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drawings/drawing4.xml" ContentType="application/vnd.openxmlformats-officedocument.drawingml.chartshapes+xml"/>
  <Override PartName="/ppt/charts/chart18.xml" ContentType="application/vnd.openxmlformats-officedocument.drawingml.chart+xml"/>
  <Override PartName="/ppt/drawings/drawing5.xml" ContentType="application/vnd.openxmlformats-officedocument.drawingml.chartshapes+xml"/>
  <Override PartName="/ppt/charts/chart19.xml" ContentType="application/vnd.openxmlformats-officedocument.drawingml.chart+xml"/>
  <Override PartName="/ppt/drawings/drawing6.xml" ContentType="application/vnd.openxmlformats-officedocument.drawingml.chartshapes+xml"/>
  <Override PartName="/ppt/charts/chart20.xml" ContentType="application/vnd.openxmlformats-officedocument.drawingml.chart+xml"/>
  <Override PartName="/ppt/drawings/drawing7.xml" ContentType="application/vnd.openxmlformats-officedocument.drawingml.chartshapes+xml"/>
  <Override PartName="/ppt/charts/chart21.xml" ContentType="application/vnd.openxmlformats-officedocument.drawingml.chart+xml"/>
  <Override PartName="/ppt/charts/chart22.xml" ContentType="application/vnd.openxmlformats-officedocument.drawingml.chart+xml"/>
  <Override PartName="/ppt/drawings/drawing8.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9.xml" ContentType="application/vnd.openxmlformats-officedocument.drawingml.chartshapes+xml"/>
  <Override PartName="/ppt/notesSlides/notesSlide2.xml" ContentType="application/vnd.openxmlformats-officedocument.presentationml.notesSlide+xml"/>
  <Override PartName="/ppt/charts/chart26.xml" ContentType="application/vnd.openxmlformats-officedocument.drawingml.chart+xml"/>
  <Override PartName="/ppt/drawings/drawing10.xml" ContentType="application/vnd.openxmlformats-officedocument.drawingml.chartshapes+xml"/>
  <Override PartName="/ppt/notesSlides/notesSlide3.xml" ContentType="application/vnd.openxmlformats-officedocument.presentationml.notesSlide+xml"/>
  <Override PartName="/ppt/charts/chart27.xml" ContentType="application/vnd.openxmlformats-officedocument.drawingml.chart+xml"/>
  <Override PartName="/ppt/drawings/drawing11.xml" ContentType="application/vnd.openxmlformats-officedocument.drawingml.chartshapes+xml"/>
  <Override PartName="/ppt/notesSlides/notesSlide4.xml" ContentType="application/vnd.openxmlformats-officedocument.presentationml.notesSlide+xml"/>
  <Override PartName="/ppt/charts/chart28.xml" ContentType="application/vnd.openxmlformats-officedocument.drawingml.chart+xml"/>
  <Override PartName="/ppt/drawings/drawing12.xml" ContentType="application/vnd.openxmlformats-officedocument.drawingml.chartshapes+xml"/>
  <Override PartName="/ppt/charts/chart29.xml" ContentType="application/vnd.openxmlformats-officedocument.drawingml.chart+xml"/>
  <Override PartName="/ppt/drawings/drawing13.xml" ContentType="application/vnd.openxmlformats-officedocument.drawingml.chartshapes+xml"/>
  <Override PartName="/ppt/notesSlides/notesSlide5.xml" ContentType="application/vnd.openxmlformats-officedocument.presentationml.notesSlide+xml"/>
  <Override PartName="/ppt/charts/chart30.xml" ContentType="application/vnd.openxmlformats-officedocument.drawingml.chart+xml"/>
  <Override PartName="/ppt/drawings/drawing14.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2" r:id="rId1"/>
    <p:sldMasterId id="2147483684" r:id="rId2"/>
  </p:sldMasterIdLst>
  <p:notesMasterIdLst>
    <p:notesMasterId r:id="rId27"/>
  </p:notesMasterIdLst>
  <p:sldIdLst>
    <p:sldId id="418" r:id="rId3"/>
    <p:sldId id="378" r:id="rId4"/>
    <p:sldId id="377" r:id="rId5"/>
    <p:sldId id="408" r:id="rId6"/>
    <p:sldId id="409" r:id="rId7"/>
    <p:sldId id="410" r:id="rId8"/>
    <p:sldId id="411" r:id="rId9"/>
    <p:sldId id="412" r:id="rId10"/>
    <p:sldId id="413" r:id="rId11"/>
    <p:sldId id="415" r:id="rId12"/>
    <p:sldId id="416" r:id="rId13"/>
    <p:sldId id="365" r:id="rId14"/>
    <p:sldId id="367" r:id="rId15"/>
    <p:sldId id="401" r:id="rId16"/>
    <p:sldId id="414" r:id="rId17"/>
    <p:sldId id="402" r:id="rId18"/>
    <p:sldId id="368" r:id="rId19"/>
    <p:sldId id="369" r:id="rId20"/>
    <p:sldId id="404" r:id="rId21"/>
    <p:sldId id="370" r:id="rId22"/>
    <p:sldId id="371" r:id="rId23"/>
    <p:sldId id="372" r:id="rId24"/>
    <p:sldId id="373" r:id="rId25"/>
    <p:sldId id="417" r:id="rId26"/>
  </p:sldIdLst>
  <p:sldSz cx="9144000" cy="6858000" type="screen4x3"/>
  <p:notesSz cx="6858000" cy="9926638"/>
  <p:embeddedFontLst>
    <p:embeddedFont>
      <p:font typeface="BPG Glaho" panose="020B0604020202020204" charset="0"/>
      <p:regular r:id="rId28"/>
      <p:bold r:id="rId29"/>
    </p:embeddedFont>
    <p:embeddedFont>
      <p:font typeface="Sylfaen" panose="010A0502050306030303" pitchFamily="18" charset="0"/>
      <p:regular r:id="rId30"/>
    </p:embeddedFont>
    <p:embeddedFont>
      <p:font typeface="BPG Glaho Arial V5" panose="020B0604020202020204" charset="0"/>
      <p:regular r:id="rId31"/>
    </p:embeddedFont>
    <p:embeddedFont>
      <p:font typeface="BPG Algeti Compact"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02EE"/>
    <a:srgbClr val="04133E"/>
    <a:srgbClr val="33373D"/>
    <a:srgbClr val="EEF0F2"/>
    <a:srgbClr val="ED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8579" autoAdjust="0"/>
  </p:normalViewPr>
  <p:slideViewPr>
    <p:cSldViewPr>
      <p:cViewPr>
        <p:scale>
          <a:sx n="100" d="100"/>
          <a:sy n="100" d="100"/>
        </p:scale>
        <p:origin x="-11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784" y="-114"/>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oleObject" Target="file:///D:\PD\Raiting%20companies\Input%20-%20Ratings%20summary_2%20Sep,%202014.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D\Raiting%20companies\Input%20-%20Ratings%20summary_2%20Sep,%202014.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n.gagua\Downloads\government_securitiesgeo%20(3).xls"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n.gagua\Downloads\government_securitiesgeo%20(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nato.mokverashvili\Desktop\New%20Microsoft%20Excel%20Worksheet.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n.gagua\Downloads\loans_by_type_of_activity_l3.11geo%20(3).xls"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D:\eka.guntsadze\Desktop\2015%20tsardgenebii\2015%20III%20tsardgenebi\2013%20presentaciistvis%2007%2015%202014+%206%20tve.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eka.guntsadze\Desktop\2015%20tsardgenebii\2015%20II%20tsardgena\2013%20presentaciistvis%2007%2015%202014+%206%20tve%20&#4309;&#4317;&#4314;&#4317;.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eka.guntsadze\AppData\Local\Microsoft\Windows\Temporary%20Internet%20Files\Content.Outlook\K6E7ENEH\2015%20presentaciistvis%20II%20tsardgena.xlsx"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Users\giorgi.kakauridze\AppData\Local\Microsoft\Windows\Temporary%20Internet%20Files\Content.Outlook\4DMU8Y81\Book1.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D:\eka.guntsadze\Desktop\2015%20tsardgenebii\2015%20III%20tsardgenebi\2013%20presentaciistvis%2007%2015%202014+%206%20tve.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Users\eka.guntsadze\AppData\Local\Microsoft\Windows\Temporary%20Internet%20Files\Content.Outlook\K6E7ENEH\2015%20presentaciistvis%20II%20tsardgena.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oleObject" Target="file:///C:\Users\eka.guntsadze\AppData\Local\Microsoft\Windows\Temporary%20Internet%20Files\Content.Outlook\K6E7ENEH\&#4318;&#4317;&#4310;&#4312;&#4322;&#4312;&#4309;&#4308;&#4305;&#43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3.7476127319166032E-2"/>
          <c:y val="2.1292447629497193E-2"/>
          <c:w val="0.94802932815970431"/>
          <c:h val="0.91089080644486931"/>
        </c:manualLayout>
      </c:layout>
      <c:bar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002060"/>
              </a:solidFill>
            </c:spPr>
          </c:dPt>
          <c:dPt>
            <c:idx val="2"/>
            <c:invertIfNegative val="0"/>
            <c:bubble3D val="0"/>
            <c:spPr>
              <a:solidFill>
                <a:srgbClr val="002060"/>
              </a:solidFill>
            </c:spPr>
          </c:dPt>
          <c:dPt>
            <c:idx val="3"/>
            <c:invertIfNegative val="0"/>
            <c:bubble3D val="0"/>
            <c:spPr>
              <a:solidFill>
                <a:srgbClr val="00B0F0"/>
              </a:solidFill>
            </c:spPr>
          </c:dPt>
          <c:dLbls>
            <c:txPr>
              <a:bodyPr/>
              <a:lstStyle/>
              <a:p>
                <a:pPr>
                  <a:defRPr sz="800" b="1"/>
                </a:pPr>
                <a:endParaRPr lang="en-US"/>
              </a:p>
            </c:txPr>
            <c:showLegendKey val="0"/>
            <c:showVal val="1"/>
            <c:showCatName val="0"/>
            <c:showSerName val="0"/>
            <c:showPercent val="0"/>
            <c:showBubbleSize val="0"/>
            <c:showLeaderLines val="0"/>
          </c:dLbls>
          <c:cat>
            <c:strRef>
              <c:f>'ეკონომიკური ზრდა'!$EF$24:$EI$24</c:f>
              <c:strCache>
                <c:ptCount val="4"/>
                <c:pt idx="0">
                  <c:v>I კვ</c:v>
                </c:pt>
                <c:pt idx="1">
                  <c:v>II კვ</c:v>
                </c:pt>
                <c:pt idx="2">
                  <c:v>III კვ</c:v>
                </c:pt>
                <c:pt idx="3">
                  <c:v>10 თვის საშუალო</c:v>
                </c:pt>
              </c:strCache>
            </c:strRef>
          </c:cat>
          <c:val>
            <c:numRef>
              <c:f>'ეკონომიკური ზრდა'!$EF$25:$EI$25</c:f>
              <c:numCache>
                <c:formatCode>0.0</c:formatCode>
                <c:ptCount val="4"/>
                <c:pt idx="0">
                  <c:v>7.1</c:v>
                </c:pt>
                <c:pt idx="1">
                  <c:v>5.2</c:v>
                </c:pt>
                <c:pt idx="2">
                  <c:v>5.5</c:v>
                </c:pt>
                <c:pt idx="3">
                  <c:v>5.6</c:v>
                </c:pt>
              </c:numCache>
            </c:numRef>
          </c:val>
        </c:ser>
        <c:dLbls>
          <c:showLegendKey val="0"/>
          <c:showVal val="0"/>
          <c:showCatName val="0"/>
          <c:showSerName val="0"/>
          <c:showPercent val="0"/>
          <c:showBubbleSize val="0"/>
        </c:dLbls>
        <c:gapWidth val="70"/>
        <c:axId val="103397888"/>
        <c:axId val="57398912"/>
      </c:barChart>
      <c:catAx>
        <c:axId val="103397888"/>
        <c:scaling>
          <c:orientation val="minMax"/>
        </c:scaling>
        <c:delete val="0"/>
        <c:axPos val="b"/>
        <c:numFmt formatCode="@" sourceLinked="0"/>
        <c:majorTickMark val="out"/>
        <c:minorTickMark val="none"/>
        <c:tickLblPos val="nextTo"/>
        <c:txPr>
          <a:bodyPr/>
          <a:lstStyle/>
          <a:p>
            <a:pPr>
              <a:defRPr sz="800" b="1"/>
            </a:pPr>
            <a:endParaRPr lang="en-US"/>
          </a:p>
        </c:txPr>
        <c:crossAx val="57398912"/>
        <c:crosses val="autoZero"/>
        <c:auto val="1"/>
        <c:lblAlgn val="ctr"/>
        <c:lblOffset val="100"/>
        <c:noMultiLvlLbl val="0"/>
      </c:catAx>
      <c:valAx>
        <c:axId val="57398912"/>
        <c:scaling>
          <c:orientation val="minMax"/>
          <c:max val="8"/>
        </c:scaling>
        <c:delete val="0"/>
        <c:axPos val="l"/>
        <c:majorGridlines/>
        <c:numFmt formatCode="0.0" sourceLinked="1"/>
        <c:majorTickMark val="out"/>
        <c:minorTickMark val="none"/>
        <c:tickLblPos val="nextTo"/>
        <c:crossAx val="103397888"/>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98022581703716E-2"/>
          <c:y val="4.2715920595186994E-2"/>
          <c:w val="0.81352129430829878"/>
          <c:h val="0.92327680023152081"/>
        </c:manualLayout>
      </c:layout>
      <c:barChart>
        <c:barDir val="col"/>
        <c:grouping val="clustered"/>
        <c:varyColors val="0"/>
        <c:ser>
          <c:idx val="1"/>
          <c:order val="0"/>
          <c:tx>
            <c:strRef>
              <c:f>'tax 10 tve nominal'!$A$4</c:f>
              <c:strCache>
                <c:ptCount val="1"/>
                <c:pt idx="0">
                  <c:v>2012 actual</c:v>
                </c:pt>
              </c:strCache>
            </c:strRef>
          </c:tx>
          <c:spPr>
            <a:solidFill>
              <a:srgbClr val="FF0000"/>
            </a:solidFill>
            <a:ln>
              <a:solidFill>
                <a:sysClr val="windowText" lastClr="000000"/>
              </a:solidFill>
            </a:ln>
          </c:spPr>
          <c:invertIfNegative val="0"/>
          <c:dLbls>
            <c:showLegendKey val="0"/>
            <c:showVal val="1"/>
            <c:showCatName val="0"/>
            <c:showSerName val="0"/>
            <c:showPercent val="0"/>
            <c:showBubbleSize val="0"/>
            <c:showLeaderLines val="0"/>
          </c:dLbls>
          <c:val>
            <c:numRef>
              <c:f>'tax 10 tve nominal'!$P$4</c:f>
              <c:numCache>
                <c:formatCode>_-* #,##0_р_._-;\-* #,##0_р_._-;_-* "-"??_р_._-;_-@_-</c:formatCode>
                <c:ptCount val="1"/>
                <c:pt idx="0">
                  <c:v>5979.6628762377995</c:v>
                </c:pt>
              </c:numCache>
            </c:numRef>
          </c:val>
        </c:ser>
        <c:ser>
          <c:idx val="2"/>
          <c:order val="1"/>
          <c:tx>
            <c:strRef>
              <c:f>'tax 10 tve nominal'!$A$5</c:f>
              <c:strCache>
                <c:ptCount val="1"/>
                <c:pt idx="0">
                  <c:v>2013 actual</c:v>
                </c:pt>
              </c:strCache>
            </c:strRef>
          </c:tx>
          <c:spPr>
            <a:solidFill>
              <a:srgbClr val="7030A0"/>
            </a:solidFill>
            <a:ln>
              <a:solidFill>
                <a:sysClr val="windowText" lastClr="000000"/>
              </a:solidFill>
            </a:ln>
          </c:spPr>
          <c:invertIfNegative val="0"/>
          <c:dLbls>
            <c:showLegendKey val="0"/>
            <c:showVal val="1"/>
            <c:showCatName val="0"/>
            <c:showSerName val="0"/>
            <c:showPercent val="0"/>
            <c:showBubbleSize val="0"/>
            <c:showLeaderLines val="0"/>
          </c:dLbls>
          <c:val>
            <c:numRef>
              <c:f>'tax 10 tve nominal'!$P$5</c:f>
              <c:numCache>
                <c:formatCode>_-* #,##0_р_._-;\-* #,##0_р_._-;_-* "-"??_р_._-;_-@_-</c:formatCode>
                <c:ptCount val="1"/>
                <c:pt idx="0">
                  <c:v>5903.0477697576007</c:v>
                </c:pt>
              </c:numCache>
            </c:numRef>
          </c:val>
        </c:ser>
        <c:ser>
          <c:idx val="0"/>
          <c:order val="2"/>
          <c:tx>
            <c:strRef>
              <c:f>'tax 10 tve nominal'!$A$7</c:f>
              <c:strCache>
                <c:ptCount val="1"/>
                <c:pt idx="0">
                  <c:v>2014 plan</c:v>
                </c:pt>
              </c:strCache>
            </c:strRef>
          </c:tx>
          <c:spPr>
            <a:solidFill>
              <a:srgbClr val="00B050"/>
            </a:solidFill>
            <a:ln>
              <a:solidFill>
                <a:sysClr val="windowText" lastClr="000000"/>
              </a:solidFill>
            </a:ln>
          </c:spPr>
          <c:invertIfNegative val="0"/>
          <c:dLbls>
            <c:showLegendKey val="0"/>
            <c:showVal val="1"/>
            <c:showCatName val="0"/>
            <c:showSerName val="0"/>
            <c:showPercent val="0"/>
            <c:showBubbleSize val="0"/>
            <c:showLeaderLines val="0"/>
          </c:dLbls>
          <c:val>
            <c:numRef>
              <c:f>'tax 10 tve nominal'!$P$7</c:f>
              <c:numCache>
                <c:formatCode>_-* #,##0_р_._-;\-* #,##0_р_._-;_-* "-"??_р_._-;_-@_-</c:formatCode>
                <c:ptCount val="1"/>
                <c:pt idx="0">
                  <c:v>6438.1</c:v>
                </c:pt>
              </c:numCache>
            </c:numRef>
          </c:val>
        </c:ser>
        <c:ser>
          <c:idx val="3"/>
          <c:order val="3"/>
          <c:tx>
            <c:strRef>
              <c:f>'tax 10 tve nominal'!$A$6</c:f>
              <c:strCache>
                <c:ptCount val="1"/>
                <c:pt idx="0">
                  <c:v>2014 actual</c:v>
                </c:pt>
              </c:strCache>
            </c:strRef>
          </c:tx>
          <c:spPr>
            <a:solidFill>
              <a:schemeClr val="tx2">
                <a:lumMod val="60000"/>
                <a:lumOff val="40000"/>
              </a:schemeClr>
            </a:solidFill>
            <a:ln>
              <a:solidFill>
                <a:sysClr val="windowText" lastClr="000000"/>
              </a:solidFill>
            </a:ln>
          </c:spPr>
          <c:invertIfNegative val="0"/>
          <c:dLbls>
            <c:dLbl>
              <c:idx val="0"/>
              <c:layout>
                <c:manualLayout>
                  <c:x val="7.2275251592848928E-3"/>
                  <c:y val="0.01"/>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'tax 10 tve nominal'!$P$6</c:f>
              <c:numCache>
                <c:formatCode>_-* #,##0_р_._-;\-* #,##0_р_._-;_-* "-"??_р_._-;_-@_-</c:formatCode>
                <c:ptCount val="1"/>
                <c:pt idx="0">
                  <c:v>6472.7045847741992</c:v>
                </c:pt>
              </c:numCache>
            </c:numRef>
          </c:val>
        </c:ser>
        <c:dLbls>
          <c:showLegendKey val="0"/>
          <c:showVal val="0"/>
          <c:showCatName val="0"/>
          <c:showSerName val="0"/>
          <c:showPercent val="0"/>
          <c:showBubbleSize val="0"/>
        </c:dLbls>
        <c:gapWidth val="98"/>
        <c:overlap val="-31"/>
        <c:axId val="105141248"/>
        <c:axId val="135651328"/>
      </c:barChart>
      <c:catAx>
        <c:axId val="105141248"/>
        <c:scaling>
          <c:orientation val="minMax"/>
        </c:scaling>
        <c:delete val="1"/>
        <c:axPos val="b"/>
        <c:numFmt formatCode="General" sourceLinked="1"/>
        <c:majorTickMark val="none"/>
        <c:minorTickMark val="none"/>
        <c:tickLblPos val="nextTo"/>
        <c:crossAx val="135651328"/>
        <c:crosses val="autoZero"/>
        <c:auto val="1"/>
        <c:lblAlgn val="ctr"/>
        <c:lblOffset val="100"/>
        <c:noMultiLvlLbl val="0"/>
      </c:catAx>
      <c:valAx>
        <c:axId val="135651328"/>
        <c:scaling>
          <c:orientation val="minMax"/>
        </c:scaling>
        <c:delete val="0"/>
        <c:axPos val="l"/>
        <c:majorGridlines>
          <c:spPr>
            <a:ln>
              <a:noFill/>
            </a:ln>
            <a:effectLst/>
          </c:spPr>
        </c:majorGridlines>
        <c:numFmt formatCode="_-* #,##0_р_._-;\-* #,##0_р_._-;_-* &quot;-&quot;??_р_._-;_-@_-" sourceLinked="1"/>
        <c:majorTickMark val="none"/>
        <c:minorTickMark val="none"/>
        <c:tickLblPos val="nextTo"/>
        <c:crossAx val="105141248"/>
        <c:crosses val="autoZero"/>
        <c:crossBetween val="between"/>
      </c:valAx>
      <c:spPr>
        <a:noFill/>
        <a:ln>
          <a:noFill/>
        </a:ln>
        <a:effectLst>
          <a:glow rad="127000">
            <a:schemeClr val="accent1">
              <a:alpha val="59000"/>
            </a:schemeClr>
          </a:glow>
        </a:effectLst>
      </c:spPr>
    </c:plotArea>
    <c:legend>
      <c:legendPos val="r"/>
      <c:layout>
        <c:manualLayout>
          <c:xMode val="edge"/>
          <c:yMode val="edge"/>
          <c:x val="0.8592704143083737"/>
          <c:y val="0.13540405228867117"/>
          <c:w val="0.13627388986806346"/>
          <c:h val="0.34827735144795841"/>
        </c:manualLayout>
      </c:layout>
      <c:overlay val="0"/>
      <c:txPr>
        <a:bodyPr/>
        <a:lstStyle/>
        <a:p>
          <a:pPr>
            <a:defRPr sz="500"/>
          </a:pPr>
          <a:endParaRPr lang="en-US"/>
        </a:p>
      </c:txPr>
    </c:legend>
    <c:plotVisOnly val="1"/>
    <c:dispBlanksAs val="gap"/>
    <c:showDLblsOverMax val="0"/>
  </c:chart>
  <c:spPr>
    <a:effectLst>
      <a:glow>
        <a:schemeClr val="accent1">
          <a:alpha val="40000"/>
        </a:schemeClr>
      </a:glow>
    </a:effectLst>
  </c:spPr>
  <c:txPr>
    <a:bodyPr/>
    <a:lstStyle/>
    <a:p>
      <a:pPr>
        <a:defRPr sz="7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3880882602156"/>
          <c:y val="0.10844966174929513"/>
          <c:w val="0.79543512321043097"/>
          <c:h val="0.80235641985725314"/>
        </c:manualLayout>
      </c:layout>
      <c:barChart>
        <c:barDir val="col"/>
        <c:grouping val="clustered"/>
        <c:varyColors val="0"/>
        <c:ser>
          <c:idx val="1"/>
          <c:order val="0"/>
          <c:tx>
            <c:strRef>
              <c:f>'[Chart in Microsoft PowerPoint]tax 10 tve nominal'!$A$4</c:f>
              <c:strCache>
                <c:ptCount val="1"/>
                <c:pt idx="0">
                  <c:v>2012</c:v>
                </c:pt>
              </c:strCache>
            </c:strRef>
          </c:tx>
          <c:spPr>
            <a:solidFill>
              <a:srgbClr val="FF0000"/>
            </a:solidFill>
            <a:ln w="12700" cap="flat" cmpd="sng">
              <a:solidFill>
                <a:schemeClr val="tx1"/>
              </a:solidFill>
            </a:ln>
          </c:spPr>
          <c:invertIfNegative val="0"/>
          <c:dLbls>
            <c:dLbl>
              <c:idx val="0"/>
              <c:layout>
                <c:manualLayout>
                  <c:x val="-5.7642073812037139E-3"/>
                  <c:y val="8.2901563423395039E-3"/>
                </c:manualLayout>
              </c:layout>
              <c:showLegendKey val="0"/>
              <c:showVal val="1"/>
              <c:showCatName val="0"/>
              <c:showSerName val="0"/>
              <c:showPercent val="0"/>
              <c:showBubbleSize val="0"/>
            </c:dLbl>
            <c:dLbl>
              <c:idx val="1"/>
              <c:layout>
                <c:manualLayout>
                  <c:x val="-1.5851570298310212E-2"/>
                  <c:y val="1.1053541789786006E-2"/>
                </c:manualLayout>
              </c:layout>
              <c:showLegendKey val="0"/>
              <c:showVal val="1"/>
              <c:showCatName val="0"/>
              <c:showSerName val="0"/>
              <c:showPercent val="0"/>
              <c:showBubbleSize val="0"/>
            </c:dLbl>
            <c:dLbl>
              <c:idx val="2"/>
              <c:layout>
                <c:manualLayout>
                  <c:x val="0"/>
                  <c:y val="8.2901563423395039E-3"/>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'[Chart in Microsoft PowerPoint]tax 10 tve nominal'!$N$3,'[Chart in Microsoft PowerPoint]tax 10 tve nominal'!$O$3,'[Chart in Microsoft PowerPoint]tax 10 tve nominal'!$P$3</c:f>
              <c:strCache>
                <c:ptCount val="3"/>
                <c:pt idx="0">
                  <c:v>6 month</c:v>
                </c:pt>
                <c:pt idx="1">
                  <c:v>9 month</c:v>
                </c:pt>
                <c:pt idx="2">
                  <c:v>11 month</c:v>
                </c:pt>
              </c:strCache>
            </c:strRef>
          </c:cat>
          <c:val>
            <c:numRef>
              <c:f>'[Chart in Microsoft PowerPoint]tax 10 tve nominal'!$N$4,'[Chart in Microsoft PowerPoint]tax 10 tve nominal'!$O$4,'[Chart in Microsoft PowerPoint]tax 10 tve nominal'!$P$4</c:f>
              <c:numCache>
                <c:formatCode>_-* #,##0_р_._-;\-* #,##0_р_._-;_-* "-"??_р_._-;_-@_-</c:formatCode>
                <c:ptCount val="3"/>
                <c:pt idx="0">
                  <c:v>3154.2792496953998</c:v>
                </c:pt>
                <c:pt idx="1">
                  <c:v>4880.2878991207999</c:v>
                </c:pt>
                <c:pt idx="2">
                  <c:v>5979.6628762377995</c:v>
                </c:pt>
              </c:numCache>
            </c:numRef>
          </c:val>
        </c:ser>
        <c:ser>
          <c:idx val="2"/>
          <c:order val="1"/>
          <c:tx>
            <c:strRef>
              <c:f>'[Chart in Microsoft PowerPoint]tax 10 tve nominal'!$A$5</c:f>
              <c:strCache>
                <c:ptCount val="1"/>
                <c:pt idx="0">
                  <c:v>2013</c:v>
                </c:pt>
              </c:strCache>
            </c:strRef>
          </c:tx>
          <c:spPr>
            <a:solidFill>
              <a:srgbClr val="7030A0"/>
            </a:solidFill>
            <a:ln w="12700">
              <a:solidFill>
                <a:schemeClr val="tx1"/>
              </a:solidFill>
            </a:ln>
          </c:spPr>
          <c:invertIfNegative val="0"/>
          <c:dLbls>
            <c:txPr>
              <a:bodyPr/>
              <a:lstStyle/>
              <a:p>
                <a:pPr>
                  <a:defRPr sz="900"/>
                </a:pPr>
                <a:endParaRPr lang="en-US"/>
              </a:p>
            </c:txPr>
            <c:showLegendKey val="0"/>
            <c:showVal val="1"/>
            <c:showCatName val="0"/>
            <c:showSerName val="0"/>
            <c:showPercent val="0"/>
            <c:showBubbleSize val="0"/>
            <c:showLeaderLines val="0"/>
          </c:dLbls>
          <c:cat>
            <c:strRef>
              <c:f>'[Chart in Microsoft PowerPoint]tax 10 tve nominal'!$N$3,'[Chart in Microsoft PowerPoint]tax 10 tve nominal'!$O$3,'[Chart in Microsoft PowerPoint]tax 10 tve nominal'!$P$3</c:f>
              <c:strCache>
                <c:ptCount val="3"/>
                <c:pt idx="0">
                  <c:v>6 month</c:v>
                </c:pt>
                <c:pt idx="1">
                  <c:v>9 month</c:v>
                </c:pt>
                <c:pt idx="2">
                  <c:v>11 month</c:v>
                </c:pt>
              </c:strCache>
            </c:strRef>
          </c:cat>
          <c:val>
            <c:numRef>
              <c:f>'[Chart in Microsoft PowerPoint]tax 10 tve nominal'!$N$5,'[Chart in Microsoft PowerPoint]tax 10 tve nominal'!$O$5,'[Chart in Microsoft PowerPoint]tax 10 tve nominal'!$P$5</c:f>
              <c:numCache>
                <c:formatCode>_-* #,##0_р_._-;\-* #,##0_р_._-;_-* "-"??_р_._-;_-@_-</c:formatCode>
                <c:ptCount val="3"/>
                <c:pt idx="0">
                  <c:v>3180.3939345705999</c:v>
                </c:pt>
                <c:pt idx="1">
                  <c:v>4842.9694371606001</c:v>
                </c:pt>
                <c:pt idx="2">
                  <c:v>5903.0477697576007</c:v>
                </c:pt>
              </c:numCache>
            </c:numRef>
          </c:val>
        </c:ser>
        <c:ser>
          <c:idx val="3"/>
          <c:order val="2"/>
          <c:tx>
            <c:strRef>
              <c:f>'[Chart in Microsoft PowerPoint]tax 10 tve nominal'!$A$6</c:f>
              <c:strCache>
                <c:ptCount val="1"/>
                <c:pt idx="0">
                  <c:v>2014</c:v>
                </c:pt>
              </c:strCache>
            </c:strRef>
          </c:tx>
          <c:spPr>
            <a:solidFill>
              <a:schemeClr val="tx2">
                <a:lumMod val="60000"/>
                <a:lumOff val="40000"/>
              </a:schemeClr>
            </a:solidFill>
            <a:ln w="12700">
              <a:solidFill>
                <a:schemeClr val="tx1"/>
              </a:solidFill>
            </a:ln>
          </c:spPr>
          <c:invertIfNegative val="0"/>
          <c:dLbls>
            <c:dLbl>
              <c:idx val="0"/>
              <c:layout>
                <c:manualLayout>
                  <c:x val="1.0087362917106499E-2"/>
                  <c:y val="8.2901563423395039E-3"/>
                </c:manualLayout>
              </c:layout>
              <c:showLegendKey val="0"/>
              <c:showVal val="1"/>
              <c:showCatName val="0"/>
              <c:showSerName val="0"/>
              <c:showPercent val="0"/>
              <c:showBubbleSize val="0"/>
            </c:dLbl>
            <c:dLbl>
              <c:idx val="1"/>
              <c:layout>
                <c:manualLayout>
                  <c:x val="1.4410518453009285E-3"/>
                  <c:y val="8.2901563423395039E-3"/>
                </c:manualLayout>
              </c:layout>
              <c:showLegendKey val="0"/>
              <c:showVal val="1"/>
              <c:showCatName val="0"/>
              <c:showSerName val="0"/>
              <c:showPercent val="0"/>
              <c:showBubbleSize val="0"/>
            </c:dLbl>
            <c:dLbl>
              <c:idx val="2"/>
              <c:layout>
                <c:manualLayout>
                  <c:x val="-5.7642073812036081E-3"/>
                  <c:y val="-2.7633854474465014E-3"/>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'[Chart in Microsoft PowerPoint]tax 10 tve nominal'!$N$3,'[Chart in Microsoft PowerPoint]tax 10 tve nominal'!$O$3,'[Chart in Microsoft PowerPoint]tax 10 tve nominal'!$P$3</c:f>
              <c:strCache>
                <c:ptCount val="3"/>
                <c:pt idx="0">
                  <c:v>6 month</c:v>
                </c:pt>
                <c:pt idx="1">
                  <c:v>9 month</c:v>
                </c:pt>
                <c:pt idx="2">
                  <c:v>11 month</c:v>
                </c:pt>
              </c:strCache>
            </c:strRef>
          </c:cat>
          <c:val>
            <c:numRef>
              <c:f>'[Chart in Microsoft PowerPoint]tax 10 tve nominal'!$N$6,'[Chart in Microsoft PowerPoint]tax 10 tve nominal'!$O$6,'[Chart in Microsoft PowerPoint]tax 10 tve nominal'!$P$6</c:f>
              <c:numCache>
                <c:formatCode>_-* #,##0_р_._-;\-* #,##0_р_._-;_-* "-"??_р_._-;_-@_-</c:formatCode>
                <c:ptCount val="3"/>
                <c:pt idx="0">
                  <c:v>3409.3466116216</c:v>
                </c:pt>
                <c:pt idx="1">
                  <c:v>5307.883329230599</c:v>
                </c:pt>
                <c:pt idx="2">
                  <c:v>6472.7045847741992</c:v>
                </c:pt>
              </c:numCache>
            </c:numRef>
          </c:val>
        </c:ser>
        <c:dLbls>
          <c:showLegendKey val="0"/>
          <c:showVal val="0"/>
          <c:showCatName val="0"/>
          <c:showSerName val="0"/>
          <c:showPercent val="0"/>
          <c:showBubbleSize val="0"/>
        </c:dLbls>
        <c:gapWidth val="104"/>
        <c:overlap val="-13"/>
        <c:axId val="105140224"/>
        <c:axId val="135651904"/>
      </c:barChart>
      <c:catAx>
        <c:axId val="105140224"/>
        <c:scaling>
          <c:orientation val="minMax"/>
        </c:scaling>
        <c:delete val="0"/>
        <c:axPos val="b"/>
        <c:numFmt formatCode="General" sourceLinked="1"/>
        <c:majorTickMark val="out"/>
        <c:minorTickMark val="none"/>
        <c:tickLblPos val="nextTo"/>
        <c:crossAx val="135651904"/>
        <c:crosses val="autoZero"/>
        <c:auto val="1"/>
        <c:lblAlgn val="ctr"/>
        <c:lblOffset val="100"/>
        <c:noMultiLvlLbl val="0"/>
      </c:catAx>
      <c:valAx>
        <c:axId val="135651904"/>
        <c:scaling>
          <c:orientation val="minMax"/>
        </c:scaling>
        <c:delete val="0"/>
        <c:axPos val="l"/>
        <c:numFmt formatCode="_-* #,##0_р_._-;\-* #,##0_р_._-;_-* &quot;-&quot;??_р_._-;_-@_-" sourceLinked="1"/>
        <c:majorTickMark val="out"/>
        <c:minorTickMark val="none"/>
        <c:tickLblPos val="nextTo"/>
        <c:crossAx val="105140224"/>
        <c:crosses val="autoZero"/>
        <c:crossBetween val="between"/>
      </c:valAx>
      <c:spPr>
        <a:noFill/>
        <a:ln w="25400">
          <a:noFill/>
        </a:ln>
      </c:spPr>
    </c:plotArea>
    <c:legend>
      <c:legendPos val="r"/>
      <c:layout>
        <c:manualLayout>
          <c:xMode val="edge"/>
          <c:yMode val="edge"/>
          <c:x val="0.87650865133223677"/>
          <c:y val="0.32479236541285206"/>
          <c:w val="0.11881146590835193"/>
          <c:h val="0.23811961026541292"/>
        </c:manualLayout>
      </c:layout>
      <c:overlay val="0"/>
      <c:txPr>
        <a:bodyPr/>
        <a:lstStyle/>
        <a:p>
          <a:pPr>
            <a:defRPr sz="1000"/>
          </a:pPr>
          <a:endParaRPr lang="en-US"/>
        </a:p>
      </c:txPr>
    </c:legend>
    <c:plotVisOnly val="1"/>
    <c:dispBlanksAs val="gap"/>
    <c:showDLblsOverMax val="0"/>
  </c:chart>
  <c:spPr>
    <a:no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61650627004957E-3"/>
          <c:y val="0.18624821218614643"/>
          <c:w val="0.99747928204252323"/>
          <c:h val="0.8137517878138536"/>
        </c:manualLayout>
      </c:layout>
      <c:scatterChart>
        <c:scatterStyle val="smoothMarker"/>
        <c:varyColors val="0"/>
        <c:ser>
          <c:idx val="0"/>
          <c:order val="0"/>
          <c:tx>
            <c:strRef>
              <c:f>'S&amp;P, Moody''s'!$B$7</c:f>
              <c:strCache>
                <c:ptCount val="1"/>
                <c:pt idx="0">
                  <c:v>Rating</c:v>
                </c:pt>
              </c:strCache>
            </c:strRef>
          </c:tx>
          <c:spPr>
            <a:ln w="25400" cap="rnd" cmpd="sng">
              <a:solidFill>
                <a:srgbClr val="FF0000"/>
              </a:solidFill>
              <a:headEnd type="stealth" w="lg" len="lg"/>
              <a:tailEnd type="none"/>
            </a:ln>
          </c:spPr>
          <c:marker>
            <c:symbol val="circle"/>
            <c:size val="11"/>
            <c:spPr>
              <a:solidFill>
                <a:srgbClr val="FF0000"/>
              </a:solidFill>
              <a:ln>
                <a:noFill/>
                <a:tailEnd type="triangle"/>
              </a:ln>
            </c:spPr>
          </c:marker>
          <c:dPt>
            <c:idx val="0"/>
            <c:marker>
              <c:symbol val="none"/>
            </c:marker>
            <c:bubble3D val="0"/>
          </c:dPt>
          <c:dLbls>
            <c:dLbl>
              <c:idx val="0"/>
              <c:layout>
                <c:manualLayout>
                  <c:x val="-4.920773116221528E-2"/>
                  <c:y val="-0.17924470678386797"/>
                </c:manualLayout>
              </c:layout>
              <c:tx>
                <c:rich>
                  <a:bodyPr/>
                  <a:lstStyle/>
                  <a:p>
                    <a:pPr algn="ctr" rtl="0">
                      <a:defRPr lang="en-US" sz="800" b="1" i="0" u="none" strike="noStrike" kern="1200" baseline="0">
                        <a:solidFill>
                          <a:sysClr val="windowText" lastClr="000000"/>
                        </a:solidFill>
                        <a:latin typeface="+mn-lt"/>
                        <a:ea typeface="+mn-ea"/>
                        <a:cs typeface="+mn-cs"/>
                      </a:defRPr>
                    </a:pPr>
                    <a:r>
                      <a:rPr lang="en-US" sz="800" b="1" i="0" u="none" strike="noStrike" kern="1200" baseline="0" dirty="0">
                        <a:solidFill>
                          <a:sysClr val="windowText" lastClr="000000"/>
                        </a:solidFill>
                        <a:latin typeface="+mn-lt"/>
                        <a:ea typeface="+mn-ea"/>
                        <a:cs typeface="+mn-cs"/>
                      </a:rPr>
                      <a:t>Ba3</a:t>
                    </a:r>
                    <a:r>
                      <a:rPr lang="ka-GE" sz="800" b="1" i="0" u="none" strike="noStrike" kern="1200" baseline="0" dirty="0">
                        <a:solidFill>
                          <a:sysClr val="windowText" lastClr="000000"/>
                        </a:solidFill>
                        <a:latin typeface="+mn-lt"/>
                        <a:ea typeface="+mn-ea"/>
                        <a:cs typeface="+mn-cs"/>
                      </a:rPr>
                      <a:t> </a:t>
                    </a:r>
                    <a:r>
                      <a:rPr lang="en-US" sz="800" b="1" i="0" u="none" strike="noStrike" kern="1200" baseline="0" dirty="0" smtClean="0">
                        <a:solidFill>
                          <a:sysClr val="windowText" lastClr="000000"/>
                        </a:solidFill>
                        <a:latin typeface="+mn-lt"/>
                        <a:ea typeface="+mn-ea"/>
                        <a:cs typeface="+mn-cs"/>
                      </a:rPr>
                      <a:t>Positive</a:t>
                    </a:r>
                    <a:endParaRPr lang="en-US" sz="800" b="1" i="0" u="none" strike="noStrike" kern="1200" baseline="0" dirty="0">
                      <a:solidFill>
                        <a:sysClr val="windowText" lastClr="000000"/>
                      </a:solidFill>
                      <a:latin typeface="+mn-lt"/>
                      <a:ea typeface="+mn-ea"/>
                      <a:cs typeface="+mn-cs"/>
                    </a:endParaRPr>
                  </a:p>
                  <a:p>
                    <a:pPr algn="ctr" rtl="0">
                      <a:defRPr lang="en-US" sz="800" b="1" i="0" u="none" strike="noStrike" kern="1200" baseline="0">
                        <a:solidFill>
                          <a:sysClr val="windowText" lastClr="000000"/>
                        </a:solidFill>
                        <a:latin typeface="+mn-lt"/>
                        <a:ea typeface="+mn-ea"/>
                        <a:cs typeface="+mn-cs"/>
                      </a:defRPr>
                    </a:pPr>
                    <a:r>
                      <a:rPr lang="ka-GE" sz="800" b="0" i="0" u="none" strike="noStrike" kern="1200" baseline="0" dirty="0" smtClean="0">
                        <a:solidFill>
                          <a:sysClr val="windowText" lastClr="000000"/>
                        </a:solidFill>
                        <a:latin typeface="+mn-lt"/>
                        <a:ea typeface="+mn-ea"/>
                        <a:cs typeface="+mn-cs"/>
                      </a:rPr>
                      <a:t>25 </a:t>
                    </a:r>
                    <a:r>
                      <a:rPr lang="en-US" sz="800" b="0" i="0" u="none" strike="noStrike" kern="1200" baseline="0" dirty="0" smtClean="0">
                        <a:solidFill>
                          <a:sysClr val="windowText" lastClr="000000"/>
                        </a:solidFill>
                        <a:latin typeface="+mn-lt"/>
                        <a:ea typeface="+mn-ea"/>
                        <a:cs typeface="+mn-cs"/>
                      </a:rPr>
                      <a:t>August </a:t>
                    </a:r>
                    <a:r>
                      <a:rPr lang="ka-GE" sz="800" b="0" i="0" u="none" strike="noStrike" kern="1200" baseline="0" dirty="0" smtClean="0">
                        <a:solidFill>
                          <a:sysClr val="windowText" lastClr="000000"/>
                        </a:solidFill>
                        <a:latin typeface="+mn-lt"/>
                        <a:ea typeface="+mn-ea"/>
                        <a:cs typeface="+mn-cs"/>
                      </a:rPr>
                      <a:t>2014</a:t>
                    </a:r>
                    <a:endParaRPr lang="en-US" sz="800" b="0" i="0" u="none" strike="noStrike" kern="1200" baseline="0" dirty="0">
                      <a:solidFill>
                        <a:sysClr val="windowText" lastClr="000000"/>
                      </a:solidFill>
                      <a:latin typeface="+mn-lt"/>
                      <a:ea typeface="+mn-ea"/>
                      <a:cs typeface="+mn-cs"/>
                    </a:endParaRPr>
                  </a:p>
                </c:rich>
              </c:tx>
              <c:spPr/>
              <c:dLblPos val="r"/>
              <c:showLegendKey val="0"/>
              <c:showVal val="1"/>
              <c:showCatName val="0"/>
              <c:showSerName val="0"/>
              <c:showPercent val="0"/>
              <c:showBubbleSize val="0"/>
            </c:dLbl>
            <c:dLbl>
              <c:idx val="1"/>
              <c:layout>
                <c:manualLayout>
                  <c:x val="-5.8876969569172509E-2"/>
                  <c:y val="-0.19724588723022704"/>
                </c:manualLayout>
              </c:layout>
              <c:tx>
                <c:rich>
                  <a:bodyPr/>
                  <a:lstStyle/>
                  <a:p>
                    <a:r>
                      <a:rPr lang="en-US" sz="800" b="1" i="0" u="none" strike="noStrike" kern="1200" baseline="0" dirty="0">
                        <a:solidFill>
                          <a:sysClr val="windowText" lastClr="000000"/>
                        </a:solidFill>
                        <a:latin typeface="+mn-lt"/>
                        <a:ea typeface="+mn-ea"/>
                        <a:cs typeface="+mn-cs"/>
                      </a:rPr>
                      <a:t>Ba3 </a:t>
                    </a:r>
                    <a:r>
                      <a:rPr lang="en-US" sz="800" b="1" i="0" u="none" strike="noStrike" kern="1200" baseline="0" dirty="0" smtClean="0">
                        <a:solidFill>
                          <a:sysClr val="windowText" lastClr="000000"/>
                        </a:solidFill>
                        <a:latin typeface="+mn-lt"/>
                        <a:ea typeface="+mn-ea"/>
                        <a:cs typeface="+mn-cs"/>
                      </a:rPr>
                      <a:t>Stable</a:t>
                    </a:r>
                    <a:endParaRPr lang="en-US" sz="800" b="1" i="0" u="none" strike="noStrike" kern="1200" baseline="0" dirty="0">
                      <a:solidFill>
                        <a:sysClr val="windowText" lastClr="000000"/>
                      </a:solidFill>
                      <a:latin typeface="+mn-lt"/>
                      <a:ea typeface="+mn-ea"/>
                      <a:cs typeface="+mn-cs"/>
                    </a:endParaRPr>
                  </a:p>
                  <a:p>
                    <a:r>
                      <a:rPr lang="ka-GE" sz="800" b="0" i="0" u="none" strike="noStrike" kern="1200" baseline="0" dirty="0" smtClean="0">
                        <a:solidFill>
                          <a:sysClr val="windowText" lastClr="000000"/>
                        </a:solidFill>
                        <a:latin typeface="+mn-lt"/>
                        <a:ea typeface="+mn-ea"/>
                        <a:cs typeface="+mn-cs"/>
                      </a:rPr>
                      <a:t>20 </a:t>
                    </a:r>
                    <a:r>
                      <a:rPr lang="en-US" sz="800" b="0" i="0" u="none" strike="noStrike" kern="1200" baseline="0" dirty="0" smtClean="0">
                        <a:solidFill>
                          <a:sysClr val="windowText" lastClr="000000"/>
                        </a:solidFill>
                        <a:latin typeface="+mn-lt"/>
                        <a:ea typeface="+mn-ea"/>
                        <a:cs typeface="+mn-cs"/>
                      </a:rPr>
                      <a:t>August 201</a:t>
                    </a:r>
                    <a:r>
                      <a:rPr lang="ka-GE" sz="800" b="0" i="0" u="none" strike="noStrike" kern="1200" baseline="0" dirty="0">
                        <a:solidFill>
                          <a:sysClr val="windowText" lastClr="000000"/>
                        </a:solidFill>
                        <a:latin typeface="+mn-lt"/>
                        <a:ea typeface="+mn-ea"/>
                        <a:cs typeface="+mn-cs"/>
                      </a:rPr>
                      <a:t>3</a:t>
                    </a:r>
                    <a:endParaRPr lang="en-US" dirty="0">
                      <a:effectLst/>
                    </a:endParaRPr>
                  </a:p>
                </c:rich>
              </c:tx>
              <c:dLblPos val="r"/>
              <c:showLegendKey val="0"/>
              <c:showVal val="1"/>
              <c:showCatName val="0"/>
              <c:showSerName val="0"/>
              <c:showPercent val="0"/>
              <c:showBubbleSize val="0"/>
            </c:dLbl>
            <c:dLbl>
              <c:idx val="2"/>
              <c:layout>
                <c:manualLayout>
                  <c:x val="-5.8491193592290394E-2"/>
                  <c:y val="-0.20301177936695591"/>
                </c:manualLayout>
              </c:layout>
              <c:tx>
                <c:rich>
                  <a:bodyPr/>
                  <a:lstStyle/>
                  <a:p>
                    <a:r>
                      <a:rPr lang="en-US" sz="800" b="1" i="0" u="none" strike="noStrike" kern="1200" baseline="0" dirty="0">
                        <a:solidFill>
                          <a:sysClr val="windowText" lastClr="000000"/>
                        </a:solidFill>
                        <a:latin typeface="+mn-lt"/>
                        <a:ea typeface="+mn-ea"/>
                        <a:cs typeface="+mn-cs"/>
                      </a:rPr>
                      <a:t>Ba3 </a:t>
                    </a:r>
                    <a:r>
                      <a:rPr lang="en-US" sz="800" b="1" i="0" u="none" strike="noStrike" kern="1200" baseline="0" dirty="0" smtClean="0">
                        <a:solidFill>
                          <a:sysClr val="windowText" lastClr="000000"/>
                        </a:solidFill>
                        <a:latin typeface="+mn-lt"/>
                        <a:ea typeface="+mn-ea"/>
                        <a:cs typeface="+mn-cs"/>
                      </a:rPr>
                      <a:t>Stable</a:t>
                    </a:r>
                    <a:endParaRPr lang="en-US" sz="800" b="1" i="0" u="none" strike="noStrike" kern="1200" baseline="0" dirty="0">
                      <a:solidFill>
                        <a:sysClr val="windowText" lastClr="000000"/>
                      </a:solidFill>
                      <a:latin typeface="+mn-lt"/>
                      <a:ea typeface="+mn-ea"/>
                      <a:cs typeface="+mn-cs"/>
                    </a:endParaRPr>
                  </a:p>
                  <a:p>
                    <a:r>
                      <a:rPr lang="ka-GE" sz="800" b="0" i="0" u="none" strike="noStrike" kern="1200" baseline="0" dirty="0">
                        <a:solidFill>
                          <a:sysClr val="windowText" lastClr="000000"/>
                        </a:solidFill>
                        <a:latin typeface="+mn-lt"/>
                        <a:ea typeface="+mn-ea"/>
                        <a:cs typeface="+mn-cs"/>
                      </a:rPr>
                      <a:t>9 </a:t>
                    </a:r>
                    <a:r>
                      <a:rPr lang="en-US" sz="800" b="0" i="0" u="none" strike="noStrike" kern="1200" baseline="0" dirty="0" smtClean="0">
                        <a:solidFill>
                          <a:sysClr val="windowText" lastClr="000000"/>
                        </a:solidFill>
                        <a:latin typeface="+mn-lt"/>
                        <a:ea typeface="+mn-ea"/>
                        <a:cs typeface="+mn-cs"/>
                      </a:rPr>
                      <a:t>August201</a:t>
                    </a:r>
                    <a:r>
                      <a:rPr lang="ka-GE" sz="800" b="0" i="0" u="none" strike="noStrike" kern="1200" baseline="0" dirty="0">
                        <a:solidFill>
                          <a:sysClr val="windowText" lastClr="000000"/>
                        </a:solidFill>
                        <a:latin typeface="+mn-lt"/>
                        <a:ea typeface="+mn-ea"/>
                        <a:cs typeface="+mn-cs"/>
                      </a:rPr>
                      <a:t>2</a:t>
                    </a:r>
                    <a:endParaRPr lang="en-US" sz="10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3"/>
              <c:layout>
                <c:manualLayout>
                  <c:x val="-7.6805781187281319E-2"/>
                  <c:y val="-0.18201486487236868"/>
                </c:manualLayout>
              </c:layout>
              <c:tx>
                <c:rich>
                  <a:bodyPr/>
                  <a:lstStyle/>
                  <a:p>
                    <a:r>
                      <a:rPr lang="en-US" sz="800" b="1" i="0" u="none" strike="noStrike" kern="1200" baseline="0" dirty="0">
                        <a:solidFill>
                          <a:sysClr val="windowText" lastClr="000000"/>
                        </a:solidFill>
                        <a:latin typeface="+mn-lt"/>
                        <a:ea typeface="+mn-ea"/>
                        <a:cs typeface="+mn-cs"/>
                      </a:rPr>
                      <a:t>Ba3 </a:t>
                    </a:r>
                    <a:r>
                      <a:rPr lang="ka-GE" sz="800" b="1" i="0" u="none" strike="noStrike" kern="1200" baseline="0" dirty="0">
                        <a:solidFill>
                          <a:sysClr val="windowText" lastClr="000000"/>
                        </a:solidFill>
                        <a:latin typeface="+mn-lt"/>
                        <a:ea typeface="+mn-ea"/>
                        <a:cs typeface="+mn-cs"/>
                      </a:rPr>
                      <a:t> </a:t>
                    </a:r>
                    <a:r>
                      <a:rPr lang="en-US" sz="800" b="1" i="0" u="none" strike="noStrike" kern="1200" baseline="0" dirty="0" smtClean="0">
                        <a:solidFill>
                          <a:sysClr val="windowText" lastClr="000000"/>
                        </a:solidFill>
                        <a:latin typeface="+mn-lt"/>
                        <a:ea typeface="+mn-ea"/>
                        <a:cs typeface="+mn-cs"/>
                      </a:rPr>
                      <a:t>Stable</a:t>
                    </a:r>
                    <a:endParaRPr lang="en-US" sz="800" b="1" i="0" u="none" strike="noStrike" kern="1200" baseline="0" dirty="0">
                      <a:solidFill>
                        <a:sysClr val="windowText" lastClr="000000"/>
                      </a:solidFill>
                      <a:latin typeface="+mn-lt"/>
                      <a:ea typeface="+mn-ea"/>
                      <a:cs typeface="+mn-cs"/>
                    </a:endParaRPr>
                  </a:p>
                  <a:p>
                    <a:r>
                      <a:rPr lang="ka-GE" sz="800" b="0" i="0" u="none" strike="noStrike" kern="1200" baseline="0" dirty="0">
                        <a:solidFill>
                          <a:sysClr val="windowText" lastClr="000000"/>
                        </a:solidFill>
                        <a:latin typeface="+mn-lt"/>
                        <a:ea typeface="+mn-ea"/>
                        <a:cs typeface="+mn-cs"/>
                      </a:rPr>
                      <a:t>23 </a:t>
                    </a:r>
                    <a:r>
                      <a:rPr lang="en-US" sz="800" b="0" i="0" u="none" strike="noStrike" kern="1200" baseline="0" dirty="0" smtClean="0">
                        <a:solidFill>
                          <a:sysClr val="windowText" lastClr="000000"/>
                        </a:solidFill>
                        <a:latin typeface="+mn-lt"/>
                        <a:ea typeface="+mn-ea"/>
                        <a:cs typeface="+mn-cs"/>
                      </a:rPr>
                      <a:t>December 2011</a:t>
                    </a:r>
                    <a:endParaRPr lang="en-US" sz="10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4"/>
              <c:layout>
                <c:manualLayout>
                  <c:x val="-4.985524032455823E-2"/>
                  <c:y val="-0.13990302886181952"/>
                </c:manualLayout>
              </c:layout>
              <c:tx>
                <c:rich>
                  <a:bodyPr/>
                  <a:lstStyle/>
                  <a:p>
                    <a:r>
                      <a:rPr lang="en-US" sz="800" b="1" i="0" u="none" strike="noStrike" kern="1200" baseline="0" dirty="0">
                        <a:solidFill>
                          <a:sysClr val="windowText" lastClr="000000"/>
                        </a:solidFill>
                        <a:latin typeface="+mn-lt"/>
                        <a:ea typeface="+mn-ea"/>
                        <a:cs typeface="+mn-cs"/>
                      </a:rPr>
                      <a:t>Ba3 </a:t>
                    </a:r>
                    <a:r>
                      <a:rPr lang="en-US" sz="800" b="1" i="0" u="none" strike="noStrike" kern="1200" baseline="0" dirty="0" smtClean="0">
                        <a:solidFill>
                          <a:sysClr val="windowText" lastClr="000000"/>
                        </a:solidFill>
                        <a:latin typeface="+mn-lt"/>
                        <a:ea typeface="+mn-ea"/>
                        <a:cs typeface="+mn-cs"/>
                      </a:rPr>
                      <a:t>Stable</a:t>
                    </a:r>
                    <a:endParaRPr lang="en-US" sz="800" b="1" i="0" u="none" strike="noStrike" kern="1200" baseline="0" dirty="0">
                      <a:solidFill>
                        <a:sysClr val="windowText" lastClr="000000"/>
                      </a:solidFill>
                      <a:latin typeface="+mn-lt"/>
                      <a:ea typeface="+mn-ea"/>
                      <a:cs typeface="+mn-cs"/>
                    </a:endParaRPr>
                  </a:p>
                  <a:p>
                    <a:r>
                      <a:rPr lang="en-US" sz="800" b="0" i="0" u="none" strike="noStrike" kern="1200" baseline="0" dirty="0">
                        <a:solidFill>
                          <a:sysClr val="windowText" lastClr="000000"/>
                        </a:solidFill>
                        <a:latin typeface="+mn-lt"/>
                        <a:ea typeface="+mn-ea"/>
                        <a:cs typeface="+mn-cs"/>
                      </a:rPr>
                      <a:t>6</a:t>
                    </a:r>
                    <a:r>
                      <a:rPr lang="ka-GE" sz="800" b="0" i="0" u="none" strike="noStrike" kern="1200" baseline="0" dirty="0">
                        <a:solidFill>
                          <a:sysClr val="windowText" lastClr="000000"/>
                        </a:solidFill>
                        <a:latin typeface="+mn-lt"/>
                        <a:ea typeface="+mn-ea"/>
                        <a:cs typeface="+mn-cs"/>
                      </a:rPr>
                      <a:t> </a:t>
                    </a:r>
                    <a:r>
                      <a:rPr lang="en-US" sz="800" b="0" i="0" u="none" strike="noStrike" kern="1200" baseline="0" dirty="0" err="1" smtClean="0">
                        <a:solidFill>
                          <a:sysClr val="windowText" lastClr="000000"/>
                        </a:solidFill>
                        <a:latin typeface="+mn-lt"/>
                        <a:ea typeface="+mn-ea"/>
                        <a:cs typeface="+mn-cs"/>
                      </a:rPr>
                      <a:t>Octomber</a:t>
                    </a:r>
                    <a:r>
                      <a:rPr lang="en-US" sz="800" b="0" i="0" u="none" strike="noStrike" kern="1200" baseline="0" dirty="0" smtClean="0">
                        <a:solidFill>
                          <a:sysClr val="windowText" lastClr="000000"/>
                        </a:solidFill>
                        <a:latin typeface="+mn-lt"/>
                        <a:ea typeface="+mn-ea"/>
                        <a:cs typeface="+mn-cs"/>
                      </a:rPr>
                      <a:t> 2010</a:t>
                    </a:r>
                    <a:endParaRPr lang="en-US" sz="10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5"/>
              <c:layout>
                <c:manualLayout>
                  <c:x val="-2.6720981063108024E-2"/>
                  <c:y val="8.4776673105519895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28</a:t>
                    </a:r>
                    <a:r>
                      <a:rPr lang="ka-GE" sz="800" b="0" i="0" u="none" strike="noStrike" kern="1200" baseline="0">
                        <a:solidFill>
                          <a:sysClr val="windowText" lastClr="000000"/>
                        </a:solidFill>
                        <a:latin typeface="+mn-lt"/>
                        <a:ea typeface="+mn-ea"/>
                        <a:cs typeface="+mn-cs"/>
                      </a:rPr>
                      <a:t> სექტემბერი </a:t>
                    </a:r>
                    <a:r>
                      <a:rPr lang="en-US" sz="800" b="0" i="0" u="none" strike="noStrike" kern="1200" baseline="0">
                        <a:solidFill>
                          <a:sysClr val="windowText" lastClr="000000"/>
                        </a:solidFill>
                        <a:latin typeface="+mn-lt"/>
                        <a:ea typeface="+mn-ea"/>
                        <a:cs typeface="+mn-cs"/>
                      </a:rPr>
                      <a:t>2009</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6"/>
              <c:layout>
                <c:manualLayout>
                  <c:x val="-2.9257979033409768E-2"/>
                  <c:y val="-8.9980555009386204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25</a:t>
                    </a:r>
                    <a:r>
                      <a:rPr lang="ka-GE" sz="800" b="0" i="0" u="none" strike="noStrike" kern="1200" baseline="0">
                        <a:solidFill>
                          <a:sysClr val="windowText" lastClr="000000"/>
                        </a:solidFill>
                        <a:latin typeface="+mn-lt"/>
                        <a:ea typeface="+mn-ea"/>
                        <a:cs typeface="+mn-cs"/>
                      </a:rPr>
                      <a:t> სექტემბერი </a:t>
                    </a:r>
                    <a:r>
                      <a:rPr lang="en-US" sz="800" b="0" i="0" u="none" strike="noStrike" kern="1200" baseline="0">
                        <a:solidFill>
                          <a:sysClr val="windowText" lastClr="000000"/>
                        </a:solidFill>
                        <a:latin typeface="+mn-lt"/>
                        <a:ea typeface="+mn-ea"/>
                        <a:cs typeface="+mn-cs"/>
                      </a:rPr>
                      <a:t>2008</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7"/>
              <c:layout>
                <c:manualLayout>
                  <c:x val="-6.395272474081419E-2"/>
                  <c:y val="9.0049968641550751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უარყოფითი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8</a:t>
                    </a:r>
                    <a:r>
                      <a:rPr lang="ka-GE" sz="800" b="0" i="0" u="none" strike="noStrike" kern="1200" baseline="0">
                        <a:solidFill>
                          <a:sysClr val="windowText" lastClr="000000"/>
                        </a:solidFill>
                        <a:latin typeface="+mn-lt"/>
                        <a:ea typeface="+mn-ea"/>
                        <a:cs typeface="+mn-cs"/>
                      </a:rPr>
                      <a:t> აგვისტო </a:t>
                    </a:r>
                    <a:r>
                      <a:rPr lang="en-US" sz="800" b="0" i="0" u="none" strike="noStrike" kern="1200" baseline="0">
                        <a:solidFill>
                          <a:sysClr val="windowText" lastClr="000000"/>
                        </a:solidFill>
                        <a:latin typeface="+mn-lt"/>
                        <a:ea typeface="+mn-ea"/>
                        <a:cs typeface="+mn-cs"/>
                      </a:rPr>
                      <a:t>2008</a:t>
                    </a:r>
                    <a:endParaRPr lang="en-US" sz="9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8"/>
              <c:layout>
                <c:manualLayout>
                  <c:x val="-2.2068686123709814E-2"/>
                  <c:y val="-8.609706105127711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5</a:t>
                    </a:r>
                    <a:r>
                      <a:rPr lang="ka-GE" sz="800" b="0" i="0" u="none" strike="noStrike" kern="1200" baseline="0">
                        <a:solidFill>
                          <a:sysClr val="windowText" lastClr="000000"/>
                        </a:solidFill>
                        <a:latin typeface="+mn-lt"/>
                        <a:ea typeface="+mn-ea"/>
                        <a:cs typeface="+mn-cs"/>
                      </a:rPr>
                      <a:t> მაისი 2008 </a:t>
                    </a:r>
                    <a:endParaRPr lang="en-US" sz="800" b="0" i="0" u="none" strike="noStrike" kern="1200" baseline="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9"/>
              <c:layout>
                <c:manualLayout>
                  <c:x val="-6.7725160817205018E-2"/>
                  <c:y val="-0.10551453084182223"/>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დადებითი </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8</a:t>
                    </a:r>
                    <a:r>
                      <a:rPr lang="ka-GE" sz="800" b="0" i="0" u="none" strike="noStrike" kern="1200" baseline="0">
                        <a:solidFill>
                          <a:sysClr val="windowText" lastClr="000000"/>
                        </a:solidFill>
                        <a:latin typeface="+mn-lt"/>
                        <a:ea typeface="+mn-ea"/>
                        <a:cs typeface="+mn-cs"/>
                      </a:rPr>
                      <a:t> ოქტომბერი </a:t>
                    </a:r>
                    <a:r>
                      <a:rPr lang="en-US" sz="800" b="0" i="0" u="none" strike="noStrike" kern="1200" baseline="0">
                        <a:solidFill>
                          <a:sysClr val="windowText" lastClr="000000"/>
                        </a:solidFill>
                        <a:latin typeface="+mn-lt"/>
                        <a:ea typeface="+mn-ea"/>
                        <a:cs typeface="+mn-cs"/>
                      </a:rPr>
                      <a:t>2007</a:t>
                    </a:r>
                  </a:p>
                </c:rich>
              </c:tx>
              <c:dLblPos val="r"/>
              <c:showLegendKey val="0"/>
              <c:showVal val="1"/>
              <c:showCatName val="0"/>
              <c:showSerName val="0"/>
              <c:showPercent val="0"/>
              <c:showBubbleSize val="0"/>
            </c:dLbl>
            <c:dLbl>
              <c:idx val="10"/>
              <c:layout>
                <c:manualLayout>
                  <c:x val="-6.6266386984281514E-2"/>
                  <c:y val="-0.11328151875804028"/>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სტაბილური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21</a:t>
                    </a:r>
                    <a:r>
                      <a:rPr lang="ka-GE" sz="800" b="0" i="0" u="none" strike="noStrike" kern="1200" baseline="0">
                        <a:solidFill>
                          <a:sysClr val="windowText" lastClr="000000"/>
                        </a:solidFill>
                        <a:latin typeface="+mn-lt"/>
                        <a:ea typeface="+mn-ea"/>
                        <a:cs typeface="+mn-cs"/>
                      </a:rPr>
                      <a:t> ნოემბერი </a:t>
                    </a:r>
                    <a:r>
                      <a:rPr lang="en-US" sz="800" b="0" i="0" u="none" strike="noStrike" kern="1200" baseline="0">
                        <a:solidFill>
                          <a:sysClr val="windowText" lastClr="000000"/>
                        </a:solidFill>
                        <a:latin typeface="+mn-lt"/>
                        <a:ea typeface="+mn-ea"/>
                        <a:cs typeface="+mn-cs"/>
                      </a:rPr>
                      <a:t>2006</a:t>
                    </a:r>
                  </a:p>
                </c:rich>
              </c:tx>
              <c:dLblPos val="r"/>
              <c:showLegendKey val="0"/>
              <c:showVal val="1"/>
              <c:showCatName val="0"/>
              <c:showSerName val="0"/>
              <c:showPercent val="0"/>
              <c:showBubbleSize val="0"/>
            </c:dLbl>
            <c:dLbl>
              <c:idx val="11"/>
              <c:layout>
                <c:manualLayout>
                  <c:x val="-6.6561337968781539E-2"/>
                  <c:y val="-9.7747542925604183E-2"/>
                </c:manualLayout>
              </c:layout>
              <c:tx>
                <c:rich>
                  <a:bodyPr/>
                  <a:lstStyle/>
                  <a:p>
                    <a:r>
                      <a:rPr lang="en-US" sz="800" b="1" i="0" u="none" strike="noStrike" kern="1200" baseline="0">
                        <a:solidFill>
                          <a:sysClr val="windowText" lastClr="000000"/>
                        </a:solidFill>
                        <a:latin typeface="+mn-lt"/>
                        <a:ea typeface="+mn-ea"/>
                        <a:cs typeface="+mn-cs"/>
                      </a:rPr>
                      <a:t>B+ </a:t>
                    </a:r>
                    <a:r>
                      <a:rPr lang="ka-GE" sz="800" b="1" i="0" u="none" strike="noStrike" kern="1200" baseline="0">
                        <a:solidFill>
                          <a:sysClr val="windowText" lastClr="000000"/>
                        </a:solidFill>
                        <a:latin typeface="+mn-lt"/>
                        <a:ea typeface="+mn-ea"/>
                        <a:cs typeface="+mn-cs"/>
                      </a:rPr>
                      <a:t>დადებითი</a:t>
                    </a:r>
                    <a:endParaRPr lang="en-US" sz="800" b="1" i="0" u="none" strike="noStrike" kern="1200" baseline="0">
                      <a:solidFill>
                        <a:sysClr val="windowText" lastClr="000000"/>
                      </a:solidFill>
                      <a:latin typeface="+mn-lt"/>
                      <a:ea typeface="+mn-ea"/>
                      <a:cs typeface="+mn-cs"/>
                    </a:endParaRPr>
                  </a:p>
                  <a:p>
                    <a:r>
                      <a:rPr lang="en-US" sz="800" b="0" i="0" u="none" strike="noStrike" kern="1200" baseline="0">
                        <a:solidFill>
                          <a:sysClr val="windowText" lastClr="000000"/>
                        </a:solidFill>
                        <a:latin typeface="+mn-lt"/>
                        <a:ea typeface="+mn-ea"/>
                        <a:cs typeface="+mn-cs"/>
                      </a:rPr>
                      <a:t>6 </a:t>
                    </a:r>
                    <a:r>
                      <a:rPr lang="ka-GE" sz="800" b="0" i="0" u="none" strike="noStrike" kern="1200" baseline="0">
                        <a:solidFill>
                          <a:sysClr val="windowText" lastClr="000000"/>
                        </a:solidFill>
                        <a:latin typeface="+mn-lt"/>
                        <a:ea typeface="+mn-ea"/>
                        <a:cs typeface="+mn-cs"/>
                      </a:rPr>
                      <a:t>დეკემბერი </a:t>
                    </a:r>
                    <a:r>
                      <a:rPr lang="en-US" sz="800" b="0" i="0" u="none" strike="noStrike" kern="1200" baseline="0">
                        <a:solidFill>
                          <a:sysClr val="windowText" lastClr="000000"/>
                        </a:solidFill>
                        <a:latin typeface="+mn-lt"/>
                        <a:ea typeface="+mn-ea"/>
                        <a:cs typeface="+mn-cs"/>
                      </a:rPr>
                      <a:t>2005</a:t>
                    </a:r>
                  </a:p>
                </c:rich>
              </c:tx>
              <c:dLblPos val="r"/>
              <c:showLegendKey val="0"/>
              <c:showVal val="1"/>
              <c:showCatName val="0"/>
              <c:showSerName val="0"/>
              <c:showPercent val="0"/>
              <c:showBubbleSize val="0"/>
            </c:dLbl>
            <c:txPr>
              <a:bodyPr/>
              <a:lstStyle/>
              <a:p>
                <a:pPr algn="ctr" rtl="0">
                  <a:defRPr lang="en-US" sz="8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dLbls>
          <c:xVal>
            <c:numRef>
              <c:f>'S&amp;P, Moody''s'!$A$44:$A$48</c:f>
              <c:numCache>
                <c:formatCode>[$-409]d\-mmm\-yyyy;@</c:formatCode>
                <c:ptCount val="5"/>
                <c:pt idx="0">
                  <c:v>41873</c:v>
                </c:pt>
                <c:pt idx="1">
                  <c:v>41507</c:v>
                </c:pt>
                <c:pt idx="2">
                  <c:v>41130</c:v>
                </c:pt>
                <c:pt idx="3">
                  <c:v>40900</c:v>
                </c:pt>
                <c:pt idx="4">
                  <c:v>40457</c:v>
                </c:pt>
              </c:numCache>
            </c:numRef>
          </c:xVal>
          <c:yVal>
            <c:numRef>
              <c:f>'S&amp;P, Moody''s'!$C$44:$C$48</c:f>
              <c:numCache>
                <c:formatCode>General</c:formatCode>
                <c:ptCount val="5"/>
                <c:pt idx="0">
                  <c:v>600</c:v>
                </c:pt>
                <c:pt idx="1">
                  <c:v>500</c:v>
                </c:pt>
                <c:pt idx="2">
                  <c:v>500</c:v>
                </c:pt>
                <c:pt idx="3">
                  <c:v>500</c:v>
                </c:pt>
                <c:pt idx="4">
                  <c:v>500</c:v>
                </c:pt>
              </c:numCache>
            </c:numRef>
          </c:yVal>
          <c:smooth val="1"/>
        </c:ser>
        <c:dLbls>
          <c:dLblPos val="t"/>
          <c:showLegendKey val="0"/>
          <c:showVal val="1"/>
          <c:showCatName val="1"/>
          <c:showSerName val="0"/>
          <c:showPercent val="0"/>
          <c:showBubbleSize val="0"/>
        </c:dLbls>
        <c:axId val="97526912"/>
        <c:axId val="97527488"/>
      </c:scatterChart>
      <c:valAx>
        <c:axId val="97526912"/>
        <c:scaling>
          <c:orientation val="minMax"/>
        </c:scaling>
        <c:delete val="1"/>
        <c:axPos val="b"/>
        <c:numFmt formatCode="[$-409]mmmm\ yyyy;@" sourceLinked="0"/>
        <c:majorTickMark val="none"/>
        <c:minorTickMark val="none"/>
        <c:tickLblPos val="nextTo"/>
        <c:crossAx val="97527488"/>
        <c:crosses val="autoZero"/>
        <c:crossBetween val="midCat"/>
      </c:valAx>
      <c:valAx>
        <c:axId val="97527488"/>
        <c:scaling>
          <c:orientation val="minMax"/>
        </c:scaling>
        <c:delete val="1"/>
        <c:axPos val="l"/>
        <c:numFmt formatCode="General" sourceLinked="1"/>
        <c:majorTickMark val="out"/>
        <c:minorTickMark val="none"/>
        <c:tickLblPos val="nextTo"/>
        <c:crossAx val="97526912"/>
        <c:crosses val="autoZero"/>
        <c:crossBetween val="midCat"/>
      </c:val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276290457599714E-2"/>
          <c:y val="4.1666666666666664E-2"/>
          <c:w val="0.90036795355787824"/>
          <c:h val="0.89814814814814814"/>
        </c:manualLayout>
      </c:layout>
      <c:lineChart>
        <c:grouping val="standard"/>
        <c:varyColors val="0"/>
        <c:ser>
          <c:idx val="0"/>
          <c:order val="0"/>
          <c:spPr>
            <a:ln w="38100">
              <a:solidFill>
                <a:srgbClr val="FF0000"/>
              </a:solidFill>
              <a:tailEnd type="triangle"/>
            </a:ln>
          </c:spPr>
          <c:marker>
            <c:symbol val="circle"/>
            <c:size val="7"/>
            <c:spPr>
              <a:solidFill>
                <a:srgbClr val="FF0000"/>
              </a:solidFill>
              <a:ln>
                <a:solidFill>
                  <a:srgbClr val="FF0000"/>
                </a:solidFill>
              </a:ln>
            </c:spPr>
          </c:marker>
          <c:dPt>
            <c:idx val="10"/>
            <c:bubble3D val="0"/>
          </c:dPt>
          <c:dPt>
            <c:idx val="11"/>
            <c:marker>
              <c:symbol val="none"/>
            </c:marker>
            <c:bubble3D val="0"/>
          </c:dPt>
          <c:dLbls>
            <c:dLbl>
              <c:idx val="0"/>
              <c:layout>
                <c:manualLayout>
                  <c:x val="-3.7464618991583321E-2"/>
                  <c:y val="0.11646902347607836"/>
                </c:manualLayout>
              </c:layout>
              <c:tx>
                <c:rich>
                  <a:bodyPr/>
                  <a:lstStyle/>
                  <a:p>
                    <a:r>
                      <a:rPr lang="en-US" sz="750" b="1" dirty="0"/>
                      <a:t>BB-</a:t>
                    </a:r>
                    <a:r>
                      <a:rPr lang="en-US" sz="750" b="1" baseline="0" dirty="0"/>
                      <a:t> </a:t>
                    </a:r>
                    <a:r>
                      <a:rPr lang="en-US" sz="750" b="1" baseline="0" dirty="0" smtClean="0"/>
                      <a:t>Stable</a:t>
                    </a:r>
                  </a:p>
                  <a:p>
                    <a:r>
                      <a:rPr lang="ka-GE" sz="750" baseline="0" dirty="0" smtClean="0"/>
                      <a:t>13 </a:t>
                    </a:r>
                    <a:r>
                      <a:rPr lang="en-US" sz="750" baseline="0" dirty="0" smtClean="0"/>
                      <a:t>July </a:t>
                    </a:r>
                    <a:r>
                      <a:rPr lang="ka-GE" sz="750" baseline="0" dirty="0" smtClean="0"/>
                      <a:t>2007</a:t>
                    </a:r>
                    <a:endParaRPr lang="en-US" dirty="0"/>
                  </a:p>
                </c:rich>
              </c:tx>
              <c:showLegendKey val="0"/>
              <c:showVal val="1"/>
              <c:showCatName val="0"/>
              <c:showSerName val="0"/>
              <c:showPercent val="0"/>
              <c:showBubbleSize val="0"/>
            </c:dLbl>
            <c:dLbl>
              <c:idx val="1"/>
              <c:layout>
                <c:manualLayout>
                  <c:x val="2.7127842843066036E-3"/>
                  <c:y val="-2.1218890680033321E-17"/>
                </c:manualLayout>
              </c:layout>
              <c:tx>
                <c:rich>
                  <a:bodyPr/>
                  <a:lstStyle/>
                  <a:p>
                    <a:r>
                      <a:rPr lang="en-US" sz="750" b="1" i="0" baseline="0" dirty="0" smtClean="0">
                        <a:effectLst/>
                      </a:rPr>
                      <a:t>BB- Stable</a:t>
                    </a:r>
                    <a:endParaRPr lang="en-US" sz="750" dirty="0">
                      <a:effectLst/>
                    </a:endParaRPr>
                  </a:p>
                  <a:p>
                    <a:r>
                      <a:rPr lang="ka-GE" sz="750" b="0" i="0" baseline="0" dirty="0">
                        <a:effectLst/>
                      </a:rPr>
                      <a:t>3 </a:t>
                    </a:r>
                    <a:r>
                      <a:rPr lang="en-US" sz="750" b="0" i="0" baseline="0" dirty="0" smtClean="0">
                        <a:effectLst/>
                      </a:rPr>
                      <a:t>April </a:t>
                    </a:r>
                    <a:r>
                      <a:rPr lang="ka-GE" sz="750" b="0" i="0" baseline="0" dirty="0" smtClean="0">
                        <a:effectLst/>
                      </a:rPr>
                      <a:t> </a:t>
                    </a:r>
                    <a:r>
                      <a:rPr lang="ka-GE" sz="750" b="0" i="0" baseline="0" dirty="0">
                        <a:effectLst/>
                      </a:rPr>
                      <a:t>2008</a:t>
                    </a:r>
                    <a:endParaRPr lang="en-US" sz="400" dirty="0">
                      <a:effectLst/>
                    </a:endParaRPr>
                  </a:p>
                </c:rich>
              </c:tx>
              <c:showLegendKey val="0"/>
              <c:showVal val="1"/>
              <c:showCatName val="0"/>
              <c:showSerName val="0"/>
              <c:showPercent val="0"/>
              <c:showBubbleSize val="0"/>
            </c:dLbl>
            <c:dLbl>
              <c:idx val="2"/>
              <c:layout>
                <c:manualLayout>
                  <c:x val="-2.0478396082842611E-2"/>
                  <c:y val="-0.13103845714937806"/>
                </c:manualLayout>
              </c:layout>
              <c:tx>
                <c:rich>
                  <a:bodyPr/>
                  <a:lstStyle/>
                  <a:p>
                    <a:r>
                      <a:rPr lang="en-US" sz="750" b="1" i="0" baseline="0" dirty="0">
                        <a:effectLst/>
                      </a:rPr>
                      <a:t>B</a:t>
                    </a:r>
                    <a:r>
                      <a:rPr lang="ka-GE" sz="750" b="1" i="0" baseline="0" dirty="0">
                        <a:effectLst/>
                      </a:rPr>
                      <a:t>+</a:t>
                    </a:r>
                    <a:r>
                      <a:rPr lang="en-US" sz="750" b="1" i="0" baseline="0" dirty="0">
                        <a:effectLst/>
                      </a:rPr>
                      <a:t> </a:t>
                    </a:r>
                    <a:r>
                      <a:rPr lang="en-US" sz="750" b="1" i="0" baseline="0" dirty="0" smtClean="0">
                        <a:effectLst/>
                      </a:rPr>
                      <a:t>Negative</a:t>
                    </a:r>
                  </a:p>
                  <a:p>
                    <a:r>
                      <a:rPr lang="ka-GE" sz="750" b="0" i="0" baseline="0" dirty="0" smtClean="0">
                        <a:effectLst/>
                      </a:rPr>
                      <a:t>8 </a:t>
                    </a:r>
                    <a:r>
                      <a:rPr lang="en-US" sz="750" b="0" i="0" baseline="0" dirty="0" smtClean="0">
                        <a:effectLst/>
                      </a:rPr>
                      <a:t>August </a:t>
                    </a:r>
                    <a:r>
                      <a:rPr lang="ka-GE" sz="750" b="0" i="0" baseline="0" dirty="0" smtClean="0">
                        <a:effectLst/>
                      </a:rPr>
                      <a:t>2008</a:t>
                    </a:r>
                    <a:endParaRPr lang="en-US" sz="400" dirty="0">
                      <a:effectLst/>
                    </a:endParaRPr>
                  </a:p>
                </c:rich>
              </c:tx>
              <c:showLegendKey val="0"/>
              <c:showVal val="1"/>
              <c:showCatName val="0"/>
              <c:showSerName val="0"/>
              <c:showPercent val="0"/>
              <c:showBubbleSize val="0"/>
            </c:dLbl>
            <c:dLbl>
              <c:idx val="3"/>
              <c:layout>
                <c:manualLayout>
                  <c:x val="-7.4601567818432274E-2"/>
                  <c:y val="9.2788689246200692E-2"/>
                </c:manualLayout>
              </c:layout>
              <c:tx>
                <c:rich>
                  <a:bodyPr/>
                  <a:lstStyle/>
                  <a:p>
                    <a:r>
                      <a:rPr lang="en-US" sz="750" b="1" i="0" baseline="0" dirty="0">
                        <a:effectLst/>
                      </a:rPr>
                      <a:t>B</a:t>
                    </a:r>
                    <a:r>
                      <a:rPr lang="ka-GE" sz="750" b="1" i="0" baseline="0" dirty="0" smtClean="0">
                        <a:effectLst/>
                      </a:rPr>
                      <a:t>+</a:t>
                    </a:r>
                    <a:r>
                      <a:rPr lang="en-US" sz="750" b="1" i="0" baseline="0" dirty="0" smtClean="0">
                        <a:effectLst/>
                      </a:rPr>
                      <a:t> Negative</a:t>
                    </a:r>
                    <a:endParaRPr lang="en-US" sz="750" dirty="0">
                      <a:effectLst/>
                    </a:endParaRPr>
                  </a:p>
                  <a:p>
                    <a:r>
                      <a:rPr lang="ka-GE" sz="750" b="0" i="0" baseline="0" dirty="0">
                        <a:effectLst/>
                      </a:rPr>
                      <a:t>7 </a:t>
                    </a:r>
                    <a:r>
                      <a:rPr lang="en-US" sz="750" b="0" i="0" baseline="0" dirty="0" smtClean="0">
                        <a:effectLst/>
                      </a:rPr>
                      <a:t>April</a:t>
                    </a:r>
                    <a:r>
                      <a:rPr lang="ka-GE" sz="750" b="0" i="0" baseline="0" dirty="0" smtClean="0">
                        <a:effectLst/>
                      </a:rPr>
                      <a:t> </a:t>
                    </a:r>
                    <a:r>
                      <a:rPr lang="ka-GE" sz="750" b="0" i="0" baseline="0" dirty="0">
                        <a:effectLst/>
                      </a:rPr>
                      <a:t>2009</a:t>
                    </a:r>
                    <a:endParaRPr lang="en-US" sz="400" dirty="0">
                      <a:effectLst/>
                    </a:endParaRPr>
                  </a:p>
                </c:rich>
              </c:tx>
              <c:showLegendKey val="0"/>
              <c:showVal val="1"/>
              <c:showCatName val="0"/>
              <c:showSerName val="0"/>
              <c:showPercent val="0"/>
              <c:showBubbleSize val="0"/>
            </c:dLbl>
            <c:dLbl>
              <c:idx val="4"/>
              <c:layout>
                <c:manualLayout>
                  <c:x val="-5.2280928119279209E-2"/>
                  <c:y val="-0.13148693369850509"/>
                </c:manualLayout>
              </c:layout>
              <c:tx>
                <c:rich>
                  <a:bodyPr/>
                  <a:lstStyle/>
                  <a:p>
                    <a:r>
                      <a:rPr lang="en-US" sz="750" b="1" i="0" baseline="0" dirty="0">
                        <a:effectLst/>
                      </a:rPr>
                      <a:t>B</a:t>
                    </a:r>
                    <a:r>
                      <a:rPr lang="ka-GE" sz="750" b="1" i="0" baseline="0" dirty="0">
                        <a:effectLst/>
                      </a:rPr>
                      <a:t>+</a:t>
                    </a:r>
                    <a:r>
                      <a:rPr lang="en-US" sz="750" b="1" i="0" baseline="0" dirty="0">
                        <a:effectLst/>
                      </a:rPr>
                      <a:t> </a:t>
                    </a:r>
                    <a:r>
                      <a:rPr lang="en-US" sz="750" b="1" i="0" baseline="0" dirty="0" smtClean="0">
                        <a:effectLst/>
                      </a:rPr>
                      <a:t>Stable </a:t>
                    </a:r>
                  </a:p>
                  <a:p>
                    <a:r>
                      <a:rPr lang="ka-GE" sz="750" b="0" i="0" baseline="0" dirty="0" smtClean="0">
                        <a:effectLst/>
                      </a:rPr>
                      <a:t>26 </a:t>
                    </a:r>
                    <a:r>
                      <a:rPr lang="en-US" sz="750" b="0" i="0" baseline="0" dirty="0" smtClean="0">
                        <a:effectLst/>
                      </a:rPr>
                      <a:t>August </a:t>
                    </a:r>
                    <a:r>
                      <a:rPr lang="ka-GE" sz="750" b="0" i="0" baseline="0" dirty="0" smtClean="0">
                        <a:effectLst/>
                      </a:rPr>
                      <a:t>2009</a:t>
                    </a:r>
                    <a:endParaRPr lang="en-US" sz="400" dirty="0">
                      <a:effectLst/>
                    </a:endParaRPr>
                  </a:p>
                </c:rich>
              </c:tx>
              <c:showLegendKey val="0"/>
              <c:showVal val="1"/>
              <c:showCatName val="0"/>
              <c:showSerName val="0"/>
              <c:showPercent val="0"/>
              <c:showBubbleSize val="0"/>
            </c:dLbl>
            <c:dLbl>
              <c:idx val="5"/>
              <c:layout>
                <c:manualLayout>
                  <c:x val="-5.1233816361190149E-2"/>
                  <c:y val="-0.17265205979687323"/>
                </c:manualLayout>
              </c:layout>
              <c:tx>
                <c:rich>
                  <a:bodyPr/>
                  <a:lstStyle/>
                  <a:p>
                    <a:r>
                      <a:rPr lang="en-US" sz="750" b="1" i="0" baseline="0" dirty="0">
                        <a:effectLst/>
                      </a:rPr>
                      <a:t>B</a:t>
                    </a:r>
                    <a:r>
                      <a:rPr lang="ka-GE" sz="750" b="1" i="0" baseline="0" dirty="0">
                        <a:effectLst/>
                      </a:rPr>
                      <a:t>+</a:t>
                    </a:r>
                    <a:r>
                      <a:rPr lang="en-US" sz="750" b="1" i="0" baseline="0" dirty="0">
                        <a:effectLst/>
                      </a:rPr>
                      <a:t> </a:t>
                    </a:r>
                    <a:r>
                      <a:rPr lang="en-US" sz="750" b="1" i="0" baseline="0" dirty="0" smtClean="0">
                        <a:effectLst/>
                      </a:rPr>
                      <a:t>Stable </a:t>
                    </a:r>
                  </a:p>
                  <a:p>
                    <a:r>
                      <a:rPr lang="ka-GE" sz="750" b="0" i="0" baseline="0" dirty="0" smtClean="0">
                        <a:effectLst/>
                      </a:rPr>
                      <a:t>25 </a:t>
                    </a:r>
                    <a:r>
                      <a:rPr lang="en-US" sz="750" b="0" i="0" baseline="0" dirty="0" smtClean="0">
                        <a:effectLst/>
                      </a:rPr>
                      <a:t>May </a:t>
                    </a:r>
                    <a:r>
                      <a:rPr lang="ka-GE" sz="750" b="0" i="0" baseline="0" dirty="0" smtClean="0">
                        <a:effectLst/>
                      </a:rPr>
                      <a:t>2010</a:t>
                    </a:r>
                    <a:endParaRPr lang="en-US" sz="400" dirty="0">
                      <a:effectLst/>
                    </a:endParaRPr>
                  </a:p>
                </c:rich>
              </c:tx>
              <c:showLegendKey val="0"/>
              <c:showVal val="1"/>
              <c:showCatName val="0"/>
              <c:showSerName val="0"/>
              <c:showPercent val="0"/>
              <c:showBubbleSize val="0"/>
            </c:dLbl>
            <c:dLbl>
              <c:idx val="6"/>
              <c:layout>
                <c:manualLayout>
                  <c:x val="-6.335307351286977E-2"/>
                  <c:y val="-0.11131575944311309"/>
                </c:manualLayout>
              </c:layout>
              <c:tx>
                <c:rich>
                  <a:bodyPr/>
                  <a:lstStyle/>
                  <a:p>
                    <a:r>
                      <a:rPr lang="en-US" sz="750" b="1" i="0" baseline="0" dirty="0">
                        <a:effectLst/>
                      </a:rPr>
                      <a:t>B</a:t>
                    </a:r>
                    <a:r>
                      <a:rPr lang="ka-GE" sz="750" b="1" i="0" baseline="0" dirty="0">
                        <a:effectLst/>
                      </a:rPr>
                      <a:t>+</a:t>
                    </a:r>
                    <a:r>
                      <a:rPr lang="en-US" sz="750" b="1" i="0" baseline="0" dirty="0">
                        <a:effectLst/>
                      </a:rPr>
                      <a:t> </a:t>
                    </a:r>
                    <a:r>
                      <a:rPr lang="en-US" sz="750" b="1" i="0" baseline="0" dirty="0" smtClean="0">
                        <a:effectLst/>
                      </a:rPr>
                      <a:t>Positive</a:t>
                    </a:r>
                  </a:p>
                  <a:p>
                    <a:r>
                      <a:rPr lang="ka-GE" sz="750" b="0" i="0" baseline="0" dirty="0" smtClean="0">
                        <a:effectLst/>
                      </a:rPr>
                      <a:t>3 </a:t>
                    </a:r>
                    <a:r>
                      <a:rPr lang="en-US" sz="750" b="0" i="0" baseline="0" dirty="0" smtClean="0">
                        <a:effectLst/>
                      </a:rPr>
                      <a:t>March</a:t>
                    </a:r>
                    <a:r>
                      <a:rPr lang="ka-GE" sz="750" b="0" i="0" baseline="0" dirty="0" smtClean="0">
                        <a:effectLst/>
                      </a:rPr>
                      <a:t> </a:t>
                    </a:r>
                    <a:r>
                      <a:rPr lang="ka-GE" sz="750" b="0" i="0" baseline="0" dirty="0">
                        <a:effectLst/>
                      </a:rPr>
                      <a:t>2011</a:t>
                    </a:r>
                    <a:endParaRPr lang="en-US" sz="750" dirty="0">
                      <a:effectLst/>
                    </a:endParaRPr>
                  </a:p>
                  <a:p>
                    <a:endParaRPr lang="en-US" sz="400" dirty="0"/>
                  </a:p>
                </c:rich>
              </c:tx>
              <c:showLegendKey val="0"/>
              <c:showVal val="1"/>
              <c:showCatName val="0"/>
              <c:showSerName val="0"/>
              <c:showPercent val="0"/>
              <c:showBubbleSize val="0"/>
            </c:dLbl>
            <c:dLbl>
              <c:idx val="7"/>
              <c:layout>
                <c:manualLayout>
                  <c:x val="-5.2015924480028231E-2"/>
                  <c:y val="-0.13141104644528129"/>
                </c:manualLayout>
              </c:layout>
              <c:tx>
                <c:rich>
                  <a:bodyPr/>
                  <a:lstStyle/>
                  <a:p>
                    <a:r>
                      <a:rPr lang="en-US" sz="750" b="1" i="0" baseline="0" dirty="0">
                        <a:effectLst/>
                      </a:rPr>
                      <a:t>BB- </a:t>
                    </a:r>
                    <a:r>
                      <a:rPr lang="en-US" sz="750" b="1" i="0" baseline="0" dirty="0" smtClean="0">
                        <a:effectLst/>
                      </a:rPr>
                      <a:t>Stable</a:t>
                    </a:r>
                  </a:p>
                  <a:p>
                    <a:r>
                      <a:rPr lang="ka-GE" sz="750" b="0" i="0" baseline="0" dirty="0" smtClean="0">
                        <a:effectLst/>
                      </a:rPr>
                      <a:t>15</a:t>
                    </a:r>
                    <a:r>
                      <a:rPr lang="en-US" sz="750" b="0" i="0" baseline="0" dirty="0" smtClean="0">
                        <a:effectLst/>
                      </a:rPr>
                      <a:t>December </a:t>
                    </a:r>
                    <a:r>
                      <a:rPr lang="ka-GE" sz="750" b="0" i="0" baseline="0" dirty="0" smtClean="0">
                        <a:effectLst/>
                      </a:rPr>
                      <a:t> 2011</a:t>
                    </a:r>
                    <a:endParaRPr lang="en-US" sz="400" dirty="0">
                      <a:effectLst/>
                    </a:endParaRPr>
                  </a:p>
                </c:rich>
              </c:tx>
              <c:showLegendKey val="0"/>
              <c:showVal val="1"/>
              <c:showCatName val="0"/>
              <c:showSerName val="0"/>
              <c:showPercent val="0"/>
              <c:showBubbleSize val="0"/>
            </c:dLbl>
            <c:dLbl>
              <c:idx val="8"/>
              <c:layout>
                <c:manualLayout>
                  <c:x val="-6.7510421491431216E-2"/>
                  <c:y val="0.12095172885997946"/>
                </c:manualLayout>
              </c:layout>
              <c:tx>
                <c:rich>
                  <a:bodyPr/>
                  <a:lstStyle/>
                  <a:p>
                    <a:r>
                      <a:rPr lang="en-US" sz="750" b="1" i="0" baseline="0" dirty="0">
                        <a:effectLst/>
                      </a:rPr>
                      <a:t>BB- </a:t>
                    </a:r>
                    <a:r>
                      <a:rPr lang="en-US" sz="750" b="1" i="0" baseline="0" dirty="0" smtClean="0">
                        <a:effectLst/>
                      </a:rPr>
                      <a:t>Stable</a:t>
                    </a:r>
                  </a:p>
                  <a:p>
                    <a:r>
                      <a:rPr lang="ka-GE" sz="750" b="0" i="0" baseline="0" dirty="0" smtClean="0">
                        <a:effectLst/>
                      </a:rPr>
                      <a:t>20 </a:t>
                    </a:r>
                    <a:r>
                      <a:rPr lang="en-US" sz="750" b="0" i="0" baseline="0" dirty="0" smtClean="0">
                        <a:effectLst/>
                      </a:rPr>
                      <a:t>December </a:t>
                    </a:r>
                    <a:r>
                      <a:rPr lang="ka-GE" sz="750" b="0" i="0" baseline="0" dirty="0" smtClean="0">
                        <a:effectLst/>
                      </a:rPr>
                      <a:t>2012</a:t>
                    </a:r>
                    <a:endParaRPr lang="en-US" sz="400" dirty="0">
                      <a:effectLst/>
                    </a:endParaRPr>
                  </a:p>
                </c:rich>
              </c:tx>
              <c:showLegendKey val="0"/>
              <c:showVal val="1"/>
              <c:showCatName val="0"/>
              <c:showSerName val="0"/>
              <c:showPercent val="0"/>
              <c:showBubbleSize val="0"/>
            </c:dLbl>
            <c:dLbl>
              <c:idx val="9"/>
              <c:layout>
                <c:manualLayout>
                  <c:x val="-7.8174309093716324E-2"/>
                  <c:y val="-0.10406995321237017"/>
                </c:manualLayout>
              </c:layout>
              <c:tx>
                <c:rich>
                  <a:bodyPr/>
                  <a:lstStyle/>
                  <a:p>
                    <a:r>
                      <a:rPr lang="en-US" sz="750" b="1" i="0" baseline="0" dirty="0">
                        <a:effectLst/>
                      </a:rPr>
                      <a:t>BB- </a:t>
                    </a:r>
                    <a:r>
                      <a:rPr lang="en-US" sz="750" b="1" i="0" baseline="0" dirty="0" smtClean="0">
                        <a:effectLst/>
                      </a:rPr>
                      <a:t>Stable </a:t>
                    </a:r>
                  </a:p>
                  <a:p>
                    <a:r>
                      <a:rPr lang="ka-GE" sz="750" b="0" i="0" baseline="0" dirty="0" smtClean="0">
                        <a:effectLst/>
                      </a:rPr>
                      <a:t>20 </a:t>
                    </a:r>
                    <a:r>
                      <a:rPr lang="en-US" sz="750" b="0" i="0" baseline="0" dirty="0" smtClean="0">
                        <a:effectLst/>
                      </a:rPr>
                      <a:t>November 2013</a:t>
                    </a:r>
                    <a:endParaRPr lang="en-US" sz="400" dirty="0">
                      <a:effectLst/>
                    </a:endParaRPr>
                  </a:p>
                </c:rich>
              </c:tx>
              <c:showLegendKey val="0"/>
              <c:showVal val="1"/>
              <c:showCatName val="0"/>
              <c:showSerName val="0"/>
              <c:showPercent val="0"/>
              <c:showBubbleSize val="0"/>
            </c:dLbl>
            <c:dLbl>
              <c:idx val="10"/>
              <c:layout>
                <c:manualLayout>
                  <c:x val="-4.7260195416749272E-2"/>
                  <c:y val="0.11856213625470736"/>
                </c:manualLayout>
              </c:layout>
              <c:tx>
                <c:rich>
                  <a:bodyPr/>
                  <a:lstStyle/>
                  <a:p>
                    <a:r>
                      <a:rPr lang="en-US" sz="750" b="1" i="0" baseline="0" dirty="0">
                        <a:effectLst/>
                      </a:rPr>
                      <a:t>BB- </a:t>
                    </a:r>
                    <a:r>
                      <a:rPr lang="en-US" sz="750" b="1" i="0" baseline="0" dirty="0" smtClean="0">
                        <a:effectLst/>
                      </a:rPr>
                      <a:t>stable</a:t>
                    </a:r>
                  </a:p>
                  <a:p>
                    <a:r>
                      <a:rPr lang="ka-GE" sz="750" b="0" i="0" baseline="0" dirty="0" smtClean="0">
                        <a:effectLst/>
                      </a:rPr>
                      <a:t>9 </a:t>
                    </a:r>
                    <a:r>
                      <a:rPr lang="en-US" sz="750" b="0" i="0" baseline="0" dirty="0" smtClean="0">
                        <a:effectLst/>
                      </a:rPr>
                      <a:t>May201</a:t>
                    </a:r>
                    <a:r>
                      <a:rPr lang="ka-GE" sz="750" b="0" i="0" baseline="0" dirty="0">
                        <a:effectLst/>
                      </a:rPr>
                      <a:t>4</a:t>
                    </a:r>
                    <a:endParaRPr lang="en-US" sz="400" dirty="0">
                      <a:effectLst/>
                    </a:endParaRPr>
                  </a:p>
                </c:rich>
              </c:tx>
              <c:showLegendKey val="0"/>
              <c:showVal val="1"/>
              <c:showCatName val="0"/>
              <c:showSerName val="0"/>
              <c:showPercent val="0"/>
              <c:showBubbleSize val="0"/>
            </c:dLbl>
            <c:dLbl>
              <c:idx val="11"/>
              <c:layout>
                <c:manualLayout>
                  <c:x val="-3.0508502613643986E-2"/>
                  <c:y val="-8.9171516603902767E-2"/>
                </c:manualLayout>
              </c:layout>
              <c:tx>
                <c:rich>
                  <a:bodyPr/>
                  <a:lstStyle/>
                  <a:p>
                    <a:pPr>
                      <a:defRPr sz="750" b="1"/>
                    </a:pPr>
                    <a:r>
                      <a:rPr lang="en-US" sz="750" b="1" dirty="0" smtClean="0"/>
                      <a:t>BB-Positive</a:t>
                    </a:r>
                  </a:p>
                  <a:p>
                    <a:pPr>
                      <a:defRPr sz="750" b="1"/>
                    </a:pPr>
                    <a:r>
                      <a:rPr lang="ka-GE" sz="750" b="0" dirty="0" smtClean="0"/>
                      <a:t>27 </a:t>
                    </a:r>
                    <a:r>
                      <a:rPr lang="en-US" sz="750" b="0" dirty="0" err="1" smtClean="0"/>
                      <a:t>Octomber</a:t>
                    </a:r>
                    <a:r>
                      <a:rPr lang="en-US" sz="750" b="0" baseline="0" dirty="0" smtClean="0"/>
                      <a:t> </a:t>
                    </a:r>
                    <a:r>
                      <a:rPr lang="ka-GE" sz="750" b="0" dirty="0" smtClean="0"/>
                      <a:t>2014</a:t>
                    </a:r>
                    <a:endParaRPr lang="en-US" b="0" dirty="0"/>
                  </a:p>
                </c:rich>
              </c:tx>
              <c:spPr/>
              <c:showLegendKey val="0"/>
              <c:showVal val="1"/>
              <c:showCatName val="0"/>
              <c:showSerName val="0"/>
              <c:showPercent val="0"/>
              <c:showBubbleSize val="0"/>
            </c:dLbl>
            <c:txPr>
              <a:bodyPr/>
              <a:lstStyle/>
              <a:p>
                <a:pPr>
                  <a:defRPr sz="750"/>
                </a:pPr>
                <a:endParaRPr lang="en-US"/>
              </a:p>
            </c:txPr>
            <c:showLegendKey val="0"/>
            <c:showVal val="1"/>
            <c:showCatName val="0"/>
            <c:showSerName val="0"/>
            <c:showPercent val="0"/>
            <c:showBubbleSize val="0"/>
            <c:showLeaderLines val="0"/>
          </c:dLbls>
          <c:cat>
            <c:numRef>
              <c:f>'FITCH (2)'!$A$8:$A$19</c:f>
              <c:numCache>
                <c:formatCode>[$-409]mmmm\ d\,\ yyyy;@</c:formatCode>
                <c:ptCount val="12"/>
                <c:pt idx="0">
                  <c:v>41939</c:v>
                </c:pt>
                <c:pt idx="1">
                  <c:v>41768</c:v>
                </c:pt>
                <c:pt idx="2">
                  <c:v>41598</c:v>
                </c:pt>
                <c:pt idx="3">
                  <c:v>41263</c:v>
                </c:pt>
                <c:pt idx="4">
                  <c:v>40892</c:v>
                </c:pt>
                <c:pt idx="5">
                  <c:v>40605</c:v>
                </c:pt>
                <c:pt idx="6">
                  <c:v>40323</c:v>
                </c:pt>
                <c:pt idx="7">
                  <c:v>40051</c:v>
                </c:pt>
                <c:pt idx="8">
                  <c:v>39910</c:v>
                </c:pt>
                <c:pt idx="9">
                  <c:v>39668</c:v>
                </c:pt>
                <c:pt idx="10">
                  <c:v>39541</c:v>
                </c:pt>
                <c:pt idx="11">
                  <c:v>39276</c:v>
                </c:pt>
              </c:numCache>
            </c:numRef>
          </c:cat>
          <c:val>
            <c:numRef>
              <c:f>'FITCH (2)'!$C$8:$C$19</c:f>
              <c:numCache>
                <c:formatCode>General</c:formatCode>
                <c:ptCount val="12"/>
                <c:pt idx="0">
                  <c:v>600</c:v>
                </c:pt>
                <c:pt idx="1">
                  <c:v>500</c:v>
                </c:pt>
                <c:pt idx="2">
                  <c:v>500</c:v>
                </c:pt>
                <c:pt idx="3">
                  <c:v>500</c:v>
                </c:pt>
                <c:pt idx="4">
                  <c:v>500</c:v>
                </c:pt>
                <c:pt idx="5">
                  <c:v>400</c:v>
                </c:pt>
                <c:pt idx="6">
                  <c:v>300</c:v>
                </c:pt>
                <c:pt idx="7">
                  <c:v>300</c:v>
                </c:pt>
                <c:pt idx="8">
                  <c:v>100</c:v>
                </c:pt>
                <c:pt idx="9">
                  <c:v>200</c:v>
                </c:pt>
                <c:pt idx="10">
                  <c:v>500</c:v>
                </c:pt>
                <c:pt idx="11">
                  <c:v>500</c:v>
                </c:pt>
              </c:numCache>
            </c:numRef>
          </c:val>
          <c:smooth val="1"/>
        </c:ser>
        <c:dLbls>
          <c:showLegendKey val="0"/>
          <c:showVal val="0"/>
          <c:showCatName val="0"/>
          <c:showSerName val="0"/>
          <c:showPercent val="0"/>
          <c:showBubbleSize val="0"/>
        </c:dLbls>
        <c:marker val="1"/>
        <c:smooth val="0"/>
        <c:axId val="135883264"/>
        <c:axId val="135653632"/>
      </c:lineChart>
      <c:dateAx>
        <c:axId val="135883264"/>
        <c:scaling>
          <c:orientation val="minMax"/>
        </c:scaling>
        <c:delete val="1"/>
        <c:axPos val="b"/>
        <c:numFmt formatCode="[$-409]mmmm\ d\,\ yyyy;@" sourceLinked="1"/>
        <c:majorTickMark val="out"/>
        <c:minorTickMark val="none"/>
        <c:tickLblPos val="nextTo"/>
        <c:crossAx val="135653632"/>
        <c:crosses val="autoZero"/>
        <c:auto val="1"/>
        <c:lblOffset val="100"/>
        <c:baseTimeUnit val="months"/>
      </c:dateAx>
      <c:valAx>
        <c:axId val="135653632"/>
        <c:scaling>
          <c:orientation val="minMax"/>
        </c:scaling>
        <c:delete val="1"/>
        <c:axPos val="l"/>
        <c:numFmt formatCode="General" sourceLinked="1"/>
        <c:majorTickMark val="out"/>
        <c:minorTickMark val="none"/>
        <c:tickLblPos val="nextTo"/>
        <c:crossAx val="135883264"/>
        <c:crosses val="autoZero"/>
        <c:crossBetween val="between"/>
      </c:valAx>
    </c:plotArea>
    <c:plotVisOnly val="1"/>
    <c:dispBlanksAs val="gap"/>
    <c:showDLblsOverMax val="0"/>
  </c:chart>
  <c:spPr>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1685364053103209"/>
          <c:w val="0.99747928204252323"/>
          <c:h val="0.73453712603558541"/>
        </c:manualLayout>
      </c:layout>
      <c:scatterChart>
        <c:scatterStyle val="smoothMarker"/>
        <c:varyColors val="0"/>
        <c:ser>
          <c:idx val="0"/>
          <c:order val="0"/>
          <c:tx>
            <c:strRef>
              <c:f>'S&amp;P, Moody''s'!$B$7</c:f>
              <c:strCache>
                <c:ptCount val="1"/>
                <c:pt idx="0">
                  <c:v>Rating</c:v>
                </c:pt>
              </c:strCache>
            </c:strRef>
          </c:tx>
          <c:spPr>
            <a:ln w="44450" cap="rnd" cmpd="sng">
              <a:solidFill>
                <a:srgbClr val="FF0000"/>
              </a:solidFill>
              <a:headEnd type="stealth" w="lg" len="lg"/>
              <a:tailEnd type="none"/>
            </a:ln>
          </c:spPr>
          <c:marker>
            <c:symbol val="circle"/>
            <c:size val="8"/>
            <c:spPr>
              <a:solidFill>
                <a:srgbClr val="FF0000"/>
              </a:solidFill>
              <a:ln>
                <a:noFill/>
                <a:tailEnd type="triangle"/>
              </a:ln>
            </c:spPr>
          </c:marker>
          <c:dPt>
            <c:idx val="0"/>
            <c:marker>
              <c:symbol val="none"/>
            </c:marker>
            <c:bubble3D val="0"/>
          </c:dPt>
          <c:dLbls>
            <c:dLbl>
              <c:idx val="0"/>
              <c:layout>
                <c:manualLayout>
                  <c:x val="-0.13913812055544331"/>
                  <c:y val="-0.10984327608570565"/>
                </c:manualLayout>
              </c:layout>
              <c:tx>
                <c:rich>
                  <a:bodyPr/>
                  <a:lstStyle/>
                  <a:p>
                    <a:r>
                      <a:rPr lang="en-US" sz="750" b="1" dirty="0"/>
                      <a:t>BB- </a:t>
                    </a:r>
                    <a:r>
                      <a:rPr lang="en-US" sz="750" b="1" dirty="0" smtClean="0"/>
                      <a:t>Stable</a:t>
                    </a:r>
                    <a:endParaRPr lang="en-US" sz="750" b="1" dirty="0"/>
                  </a:p>
                  <a:p>
                    <a:r>
                      <a:rPr lang="ka-GE" sz="750" dirty="0"/>
                      <a:t>14 </a:t>
                    </a:r>
                    <a:r>
                      <a:rPr lang="en-US" sz="750" dirty="0" smtClean="0"/>
                      <a:t>June</a:t>
                    </a:r>
                    <a:r>
                      <a:rPr lang="ka-GE" sz="750" dirty="0" smtClean="0"/>
                      <a:t>2013</a:t>
                    </a:r>
                    <a:endParaRPr lang="en-US" dirty="0"/>
                  </a:p>
                </c:rich>
              </c:tx>
              <c:dLblPos val="r"/>
              <c:showLegendKey val="0"/>
              <c:showVal val="1"/>
              <c:showCatName val="0"/>
              <c:showSerName val="0"/>
              <c:showPercent val="0"/>
              <c:showBubbleSize val="0"/>
            </c:dLbl>
            <c:dLbl>
              <c:idx val="1"/>
              <c:layout>
                <c:manualLayout>
                  <c:x val="-0.1782283339938632"/>
                  <c:y val="-7.4468982776524764E-2"/>
                </c:manualLayout>
              </c:layout>
              <c:tx>
                <c:rich>
                  <a:bodyPr/>
                  <a:lstStyle/>
                  <a:p>
                    <a:r>
                      <a:rPr lang="en-US" sz="750" b="1" i="0" u="none" strike="noStrike" kern="1200" baseline="0" dirty="0">
                        <a:solidFill>
                          <a:sysClr val="windowText" lastClr="000000"/>
                        </a:solidFill>
                        <a:latin typeface="+mn-lt"/>
                        <a:ea typeface="+mn-ea"/>
                        <a:cs typeface="+mn-cs"/>
                      </a:rPr>
                      <a:t>BB- </a:t>
                    </a:r>
                    <a:r>
                      <a:rPr lang="en-US" sz="750" b="1" i="0" u="none" strike="noStrike" kern="1200" baseline="0" dirty="0" smtClean="0">
                        <a:solidFill>
                          <a:sysClr val="windowText" lastClr="000000"/>
                        </a:solidFill>
                        <a:latin typeface="+mn-lt"/>
                        <a:ea typeface="+mn-ea"/>
                        <a:cs typeface="+mn-cs"/>
                      </a:rPr>
                      <a:t>Stable</a:t>
                    </a:r>
                  </a:p>
                  <a:p>
                    <a:r>
                      <a:rPr lang="en-US" sz="750" b="0" i="0" u="none" strike="noStrike" kern="1200" baseline="0" dirty="0" smtClean="0">
                        <a:solidFill>
                          <a:sysClr val="windowText" lastClr="000000"/>
                        </a:solidFill>
                        <a:latin typeface="+mn-lt"/>
                        <a:ea typeface="+mn-ea"/>
                        <a:cs typeface="+mn-cs"/>
                      </a:rPr>
                      <a:t>4 December 2012</a:t>
                    </a:r>
                    <a:endParaRPr lang="en-US" dirty="0">
                      <a:effectLst/>
                    </a:endParaRPr>
                  </a:p>
                </c:rich>
              </c:tx>
              <c:dLblPos val="r"/>
              <c:showLegendKey val="0"/>
              <c:showVal val="1"/>
              <c:showCatName val="0"/>
              <c:showSerName val="0"/>
              <c:showPercent val="0"/>
              <c:showBubbleSize val="0"/>
            </c:dLbl>
            <c:dLbl>
              <c:idx val="2"/>
              <c:layout>
                <c:manualLayout>
                  <c:x val="-0.17927581094347939"/>
                  <c:y val="-0.10334446568670226"/>
                </c:manualLayout>
              </c:layout>
              <c:tx>
                <c:rich>
                  <a:bodyPr/>
                  <a:lstStyle/>
                  <a:p>
                    <a:r>
                      <a:rPr lang="en-US" sz="750" b="1" i="0" u="none" strike="noStrike" kern="1200" baseline="0" dirty="0">
                        <a:solidFill>
                          <a:sysClr val="windowText" lastClr="000000"/>
                        </a:solidFill>
                        <a:latin typeface="+mn-lt"/>
                        <a:ea typeface="+mn-ea"/>
                        <a:cs typeface="+mn-cs"/>
                      </a:rPr>
                      <a:t>BB- </a:t>
                    </a:r>
                    <a:r>
                      <a:rPr lang="en-US" sz="750" b="1" i="0" u="none" strike="noStrike" kern="1200" baseline="0" dirty="0" smtClean="0">
                        <a:solidFill>
                          <a:sysClr val="windowText" lastClr="000000"/>
                        </a:solidFill>
                        <a:latin typeface="+mn-lt"/>
                        <a:ea typeface="+mn-ea"/>
                        <a:cs typeface="+mn-cs"/>
                      </a:rPr>
                      <a:t>Stable</a:t>
                    </a:r>
                  </a:p>
                  <a:p>
                    <a:r>
                      <a:rPr lang="en-US" sz="750" b="0" i="0" u="none" strike="noStrike" kern="1200" baseline="0" dirty="0" smtClean="0">
                        <a:solidFill>
                          <a:sysClr val="windowText" lastClr="000000"/>
                        </a:solidFill>
                        <a:latin typeface="+mn-lt"/>
                        <a:ea typeface="+mn-ea"/>
                        <a:cs typeface="+mn-cs"/>
                      </a:rPr>
                      <a:t>22</a:t>
                    </a:r>
                    <a:r>
                      <a:rPr lang="ka-GE" sz="750" b="0" i="0" u="none" strike="noStrike" kern="1200" baseline="0" dirty="0" smtClean="0">
                        <a:solidFill>
                          <a:sysClr val="windowText" lastClr="000000"/>
                        </a:solidFill>
                        <a:latin typeface="+mn-lt"/>
                        <a:ea typeface="+mn-ea"/>
                        <a:cs typeface="+mn-cs"/>
                      </a:rPr>
                      <a:t> </a:t>
                    </a:r>
                    <a:r>
                      <a:rPr lang="en-US" sz="750" b="0" i="0" u="none" strike="noStrike" kern="1200" baseline="0" dirty="0" smtClean="0">
                        <a:solidFill>
                          <a:sysClr val="windowText" lastClr="000000"/>
                        </a:solidFill>
                        <a:latin typeface="+mn-lt"/>
                        <a:ea typeface="+mn-ea"/>
                        <a:cs typeface="+mn-cs"/>
                      </a:rPr>
                      <a:t>November </a:t>
                    </a:r>
                    <a:r>
                      <a:rPr lang="ka-GE" sz="750" b="0" i="0" u="none" strike="noStrike" kern="1200" baseline="0" dirty="0" smtClean="0">
                        <a:solidFill>
                          <a:sysClr val="windowText" lastClr="000000"/>
                        </a:solidFill>
                        <a:latin typeface="+mn-lt"/>
                        <a:ea typeface="+mn-ea"/>
                        <a:cs typeface="+mn-cs"/>
                      </a:rPr>
                      <a:t> </a:t>
                    </a:r>
                    <a:r>
                      <a:rPr lang="en-US" sz="750" b="0" i="0" u="none" strike="noStrike" kern="1200" baseline="0" dirty="0">
                        <a:solidFill>
                          <a:sysClr val="windowText" lastClr="000000"/>
                        </a:solidFill>
                        <a:latin typeface="+mn-lt"/>
                        <a:ea typeface="+mn-ea"/>
                        <a:cs typeface="+mn-cs"/>
                      </a:rPr>
                      <a:t>2011</a:t>
                    </a:r>
                    <a:endParaRPr lang="en-US" sz="10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3"/>
              <c:layout>
                <c:manualLayout>
                  <c:x val="-0.20036164372583198"/>
                  <c:y val="-1.1053466145922853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750" b="0" i="0" u="none" strike="noStrike" kern="1200" baseline="0">
                        <a:solidFill>
                          <a:prstClr val="black"/>
                        </a:solidFill>
                        <a:latin typeface="+mn-lt"/>
                        <a:ea typeface="+mn-ea"/>
                        <a:cs typeface="+mn-cs"/>
                      </a:defRPr>
                    </a:pPr>
                    <a:r>
                      <a:rPr lang="en-US" sz="750" b="1" i="0" u="none" strike="noStrike" kern="1200" baseline="0" dirty="0">
                        <a:solidFill>
                          <a:sysClr val="windowText" lastClr="000000"/>
                        </a:solidFill>
                        <a:latin typeface="+mn-lt"/>
                        <a:ea typeface="+mn-ea"/>
                        <a:cs typeface="+mn-cs"/>
                      </a:rPr>
                      <a:t>B+ </a:t>
                    </a:r>
                    <a:r>
                      <a:rPr lang="en-US" sz="750" b="1" i="0" baseline="0" dirty="0" smtClean="0">
                        <a:effectLst/>
                      </a:rPr>
                      <a:t>Positive</a:t>
                    </a:r>
                    <a:endParaRPr lang="en-US" sz="75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750" b="0" i="0" u="none" strike="noStrike" kern="1200" baseline="0">
                        <a:solidFill>
                          <a:prstClr val="black"/>
                        </a:solidFill>
                        <a:latin typeface="+mn-lt"/>
                        <a:ea typeface="+mn-ea"/>
                        <a:cs typeface="+mn-cs"/>
                      </a:defRPr>
                    </a:pPr>
                    <a:r>
                      <a:rPr lang="en-US" sz="750" b="0" i="0" u="none" strike="noStrike" kern="1200" baseline="0" dirty="0" smtClean="0">
                        <a:solidFill>
                          <a:sysClr val="windowText" lastClr="000000"/>
                        </a:solidFill>
                        <a:latin typeface="+mn-lt"/>
                        <a:ea typeface="+mn-ea"/>
                        <a:cs typeface="+mn-cs"/>
                      </a:rPr>
                      <a:t>29</a:t>
                    </a:r>
                    <a:r>
                      <a:rPr lang="ka-GE" sz="750" b="0" i="0" u="none" strike="noStrike" kern="1200" baseline="0" dirty="0" smtClean="0">
                        <a:solidFill>
                          <a:sysClr val="windowText" lastClr="000000"/>
                        </a:solidFill>
                        <a:latin typeface="+mn-lt"/>
                        <a:ea typeface="+mn-ea"/>
                        <a:cs typeface="+mn-cs"/>
                      </a:rPr>
                      <a:t> </a:t>
                    </a:r>
                    <a:r>
                      <a:rPr lang="en-US" sz="750" b="0" i="0" u="none" strike="noStrike" kern="1200" baseline="0" dirty="0" smtClean="0">
                        <a:solidFill>
                          <a:sysClr val="windowText" lastClr="000000"/>
                        </a:solidFill>
                        <a:latin typeface="+mn-lt"/>
                        <a:ea typeface="+mn-ea"/>
                        <a:cs typeface="+mn-cs"/>
                      </a:rPr>
                      <a:t>March2011</a:t>
                    </a:r>
                    <a:endParaRPr lang="en-US" sz="1000" b="0" i="0" u="none" strike="noStrike" kern="1200" baseline="0" dirty="0">
                      <a:solidFill>
                        <a:sysClr val="windowText" lastClr="000000"/>
                      </a:solidFill>
                      <a:latin typeface="+mn-lt"/>
                      <a:ea typeface="+mn-ea"/>
                      <a:cs typeface="+mn-cs"/>
                    </a:endParaRPr>
                  </a:p>
                </c:rich>
              </c:tx>
              <c:spPr/>
              <c:dLblPos val="r"/>
              <c:showLegendKey val="0"/>
              <c:showVal val="1"/>
              <c:showCatName val="0"/>
              <c:showSerName val="0"/>
              <c:showPercent val="0"/>
              <c:showBubbleSize val="0"/>
            </c:dLbl>
            <c:dLbl>
              <c:idx val="4"/>
              <c:layout>
                <c:manualLayout>
                  <c:x val="-0.18223968664222315"/>
                  <c:y val="0.12590136364718107"/>
                </c:manualLayout>
              </c:layout>
              <c:tx>
                <c:rich>
                  <a:bodyPr/>
                  <a:lstStyle/>
                  <a:p>
                    <a:r>
                      <a:rPr lang="en-US" sz="750" b="1" i="0" u="none" strike="noStrike" kern="1200" baseline="0" dirty="0">
                        <a:solidFill>
                          <a:sysClr val="windowText" lastClr="000000"/>
                        </a:solidFill>
                        <a:latin typeface="+mn-lt"/>
                        <a:ea typeface="+mn-ea"/>
                        <a:cs typeface="+mn-cs"/>
                      </a:rPr>
                      <a:t>B+ </a:t>
                    </a:r>
                    <a:r>
                      <a:rPr lang="en-US" sz="750" b="1" i="0" u="none" strike="noStrike" kern="1200" baseline="0" dirty="0" smtClean="0">
                        <a:solidFill>
                          <a:sysClr val="windowText" lastClr="000000"/>
                        </a:solidFill>
                        <a:latin typeface="+mn-lt"/>
                        <a:ea typeface="+mn-ea"/>
                        <a:cs typeface="+mn-cs"/>
                      </a:rPr>
                      <a:t>Stable</a:t>
                    </a:r>
                  </a:p>
                  <a:p>
                    <a:r>
                      <a:rPr lang="en-US" sz="750" b="0" i="0" u="none" strike="noStrike" kern="1200" baseline="0" dirty="0" smtClean="0">
                        <a:solidFill>
                          <a:sysClr val="windowText" lastClr="000000"/>
                        </a:solidFill>
                        <a:latin typeface="+mn-lt"/>
                        <a:ea typeface="+mn-ea"/>
                        <a:cs typeface="+mn-cs"/>
                      </a:rPr>
                      <a:t>12April </a:t>
                    </a:r>
                    <a:r>
                      <a:rPr lang="ka-GE" sz="750" b="0" i="0" u="none" strike="noStrike" kern="1200" baseline="0" dirty="0" smtClean="0">
                        <a:solidFill>
                          <a:sysClr val="windowText" lastClr="000000"/>
                        </a:solidFill>
                        <a:latin typeface="+mn-lt"/>
                        <a:ea typeface="+mn-ea"/>
                        <a:cs typeface="+mn-cs"/>
                      </a:rPr>
                      <a:t> </a:t>
                    </a:r>
                    <a:r>
                      <a:rPr lang="en-US" sz="750" b="0" i="0" u="none" strike="noStrike" kern="1200" baseline="0" dirty="0" smtClean="0">
                        <a:solidFill>
                          <a:sysClr val="windowText" lastClr="000000"/>
                        </a:solidFill>
                        <a:latin typeface="+mn-lt"/>
                        <a:ea typeface="+mn-ea"/>
                        <a:cs typeface="+mn-cs"/>
                      </a:rPr>
                      <a:t>2010</a:t>
                    </a:r>
                    <a:endParaRPr lang="en-US" sz="10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5"/>
              <c:layout>
                <c:manualLayout>
                  <c:x val="-0.15505399611308129"/>
                  <c:y val="0.35068764097234895"/>
                </c:manualLayout>
              </c:layout>
              <c:tx>
                <c:rich>
                  <a:bodyPr/>
                  <a:lstStyle/>
                  <a:p>
                    <a:r>
                      <a:rPr lang="en-US" sz="750" b="1" i="0" u="none" strike="noStrike" kern="1200" baseline="0" dirty="0">
                        <a:solidFill>
                          <a:sysClr val="windowText" lastClr="000000"/>
                        </a:solidFill>
                        <a:latin typeface="+mn-lt"/>
                        <a:ea typeface="+mn-ea"/>
                        <a:cs typeface="+mn-cs"/>
                      </a:rPr>
                      <a:t>B </a:t>
                    </a:r>
                    <a:r>
                      <a:rPr lang="en-US" sz="750" b="1" i="0" u="none" strike="noStrike" kern="1200" baseline="0" dirty="0" smtClean="0">
                        <a:solidFill>
                          <a:sysClr val="windowText" lastClr="000000"/>
                        </a:solidFill>
                        <a:latin typeface="+mn-lt"/>
                        <a:ea typeface="+mn-ea"/>
                        <a:cs typeface="+mn-cs"/>
                      </a:rPr>
                      <a:t>Stable</a:t>
                    </a:r>
                  </a:p>
                  <a:p>
                    <a:r>
                      <a:rPr lang="en-US" sz="750" b="0" i="0" u="none" strike="noStrike" kern="1200" baseline="0" dirty="0" smtClean="0">
                        <a:solidFill>
                          <a:sysClr val="windowText" lastClr="000000"/>
                        </a:solidFill>
                        <a:latin typeface="+mn-lt"/>
                        <a:ea typeface="+mn-ea"/>
                        <a:cs typeface="+mn-cs"/>
                      </a:rPr>
                      <a:t>28</a:t>
                    </a:r>
                    <a:r>
                      <a:rPr lang="ka-GE" sz="750" b="0" i="0" u="none" strike="noStrike" kern="1200" baseline="0" dirty="0" smtClean="0">
                        <a:solidFill>
                          <a:sysClr val="windowText" lastClr="000000"/>
                        </a:solidFill>
                        <a:latin typeface="+mn-lt"/>
                        <a:ea typeface="+mn-ea"/>
                        <a:cs typeface="+mn-cs"/>
                      </a:rPr>
                      <a:t> </a:t>
                    </a:r>
                    <a:r>
                      <a:rPr lang="en-US" sz="750" b="0" i="0" u="none" strike="noStrike" kern="1200" baseline="0" dirty="0" smtClean="0">
                        <a:solidFill>
                          <a:sysClr val="windowText" lastClr="000000"/>
                        </a:solidFill>
                        <a:latin typeface="+mn-lt"/>
                        <a:ea typeface="+mn-ea"/>
                        <a:cs typeface="+mn-cs"/>
                      </a:rPr>
                      <a:t>September 2009</a:t>
                    </a:r>
                    <a:endParaRPr lang="en-US" sz="9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6"/>
              <c:layout>
                <c:manualLayout>
                  <c:x val="-0.15748562441145239"/>
                  <c:y val="1.5105801428079194E-2"/>
                </c:manualLayout>
              </c:layout>
              <c:tx>
                <c:rich>
                  <a:bodyPr/>
                  <a:lstStyle/>
                  <a:p>
                    <a:r>
                      <a:rPr lang="en-US" sz="750" b="1" i="0" u="none" strike="noStrike" kern="1200" baseline="0" dirty="0">
                        <a:solidFill>
                          <a:sysClr val="windowText" lastClr="000000"/>
                        </a:solidFill>
                        <a:latin typeface="+mn-lt"/>
                        <a:ea typeface="+mn-ea"/>
                        <a:cs typeface="+mn-cs"/>
                      </a:rPr>
                      <a:t>B </a:t>
                    </a:r>
                    <a:r>
                      <a:rPr lang="en-US" sz="750" b="1" i="0" u="none" strike="noStrike" kern="1200" baseline="0" dirty="0" smtClean="0">
                        <a:solidFill>
                          <a:sysClr val="windowText" lastClr="000000"/>
                        </a:solidFill>
                        <a:latin typeface="+mn-lt"/>
                        <a:ea typeface="+mn-ea"/>
                        <a:cs typeface="+mn-cs"/>
                      </a:rPr>
                      <a:t>Stable</a:t>
                    </a:r>
                  </a:p>
                  <a:p>
                    <a:r>
                      <a:rPr lang="en-US" sz="750" b="0" i="0" u="none" strike="noStrike" kern="1200" baseline="0" dirty="0" smtClean="0">
                        <a:solidFill>
                          <a:sysClr val="windowText" lastClr="000000"/>
                        </a:solidFill>
                        <a:latin typeface="+mn-lt"/>
                        <a:ea typeface="+mn-ea"/>
                        <a:cs typeface="+mn-cs"/>
                      </a:rPr>
                      <a:t>25</a:t>
                    </a:r>
                    <a:r>
                      <a:rPr lang="ka-GE" sz="750" b="0" i="0" u="none" strike="noStrike" kern="1200" baseline="0" dirty="0" smtClean="0">
                        <a:solidFill>
                          <a:sysClr val="windowText" lastClr="000000"/>
                        </a:solidFill>
                        <a:latin typeface="+mn-lt"/>
                        <a:ea typeface="+mn-ea"/>
                        <a:cs typeface="+mn-cs"/>
                      </a:rPr>
                      <a:t> </a:t>
                    </a:r>
                    <a:r>
                      <a:rPr lang="en-US" sz="750" b="0" i="0" u="none" strike="noStrike" kern="1200" baseline="0" dirty="0" smtClean="0">
                        <a:solidFill>
                          <a:sysClr val="windowText" lastClr="000000"/>
                        </a:solidFill>
                        <a:latin typeface="+mn-lt"/>
                        <a:ea typeface="+mn-ea"/>
                        <a:cs typeface="+mn-cs"/>
                      </a:rPr>
                      <a:t>September 2008</a:t>
                    </a:r>
                    <a:endParaRPr lang="en-US" sz="9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7"/>
              <c:layout>
                <c:manualLayout>
                  <c:x val="-0.14660094969044901"/>
                  <c:y val="0.21637971990188015"/>
                </c:manualLayout>
              </c:layout>
              <c:tx>
                <c:rich>
                  <a:bodyPr/>
                  <a:lstStyle/>
                  <a:p>
                    <a:r>
                      <a:rPr lang="en-US" sz="750" b="1" i="0" u="none" strike="noStrike" kern="1200" baseline="0" dirty="0">
                        <a:solidFill>
                          <a:sysClr val="windowText" lastClr="000000"/>
                        </a:solidFill>
                        <a:latin typeface="+mn-lt"/>
                        <a:ea typeface="+mn-ea"/>
                        <a:cs typeface="+mn-cs"/>
                      </a:rPr>
                      <a:t>B </a:t>
                    </a:r>
                    <a:r>
                      <a:rPr lang="en-US" sz="750" b="1" i="0" u="none" strike="noStrike" kern="1200" baseline="0" dirty="0" smtClean="0">
                        <a:solidFill>
                          <a:sysClr val="windowText" lastClr="000000"/>
                        </a:solidFill>
                        <a:latin typeface="+mn-lt"/>
                        <a:ea typeface="+mn-ea"/>
                        <a:cs typeface="+mn-cs"/>
                      </a:rPr>
                      <a:t>Negative</a:t>
                    </a:r>
                  </a:p>
                  <a:p>
                    <a:r>
                      <a:rPr lang="en-US" sz="750" b="0" i="0" u="none" strike="noStrike" kern="1200" baseline="0" dirty="0" smtClean="0">
                        <a:solidFill>
                          <a:sysClr val="windowText" lastClr="000000"/>
                        </a:solidFill>
                        <a:latin typeface="+mn-lt"/>
                        <a:ea typeface="+mn-ea"/>
                        <a:cs typeface="+mn-cs"/>
                      </a:rPr>
                      <a:t>8</a:t>
                    </a:r>
                    <a:r>
                      <a:rPr lang="ka-GE" sz="750" b="0" i="0" u="none" strike="noStrike" kern="1200" baseline="0" dirty="0" smtClean="0">
                        <a:solidFill>
                          <a:sysClr val="windowText" lastClr="000000"/>
                        </a:solidFill>
                        <a:latin typeface="+mn-lt"/>
                        <a:ea typeface="+mn-ea"/>
                        <a:cs typeface="+mn-cs"/>
                      </a:rPr>
                      <a:t> </a:t>
                    </a:r>
                    <a:r>
                      <a:rPr lang="en-US" sz="750" b="0" i="0" u="none" strike="noStrike" kern="1200" baseline="0" dirty="0" smtClean="0">
                        <a:solidFill>
                          <a:sysClr val="windowText" lastClr="000000"/>
                        </a:solidFill>
                        <a:latin typeface="+mn-lt"/>
                        <a:ea typeface="+mn-ea"/>
                        <a:cs typeface="+mn-cs"/>
                      </a:rPr>
                      <a:t>August 2008</a:t>
                    </a:r>
                    <a:endParaRPr lang="en-US" sz="9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8"/>
              <c:layout>
                <c:manualLayout>
                  <c:x val="-5.5083648895033158E-2"/>
                  <c:y val="-0.23949103197709015"/>
                </c:manualLayout>
              </c:layout>
              <c:tx>
                <c:rich>
                  <a:bodyPr/>
                  <a:lstStyle/>
                  <a:p>
                    <a:r>
                      <a:rPr lang="en-US" sz="750" b="1" i="0" u="none" strike="noStrike" kern="1200" baseline="0" dirty="0">
                        <a:solidFill>
                          <a:sysClr val="windowText" lastClr="000000"/>
                        </a:solidFill>
                        <a:latin typeface="+mn-lt"/>
                        <a:ea typeface="+mn-ea"/>
                        <a:cs typeface="+mn-cs"/>
                      </a:rPr>
                      <a:t>B+ </a:t>
                    </a:r>
                    <a:r>
                      <a:rPr lang="en-US" sz="750" b="1" i="0" u="none" strike="noStrike" kern="1200" baseline="0" dirty="0" smtClean="0">
                        <a:solidFill>
                          <a:sysClr val="windowText" lastClr="000000"/>
                        </a:solidFill>
                        <a:latin typeface="+mn-lt"/>
                        <a:ea typeface="+mn-ea"/>
                        <a:cs typeface="+mn-cs"/>
                      </a:rPr>
                      <a:t>Stable</a:t>
                    </a:r>
                    <a:endParaRPr lang="en-US" sz="750" b="1" i="0" u="none" strike="noStrike" kern="1200" baseline="0" dirty="0">
                      <a:solidFill>
                        <a:sysClr val="windowText" lastClr="000000"/>
                      </a:solidFill>
                      <a:latin typeface="+mn-lt"/>
                      <a:ea typeface="+mn-ea"/>
                      <a:cs typeface="+mn-cs"/>
                    </a:endParaRPr>
                  </a:p>
                  <a:p>
                    <a:r>
                      <a:rPr lang="en-US" sz="750" b="0" i="0" u="none" strike="noStrike" kern="1200" baseline="0" dirty="0">
                        <a:solidFill>
                          <a:sysClr val="windowText" lastClr="000000"/>
                        </a:solidFill>
                        <a:latin typeface="+mn-lt"/>
                        <a:ea typeface="+mn-ea"/>
                        <a:cs typeface="+mn-cs"/>
                      </a:rPr>
                      <a:t>5</a:t>
                    </a:r>
                    <a:r>
                      <a:rPr lang="ka-GE" sz="750" b="0" i="0" u="none" strike="noStrike" kern="1200" baseline="0" dirty="0">
                        <a:solidFill>
                          <a:sysClr val="windowText" lastClr="000000"/>
                        </a:solidFill>
                        <a:latin typeface="+mn-lt"/>
                        <a:ea typeface="+mn-ea"/>
                        <a:cs typeface="+mn-cs"/>
                      </a:rPr>
                      <a:t> </a:t>
                    </a:r>
                    <a:r>
                      <a:rPr lang="en-US" sz="750" b="0" i="0" u="none" strike="noStrike" kern="1200" baseline="0" dirty="0" smtClean="0">
                        <a:solidFill>
                          <a:sysClr val="windowText" lastClr="000000"/>
                        </a:solidFill>
                        <a:latin typeface="+mn-lt"/>
                        <a:ea typeface="+mn-ea"/>
                        <a:cs typeface="+mn-cs"/>
                      </a:rPr>
                      <a:t>May</a:t>
                    </a:r>
                    <a:r>
                      <a:rPr lang="ka-GE" sz="750" b="0" i="0" u="none" strike="noStrike" kern="1200" baseline="0" dirty="0" smtClean="0">
                        <a:solidFill>
                          <a:sysClr val="windowText" lastClr="000000"/>
                        </a:solidFill>
                        <a:latin typeface="+mn-lt"/>
                        <a:ea typeface="+mn-ea"/>
                        <a:cs typeface="+mn-cs"/>
                      </a:rPr>
                      <a:t>2008 </a:t>
                    </a:r>
                    <a:endParaRPr lang="en-US" sz="8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9"/>
              <c:layout>
                <c:manualLayout>
                  <c:x val="-0.13506862214742241"/>
                  <c:y val="-0.45709460561236315"/>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750" b="0" i="0" u="none" strike="noStrike" kern="1200" baseline="0">
                        <a:solidFill>
                          <a:prstClr val="black"/>
                        </a:solidFill>
                        <a:latin typeface="+mn-lt"/>
                        <a:ea typeface="+mn-ea"/>
                        <a:cs typeface="+mn-cs"/>
                      </a:defRPr>
                    </a:pPr>
                    <a:r>
                      <a:rPr lang="en-US" sz="750" b="1" i="0" u="none" strike="noStrike" kern="1200" baseline="0" dirty="0" err="1" smtClean="0">
                        <a:solidFill>
                          <a:sysClr val="windowText" lastClr="000000"/>
                        </a:solidFill>
                        <a:latin typeface="+mn-lt"/>
                        <a:ea typeface="+mn-ea"/>
                        <a:cs typeface="+mn-cs"/>
                      </a:rPr>
                      <a:t>B+</a:t>
                    </a:r>
                    <a:r>
                      <a:rPr lang="en-US" sz="750" b="1" i="0" baseline="0" dirty="0" err="1" smtClean="0">
                        <a:effectLst/>
                      </a:rPr>
                      <a:t>Positive</a:t>
                    </a:r>
                    <a:endParaRPr lang="en-US" sz="75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750" b="0" i="0" u="none" strike="noStrike" kern="1200" baseline="0">
                        <a:solidFill>
                          <a:prstClr val="black"/>
                        </a:solidFill>
                        <a:latin typeface="+mn-lt"/>
                        <a:ea typeface="+mn-ea"/>
                        <a:cs typeface="+mn-cs"/>
                      </a:defRPr>
                    </a:pPr>
                    <a:endParaRPr lang="en-US" sz="750" b="1" i="0" u="none" strike="noStrike" kern="1200" baseline="0" dirty="0">
                      <a:solidFill>
                        <a:sysClr val="windowText" lastClr="000000"/>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sz="750" b="0" i="0" u="none" strike="noStrike" kern="1200" baseline="0">
                        <a:solidFill>
                          <a:prstClr val="black"/>
                        </a:solidFill>
                        <a:latin typeface="+mn-lt"/>
                        <a:ea typeface="+mn-ea"/>
                        <a:cs typeface="+mn-cs"/>
                      </a:defRPr>
                    </a:pPr>
                    <a:r>
                      <a:rPr lang="en-US" sz="750" b="0" i="0" u="none" strike="noStrike" kern="1200" baseline="0" dirty="0">
                        <a:solidFill>
                          <a:sysClr val="windowText" lastClr="000000"/>
                        </a:solidFill>
                        <a:latin typeface="+mn-lt"/>
                        <a:ea typeface="+mn-ea"/>
                        <a:cs typeface="+mn-cs"/>
                      </a:rPr>
                      <a:t>8</a:t>
                    </a:r>
                    <a:r>
                      <a:rPr lang="ka-GE" sz="750" b="0" i="0" u="none" strike="noStrike" kern="1200" baseline="0" dirty="0">
                        <a:solidFill>
                          <a:sysClr val="windowText" lastClr="000000"/>
                        </a:solidFill>
                        <a:latin typeface="+mn-lt"/>
                        <a:ea typeface="+mn-ea"/>
                        <a:cs typeface="+mn-cs"/>
                      </a:rPr>
                      <a:t> </a:t>
                    </a:r>
                    <a:r>
                      <a:rPr lang="en-US" sz="750" b="0" i="0" u="none" strike="noStrike" kern="1200" baseline="0" dirty="0" err="1" smtClean="0">
                        <a:solidFill>
                          <a:sysClr val="windowText" lastClr="000000"/>
                        </a:solidFill>
                        <a:latin typeface="+mn-lt"/>
                        <a:ea typeface="+mn-ea"/>
                        <a:cs typeface="+mn-cs"/>
                      </a:rPr>
                      <a:t>Octomber</a:t>
                    </a:r>
                    <a:r>
                      <a:rPr lang="en-US" sz="750" b="0" i="0" u="none" strike="noStrike" kern="1200" baseline="0" dirty="0" smtClean="0">
                        <a:solidFill>
                          <a:sysClr val="windowText" lastClr="000000"/>
                        </a:solidFill>
                        <a:latin typeface="+mn-lt"/>
                        <a:ea typeface="+mn-ea"/>
                        <a:cs typeface="+mn-cs"/>
                      </a:rPr>
                      <a:t> 2007</a:t>
                    </a:r>
                    <a:endParaRPr lang="en-US" sz="800" b="0" i="0" u="none" strike="noStrike" kern="1200" baseline="0" dirty="0">
                      <a:solidFill>
                        <a:sysClr val="windowText" lastClr="000000"/>
                      </a:solidFill>
                      <a:latin typeface="+mn-lt"/>
                      <a:ea typeface="+mn-ea"/>
                      <a:cs typeface="+mn-cs"/>
                    </a:endParaRPr>
                  </a:p>
                </c:rich>
              </c:tx>
              <c:spPr/>
              <c:dLblPos val="r"/>
              <c:showLegendKey val="0"/>
              <c:showVal val="1"/>
              <c:showCatName val="0"/>
              <c:showSerName val="0"/>
              <c:showPercent val="0"/>
              <c:showBubbleSize val="0"/>
            </c:dLbl>
            <c:dLbl>
              <c:idx val="10"/>
              <c:layout>
                <c:manualLayout>
                  <c:x val="-0.18814770291118191"/>
                  <c:y val="0.11299382740533323"/>
                </c:manualLayout>
              </c:layout>
              <c:tx>
                <c:rich>
                  <a:bodyPr/>
                  <a:lstStyle/>
                  <a:p>
                    <a:r>
                      <a:rPr lang="en-US" sz="750" b="1" i="0" u="none" strike="noStrike" kern="1200" baseline="0" dirty="0">
                        <a:solidFill>
                          <a:sysClr val="windowText" lastClr="000000"/>
                        </a:solidFill>
                        <a:latin typeface="+mn-lt"/>
                        <a:ea typeface="+mn-ea"/>
                        <a:cs typeface="+mn-cs"/>
                      </a:rPr>
                      <a:t>B+ </a:t>
                    </a:r>
                    <a:r>
                      <a:rPr lang="en-US" sz="750" b="1" i="0" u="none" strike="noStrike" kern="1200" baseline="0" dirty="0" smtClean="0">
                        <a:solidFill>
                          <a:sysClr val="windowText" lastClr="000000"/>
                        </a:solidFill>
                        <a:latin typeface="+mn-lt"/>
                        <a:ea typeface="+mn-ea"/>
                        <a:cs typeface="+mn-cs"/>
                      </a:rPr>
                      <a:t>Stable</a:t>
                    </a:r>
                  </a:p>
                  <a:p>
                    <a:r>
                      <a:rPr lang="en-US" sz="750" b="0" i="0" u="none" strike="noStrike" kern="1200" baseline="0" dirty="0" smtClean="0">
                        <a:solidFill>
                          <a:sysClr val="windowText" lastClr="000000"/>
                        </a:solidFill>
                        <a:latin typeface="+mn-lt"/>
                        <a:ea typeface="+mn-ea"/>
                        <a:cs typeface="+mn-cs"/>
                      </a:rPr>
                      <a:t>21</a:t>
                    </a:r>
                    <a:r>
                      <a:rPr lang="ka-GE" sz="750" b="0" i="0" u="none" strike="noStrike" kern="1200" baseline="0" dirty="0" smtClean="0">
                        <a:solidFill>
                          <a:sysClr val="windowText" lastClr="000000"/>
                        </a:solidFill>
                        <a:latin typeface="+mn-lt"/>
                        <a:ea typeface="+mn-ea"/>
                        <a:cs typeface="+mn-cs"/>
                      </a:rPr>
                      <a:t> </a:t>
                    </a:r>
                    <a:r>
                      <a:rPr lang="en-US" sz="750" b="0" i="0" u="none" strike="noStrike" kern="1200" baseline="0" dirty="0" smtClean="0">
                        <a:solidFill>
                          <a:sysClr val="windowText" lastClr="000000"/>
                        </a:solidFill>
                        <a:latin typeface="+mn-lt"/>
                        <a:ea typeface="+mn-ea"/>
                        <a:cs typeface="+mn-cs"/>
                      </a:rPr>
                      <a:t>November 2006</a:t>
                    </a:r>
                    <a:endParaRPr lang="en-US" sz="8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11"/>
              <c:layout>
                <c:manualLayout>
                  <c:x val="-0.21971669571837871"/>
                  <c:y val="-7.1686009461178174E-2"/>
                </c:manualLayout>
              </c:layout>
              <c:tx>
                <c:rich>
                  <a:bodyPr/>
                  <a:lstStyle/>
                  <a:p>
                    <a:r>
                      <a:rPr lang="en-US" sz="750" b="1" i="0" u="none" strike="noStrike" kern="1200" baseline="0" dirty="0">
                        <a:solidFill>
                          <a:sysClr val="windowText" lastClr="000000"/>
                        </a:solidFill>
                        <a:latin typeface="+mn-lt"/>
                        <a:ea typeface="+mn-ea"/>
                        <a:cs typeface="+mn-cs"/>
                      </a:rPr>
                      <a:t>B+ </a:t>
                    </a:r>
                    <a:r>
                      <a:rPr lang="en-US" sz="750" b="1" i="0" u="none" strike="noStrike" kern="1200" baseline="0" dirty="0" smtClean="0">
                        <a:solidFill>
                          <a:sysClr val="windowText" lastClr="000000"/>
                        </a:solidFill>
                        <a:latin typeface="+mn-lt"/>
                        <a:ea typeface="+mn-ea"/>
                        <a:cs typeface="+mn-cs"/>
                      </a:rPr>
                      <a:t>Positive</a:t>
                    </a:r>
                    <a:endParaRPr lang="en-US" sz="750" b="1" i="0" u="none" strike="noStrike" kern="1200" baseline="0" dirty="0">
                      <a:solidFill>
                        <a:sysClr val="windowText" lastClr="000000"/>
                      </a:solidFill>
                      <a:latin typeface="+mn-lt"/>
                      <a:ea typeface="+mn-ea"/>
                      <a:cs typeface="+mn-cs"/>
                    </a:endParaRPr>
                  </a:p>
                  <a:p>
                    <a:r>
                      <a:rPr lang="en-US" sz="750" b="0" i="0" u="none" strike="noStrike" kern="1200" baseline="0" dirty="0">
                        <a:solidFill>
                          <a:sysClr val="windowText" lastClr="000000"/>
                        </a:solidFill>
                        <a:latin typeface="+mn-lt"/>
                        <a:ea typeface="+mn-ea"/>
                        <a:cs typeface="+mn-cs"/>
                      </a:rPr>
                      <a:t>6 </a:t>
                    </a:r>
                    <a:r>
                      <a:rPr lang="en-US" sz="750" b="0" i="0" u="none" strike="noStrike" kern="1200" baseline="0" dirty="0" smtClean="0">
                        <a:solidFill>
                          <a:sysClr val="windowText" lastClr="000000"/>
                        </a:solidFill>
                        <a:latin typeface="+mn-lt"/>
                        <a:ea typeface="+mn-ea"/>
                        <a:cs typeface="+mn-cs"/>
                      </a:rPr>
                      <a:t>December 2005</a:t>
                    </a:r>
                    <a:endParaRPr lang="en-US" sz="800" b="0" i="0" u="none" strike="noStrike" kern="1200" baseline="0" dirty="0">
                      <a:solidFill>
                        <a:sysClr val="windowText" lastClr="000000"/>
                      </a:solidFill>
                      <a:latin typeface="+mn-lt"/>
                      <a:ea typeface="+mn-ea"/>
                      <a:cs typeface="+mn-cs"/>
                    </a:endParaRPr>
                  </a:p>
                </c:rich>
              </c:tx>
              <c:dLblPos val="r"/>
              <c:showLegendKey val="0"/>
              <c:showVal val="1"/>
              <c:showCatName val="0"/>
              <c:showSerName val="0"/>
              <c:showPercent val="0"/>
              <c:showBubbleSize val="0"/>
            </c:dLbl>
            <c:dLbl>
              <c:idx val="12"/>
              <c:layout>
                <c:manualLayout>
                  <c:x val="0.63268768407765819"/>
                  <c:y val="-0.11665304870470711"/>
                </c:manualLayout>
              </c:layout>
              <c:tx>
                <c:rich>
                  <a:bodyPr/>
                  <a:lstStyle/>
                  <a:p>
                    <a:r>
                      <a:rPr lang="en-US" sz="750" b="1" dirty="0" smtClean="0"/>
                      <a:t>BB-Stable</a:t>
                    </a:r>
                    <a:endParaRPr lang="ka-GE" sz="750" b="1" dirty="0"/>
                  </a:p>
                  <a:p>
                    <a:r>
                      <a:rPr lang="ka-GE" sz="750" b="0" dirty="0"/>
                      <a:t>23 </a:t>
                    </a:r>
                    <a:r>
                      <a:rPr lang="en-US" sz="750" b="0" dirty="0" smtClean="0"/>
                      <a:t>May</a:t>
                    </a:r>
                    <a:r>
                      <a:rPr lang="en-US" sz="750" b="0" baseline="0" dirty="0" smtClean="0"/>
                      <a:t> </a:t>
                    </a:r>
                    <a:r>
                      <a:rPr lang="ka-GE" sz="750" b="0" dirty="0" smtClean="0"/>
                      <a:t>2014</a:t>
                    </a:r>
                    <a:endParaRPr lang="en-US" b="0" dirty="0"/>
                  </a:p>
                </c:rich>
              </c:tx>
              <c:dLblPos val="r"/>
              <c:showLegendKey val="0"/>
              <c:showVal val="1"/>
              <c:showCatName val="0"/>
              <c:showSerName val="0"/>
              <c:showPercent val="0"/>
              <c:showBubbleSize val="0"/>
            </c:dLbl>
            <c:dLbl>
              <c:idx val="13"/>
              <c:delete val="1"/>
            </c:dLbl>
            <c:txPr>
              <a:bodyPr/>
              <a:lstStyle/>
              <a:p>
                <a:pPr algn="ctr" rtl="0">
                  <a:defRPr sz="750"/>
                </a:pPr>
                <a:endParaRPr lang="en-US"/>
              </a:p>
            </c:txPr>
            <c:dLblPos val="t"/>
            <c:showLegendKey val="0"/>
            <c:showVal val="1"/>
            <c:showCatName val="0"/>
            <c:showSerName val="0"/>
            <c:showPercent val="0"/>
            <c:showBubbleSize val="0"/>
            <c:showLeaderLines val="0"/>
          </c:dLbls>
          <c:xVal>
            <c:numRef>
              <c:f>'S&amp;P, Moody''s'!$A$8:$A$21</c:f>
              <c:numCache>
                <c:formatCode>[$-409]d\-mmm\-yyyy;@</c:formatCode>
                <c:ptCount val="14"/>
                <c:pt idx="0">
                  <c:v>41957</c:v>
                </c:pt>
                <c:pt idx="1">
                  <c:v>41782</c:v>
                </c:pt>
                <c:pt idx="2">
                  <c:v>41439</c:v>
                </c:pt>
                <c:pt idx="3">
                  <c:v>41247</c:v>
                </c:pt>
                <c:pt idx="4">
                  <c:v>40869</c:v>
                </c:pt>
                <c:pt idx="5">
                  <c:v>40631</c:v>
                </c:pt>
                <c:pt idx="6">
                  <c:v>40280</c:v>
                </c:pt>
                <c:pt idx="7">
                  <c:v>40084</c:v>
                </c:pt>
                <c:pt idx="8">
                  <c:v>39716</c:v>
                </c:pt>
                <c:pt idx="9">
                  <c:v>39668</c:v>
                </c:pt>
                <c:pt idx="10">
                  <c:v>39573</c:v>
                </c:pt>
                <c:pt idx="11">
                  <c:v>39363</c:v>
                </c:pt>
                <c:pt idx="12">
                  <c:v>39042</c:v>
                </c:pt>
                <c:pt idx="13">
                  <c:v>38692</c:v>
                </c:pt>
              </c:numCache>
            </c:numRef>
          </c:xVal>
          <c:yVal>
            <c:numRef>
              <c:f>'S&amp;P, Moody''s'!$C$8:$C$21</c:f>
              <c:numCache>
                <c:formatCode>General</c:formatCode>
                <c:ptCount val="14"/>
                <c:pt idx="0">
                  <c:v>500</c:v>
                </c:pt>
                <c:pt idx="1">
                  <c:v>500</c:v>
                </c:pt>
                <c:pt idx="2">
                  <c:v>500</c:v>
                </c:pt>
                <c:pt idx="3">
                  <c:v>500</c:v>
                </c:pt>
                <c:pt idx="4">
                  <c:v>500</c:v>
                </c:pt>
                <c:pt idx="5">
                  <c:v>400</c:v>
                </c:pt>
                <c:pt idx="6">
                  <c:v>300</c:v>
                </c:pt>
                <c:pt idx="7">
                  <c:v>200</c:v>
                </c:pt>
                <c:pt idx="8">
                  <c:v>200</c:v>
                </c:pt>
                <c:pt idx="9">
                  <c:v>100</c:v>
                </c:pt>
                <c:pt idx="10">
                  <c:v>300</c:v>
                </c:pt>
                <c:pt idx="11">
                  <c:v>400</c:v>
                </c:pt>
                <c:pt idx="12">
                  <c:v>300</c:v>
                </c:pt>
                <c:pt idx="13">
                  <c:v>400</c:v>
                </c:pt>
              </c:numCache>
            </c:numRef>
          </c:yVal>
          <c:smooth val="1"/>
        </c:ser>
        <c:dLbls>
          <c:dLblPos val="t"/>
          <c:showLegendKey val="0"/>
          <c:showVal val="1"/>
          <c:showCatName val="1"/>
          <c:showSerName val="0"/>
          <c:showPercent val="0"/>
          <c:showBubbleSize val="0"/>
        </c:dLbls>
        <c:axId val="135655936"/>
        <c:axId val="135656512"/>
      </c:scatterChart>
      <c:valAx>
        <c:axId val="135655936"/>
        <c:scaling>
          <c:orientation val="minMax"/>
        </c:scaling>
        <c:delete val="1"/>
        <c:axPos val="b"/>
        <c:numFmt formatCode="[$-409]mmmm\ yyyy;@" sourceLinked="0"/>
        <c:majorTickMark val="none"/>
        <c:minorTickMark val="none"/>
        <c:tickLblPos val="nextTo"/>
        <c:crossAx val="135656512"/>
        <c:crosses val="autoZero"/>
        <c:crossBetween val="midCat"/>
      </c:valAx>
      <c:valAx>
        <c:axId val="135656512"/>
        <c:scaling>
          <c:orientation val="minMax"/>
        </c:scaling>
        <c:delete val="1"/>
        <c:axPos val="l"/>
        <c:numFmt formatCode="General" sourceLinked="1"/>
        <c:majorTickMark val="out"/>
        <c:minorTickMark val="none"/>
        <c:tickLblPos val="nextTo"/>
        <c:crossAx val="135655936"/>
        <c:crosses val="autoZero"/>
        <c:crossBetween val="midCat"/>
      </c:valAx>
    </c:plotArea>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4.7965367028463823E-2"/>
          <c:y val="2.3528012451311527E-2"/>
          <c:w val="0.88349348457544286"/>
          <c:h val="0.8009512353033571"/>
        </c:manualLayout>
      </c:layout>
      <c:barChart>
        <c:barDir val="col"/>
        <c:grouping val="clustered"/>
        <c:varyColors val="0"/>
        <c:ser>
          <c:idx val="0"/>
          <c:order val="0"/>
          <c:tx>
            <c:strRef>
              <c:f>mSp!$A$4</c:f>
              <c:strCache>
                <c:ptCount val="1"/>
                <c:pt idx="0">
                  <c:v>ნომინალური მშპ</c:v>
                </c:pt>
              </c:strCache>
            </c:strRef>
          </c:tx>
          <c:spPr>
            <a:solidFill>
              <a:schemeClr val="accent1">
                <a:lumMod val="75000"/>
              </a:schemeClr>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manualLayout>
                  <c:x val="2.6428804650137773E-3"/>
                  <c:y val="0"/>
                </c:manualLayout>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cat>
            <c:numRef>
              <c:f>mSp!$B$3:$E$3</c:f>
              <c:numCache>
                <c:formatCode>General</c:formatCode>
                <c:ptCount val="4"/>
                <c:pt idx="0">
                  <c:v>2012</c:v>
                </c:pt>
                <c:pt idx="1">
                  <c:v>2013</c:v>
                </c:pt>
                <c:pt idx="2">
                  <c:v>2014</c:v>
                </c:pt>
                <c:pt idx="3">
                  <c:v>2015</c:v>
                </c:pt>
              </c:numCache>
            </c:numRef>
          </c:cat>
          <c:val>
            <c:numRef>
              <c:f>mSp!$B$4:$E$4</c:f>
              <c:numCache>
                <c:formatCode>#,##0.0</c:formatCode>
                <c:ptCount val="4"/>
                <c:pt idx="0">
                  <c:v>26167.3</c:v>
                </c:pt>
                <c:pt idx="1">
                  <c:v>26824.9</c:v>
                </c:pt>
                <c:pt idx="2">
                  <c:v>29176.400000000001</c:v>
                </c:pt>
                <c:pt idx="3">
                  <c:v>31860.6</c:v>
                </c:pt>
              </c:numCache>
            </c:numRef>
          </c:val>
        </c:ser>
        <c:dLbls>
          <c:showLegendKey val="0"/>
          <c:showVal val="0"/>
          <c:showCatName val="0"/>
          <c:showSerName val="0"/>
          <c:showPercent val="0"/>
          <c:showBubbleSize val="0"/>
        </c:dLbls>
        <c:gapWidth val="150"/>
        <c:axId val="135894016"/>
        <c:axId val="97529792"/>
      </c:barChart>
      <c:lineChart>
        <c:grouping val="standard"/>
        <c:varyColors val="0"/>
        <c:ser>
          <c:idx val="1"/>
          <c:order val="1"/>
          <c:tx>
            <c:strRef>
              <c:f>mSp!$A$5</c:f>
              <c:strCache>
                <c:ptCount val="1"/>
                <c:pt idx="0">
                  <c:v>რეალური ზრდა</c:v>
                </c:pt>
              </c:strCache>
            </c:strRef>
          </c:tx>
          <c:spPr>
            <a:ln>
              <a:solidFill>
                <a:srgbClr val="33CC33">
                  <a:alpha val="88000"/>
                </a:srgbClr>
              </a:solidFill>
            </a:ln>
          </c:spPr>
          <c:marker>
            <c:symbol val="none"/>
          </c:marker>
          <c:dLbls>
            <c:dLbl>
              <c:idx val="1"/>
              <c:layout>
                <c:manualLayout>
                  <c:x val="2.7750244882644614E-2"/>
                  <c:y val="-9.2753611091620794E-2"/>
                </c:manualLayout>
              </c:layout>
              <c:showLegendKey val="0"/>
              <c:showVal val="1"/>
              <c:showCatName val="0"/>
              <c:showSerName val="0"/>
              <c:showPercent val="0"/>
              <c:showBubbleSize val="0"/>
            </c:dLbl>
            <c:dLbl>
              <c:idx val="2"/>
              <c:layout>
                <c:manualLayout>
                  <c:x val="3.3036005812672214E-2"/>
                  <c:y val="-5.3002063480926169E-2"/>
                </c:manualLayout>
              </c:layout>
              <c:showLegendKey val="0"/>
              <c:showVal val="1"/>
              <c:showCatName val="0"/>
              <c:showSerName val="0"/>
              <c:showPercent val="0"/>
              <c:showBubbleSize val="0"/>
            </c:dLbl>
            <c:dLbl>
              <c:idx val="3"/>
              <c:layout>
                <c:manualLayout>
                  <c:x val="3.3036005812672312E-2"/>
                  <c:y val="-4.96894345133683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mSp!$B$3:$E$3</c:f>
              <c:numCache>
                <c:formatCode>General</c:formatCode>
                <c:ptCount val="4"/>
                <c:pt idx="0">
                  <c:v>2012</c:v>
                </c:pt>
                <c:pt idx="1">
                  <c:v>2013</c:v>
                </c:pt>
                <c:pt idx="2">
                  <c:v>2014</c:v>
                </c:pt>
                <c:pt idx="3">
                  <c:v>2015</c:v>
                </c:pt>
              </c:numCache>
            </c:numRef>
          </c:cat>
          <c:val>
            <c:numRef>
              <c:f>mSp!$B$5:$E$5</c:f>
              <c:numCache>
                <c:formatCode>0.0%</c:formatCode>
                <c:ptCount val="4"/>
                <c:pt idx="0">
                  <c:v>6.2E-2</c:v>
                </c:pt>
                <c:pt idx="1">
                  <c:v>3.2000000000000001E-2</c:v>
                </c:pt>
                <c:pt idx="2">
                  <c:v>0.05</c:v>
                </c:pt>
                <c:pt idx="3">
                  <c:v>0.05</c:v>
                </c:pt>
              </c:numCache>
            </c:numRef>
          </c:val>
          <c:smooth val="1"/>
        </c:ser>
        <c:dLbls>
          <c:showLegendKey val="0"/>
          <c:showVal val="0"/>
          <c:showCatName val="0"/>
          <c:showSerName val="0"/>
          <c:showPercent val="0"/>
          <c:showBubbleSize val="0"/>
        </c:dLbls>
        <c:marker val="1"/>
        <c:smooth val="0"/>
        <c:axId val="135896064"/>
        <c:axId val="97530368"/>
      </c:lineChart>
      <c:catAx>
        <c:axId val="135894016"/>
        <c:scaling>
          <c:orientation val="minMax"/>
        </c:scaling>
        <c:delete val="0"/>
        <c:axPos val="b"/>
        <c:numFmt formatCode="General" sourceLinked="1"/>
        <c:majorTickMark val="out"/>
        <c:minorTickMark val="none"/>
        <c:tickLblPos val="nextTo"/>
        <c:crossAx val="97529792"/>
        <c:crosses val="autoZero"/>
        <c:auto val="1"/>
        <c:lblAlgn val="ctr"/>
        <c:lblOffset val="100"/>
        <c:noMultiLvlLbl val="0"/>
      </c:catAx>
      <c:valAx>
        <c:axId val="97529792"/>
        <c:scaling>
          <c:orientation val="minMax"/>
        </c:scaling>
        <c:delete val="0"/>
        <c:axPos val="l"/>
        <c:majorGridlines/>
        <c:numFmt formatCode="#,##0.0" sourceLinked="1"/>
        <c:majorTickMark val="out"/>
        <c:minorTickMark val="none"/>
        <c:tickLblPos val="nextTo"/>
        <c:crossAx val="135894016"/>
        <c:crosses val="autoZero"/>
        <c:crossBetween val="between"/>
      </c:valAx>
      <c:valAx>
        <c:axId val="97530368"/>
        <c:scaling>
          <c:orientation val="minMax"/>
        </c:scaling>
        <c:delete val="0"/>
        <c:axPos val="r"/>
        <c:numFmt formatCode="0.0%" sourceLinked="1"/>
        <c:majorTickMark val="out"/>
        <c:minorTickMark val="none"/>
        <c:tickLblPos val="nextTo"/>
        <c:crossAx val="135896064"/>
        <c:crosses val="max"/>
        <c:crossBetween val="between"/>
      </c:valAx>
      <c:catAx>
        <c:axId val="135896064"/>
        <c:scaling>
          <c:orientation val="minMax"/>
        </c:scaling>
        <c:delete val="1"/>
        <c:axPos val="b"/>
        <c:numFmt formatCode="General" sourceLinked="1"/>
        <c:majorTickMark val="out"/>
        <c:minorTickMark val="none"/>
        <c:tickLblPos val="nextTo"/>
        <c:crossAx val="97530368"/>
        <c:crosses val="autoZero"/>
        <c:auto val="1"/>
        <c:lblAlgn val="ctr"/>
        <c:lblOffset val="100"/>
        <c:noMultiLvlLbl val="0"/>
      </c:catAx>
    </c:plotArea>
    <c:plotVisOnly val="1"/>
    <c:dispBlanksAs val="gap"/>
    <c:showDLblsOverMax val="0"/>
  </c:chart>
  <c:txPr>
    <a:bodyPr/>
    <a:lstStyle/>
    <a:p>
      <a:pPr>
        <a:defRPr sz="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9.1982745062958546E-2"/>
                  <c:y val="-0.66204830287674132"/>
                </c:manualLayout>
              </c:layout>
              <c:tx>
                <c:rich>
                  <a:bodyPr/>
                  <a:lstStyle/>
                  <a:p>
                    <a:r>
                      <a:rPr lang="en-US" dirty="0" smtClean="0"/>
                      <a:t>Taxes,</a:t>
                    </a:r>
                  </a:p>
                  <a:p>
                    <a:r>
                      <a:rPr lang="ka-GE" dirty="0" smtClean="0"/>
                      <a:t> </a:t>
                    </a:r>
                    <a:r>
                      <a:rPr lang="ka-GE" dirty="0"/>
                      <a:t>77.0%</a:t>
                    </a:r>
                  </a:p>
                </c:rich>
              </c:tx>
              <c:showLegendKey val="0"/>
              <c:showVal val="1"/>
              <c:showCatName val="1"/>
              <c:showSerName val="0"/>
              <c:showPercent val="0"/>
              <c:showBubbleSize val="0"/>
            </c:dLbl>
            <c:dLbl>
              <c:idx val="1"/>
              <c:layout>
                <c:manualLayout>
                  <c:x val="0.15318094546615316"/>
                  <c:y val="0.57408316638653056"/>
                </c:manualLayout>
              </c:layout>
              <c:tx>
                <c:rich>
                  <a:bodyPr/>
                  <a:lstStyle/>
                  <a:p>
                    <a:r>
                      <a:rPr lang="en-US" dirty="0" smtClean="0"/>
                      <a:t>Other revenues</a:t>
                    </a:r>
                    <a:r>
                      <a:rPr lang="ka-GE" dirty="0" smtClean="0"/>
                      <a:t>, </a:t>
                    </a:r>
                    <a:r>
                      <a:rPr lang="ka-GE" dirty="0"/>
                      <a:t>2.8%</a:t>
                    </a:r>
                  </a:p>
                </c:rich>
              </c:tx>
              <c:showLegendKey val="0"/>
              <c:showVal val="1"/>
              <c:showCatName val="1"/>
              <c:showSerName val="0"/>
              <c:showPercent val="0"/>
              <c:showBubbleSize val="0"/>
            </c:dLbl>
            <c:dLbl>
              <c:idx val="2"/>
              <c:layout>
                <c:manualLayout>
                  <c:x val="0.70659500274617371"/>
                  <c:y val="0.53517127129243702"/>
                </c:manualLayout>
              </c:layout>
              <c:tx>
                <c:rich>
                  <a:bodyPr/>
                  <a:lstStyle/>
                  <a:p>
                    <a:r>
                      <a:rPr lang="en-US" dirty="0" smtClean="0"/>
                      <a:t>Decrease Non-financial Assets (privatization)</a:t>
                    </a:r>
                  </a:p>
                  <a:p>
                    <a:r>
                      <a:rPr lang="ka-GE" dirty="0" smtClean="0"/>
                      <a:t>0.9</a:t>
                    </a:r>
                    <a:r>
                      <a:rPr lang="ka-GE" dirty="0"/>
                      <a:t>%</a:t>
                    </a:r>
                  </a:p>
                </c:rich>
              </c:tx>
              <c:showLegendKey val="0"/>
              <c:showVal val="1"/>
              <c:showCatName val="1"/>
              <c:showSerName val="0"/>
              <c:showPercent val="0"/>
              <c:showBubbleSize val="0"/>
            </c:dLbl>
            <c:dLbl>
              <c:idx val="3"/>
              <c:layout>
                <c:manualLayout>
                  <c:x val="-5.1775448267876341E-2"/>
                  <c:y val="0.43097317143973252"/>
                </c:manualLayout>
              </c:layout>
              <c:tx>
                <c:rich>
                  <a:bodyPr/>
                  <a:lstStyle/>
                  <a:p>
                    <a:r>
                      <a:rPr lang="en-US" dirty="0" smtClean="0"/>
                      <a:t>Decrease Financial Assets (repayment of loan),</a:t>
                    </a:r>
                  </a:p>
                  <a:p>
                    <a:r>
                      <a:rPr lang="ka-GE" dirty="0" smtClean="0"/>
                      <a:t>0.9</a:t>
                    </a:r>
                    <a:r>
                      <a:rPr lang="ka-GE" dirty="0"/>
                      <a:t>%</a:t>
                    </a:r>
                  </a:p>
                </c:rich>
              </c:tx>
              <c:showLegendKey val="0"/>
              <c:showVal val="1"/>
              <c:showCatName val="1"/>
              <c:showSerName val="0"/>
              <c:showPercent val="0"/>
              <c:showBubbleSize val="0"/>
            </c:dLbl>
            <c:dLbl>
              <c:idx val="4"/>
              <c:layout>
                <c:manualLayout>
                  <c:x val="-7.8940904113107196E-2"/>
                  <c:y val="2.198680433356867E-3"/>
                </c:manualLayout>
              </c:layout>
              <c:tx>
                <c:rich>
                  <a:bodyPr/>
                  <a:lstStyle/>
                  <a:p>
                    <a:r>
                      <a:rPr lang="en-US" dirty="0" smtClean="0"/>
                      <a:t>Increase</a:t>
                    </a:r>
                    <a:r>
                      <a:rPr lang="en-US" baseline="0" dirty="0" smtClean="0"/>
                      <a:t> Domestic Liabilities (treasury liabilities)</a:t>
                    </a:r>
                  </a:p>
                  <a:p>
                    <a:r>
                      <a:rPr lang="ka-GE" dirty="0" smtClean="0"/>
                      <a:t>6.1</a:t>
                    </a:r>
                    <a:r>
                      <a:rPr lang="ka-GE" dirty="0"/>
                      <a:t>%</a:t>
                    </a:r>
                  </a:p>
                </c:rich>
              </c:tx>
              <c:showLegendKey val="0"/>
              <c:showVal val="1"/>
              <c:showCatName val="1"/>
              <c:showSerName val="0"/>
              <c:showPercent val="0"/>
              <c:showBubbleSize val="0"/>
            </c:dLbl>
            <c:dLbl>
              <c:idx val="5"/>
              <c:layout>
                <c:manualLayout>
                  <c:x val="0.10227686054206538"/>
                  <c:y val="-0.11331620005832604"/>
                </c:manualLayout>
              </c:layout>
              <c:tx>
                <c:rich>
                  <a:bodyPr/>
                  <a:lstStyle/>
                  <a:p>
                    <a:r>
                      <a:rPr lang="en-US" dirty="0" smtClean="0"/>
                      <a:t>Grants</a:t>
                    </a:r>
                    <a:r>
                      <a:rPr lang="ka-GE" dirty="0" smtClean="0"/>
                      <a:t>, </a:t>
                    </a:r>
                    <a:r>
                      <a:rPr lang="ka-GE" dirty="0"/>
                      <a:t>2.2%</a:t>
                    </a:r>
                  </a:p>
                </c:rich>
              </c:tx>
              <c:showLegendKey val="0"/>
              <c:showVal val="1"/>
              <c:showCatName val="1"/>
              <c:showSerName val="0"/>
              <c:showPercent val="0"/>
              <c:showBubbleSize val="0"/>
            </c:dLbl>
            <c:dLbl>
              <c:idx val="6"/>
              <c:layout>
                <c:manualLayout>
                  <c:x val="0.23037411427590296"/>
                  <c:y val="-4.7205328440209152E-2"/>
                </c:manualLayout>
              </c:layout>
              <c:tx>
                <c:rich>
                  <a:bodyPr/>
                  <a:lstStyle/>
                  <a:p>
                    <a:r>
                      <a:rPr lang="en-US" dirty="0" smtClean="0"/>
                      <a:t>Credits</a:t>
                    </a:r>
                    <a:r>
                      <a:rPr lang="ka-GE" dirty="0" smtClean="0"/>
                      <a:t>, </a:t>
                    </a:r>
                    <a:r>
                      <a:rPr lang="ka-GE" dirty="0"/>
                      <a:t>10.2%</a:t>
                    </a:r>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('sax bud shemosul'!$B$5:$B$9,'sax bud shemosul'!$B$11,'sax bud shemosul'!$B$14)</c:f>
              <c:strCache>
                <c:ptCount val="7"/>
                <c:pt idx="0">
                  <c:v>გადასახადები</c:v>
                </c:pt>
                <c:pt idx="1">
                  <c:v>სხვა შემოსავლები</c:v>
                </c:pt>
                <c:pt idx="2">
                  <c:v>არაფინანსური აქტივების კლება (პრივატიზაცია)</c:v>
                </c:pt>
                <c:pt idx="3">
                  <c:v>ფინანსური აქტივების კლება (სესხების დაბრუნება)</c:v>
                </c:pt>
                <c:pt idx="4">
                  <c:v>საშინაო ვალის ზრდა (სახაზინო ვალდებულებები)</c:v>
                </c:pt>
                <c:pt idx="5">
                  <c:v>გრანტები</c:v>
                </c:pt>
                <c:pt idx="6">
                  <c:v>კრედიტები</c:v>
                </c:pt>
              </c:strCache>
            </c:strRef>
          </c:cat>
          <c:val>
            <c:numRef>
              <c:f>('sax bud shemosul'!$D$5:$D$9,'sax bud shemosul'!$D$11,'sax bud shemosul'!$D$14)</c:f>
              <c:numCache>
                <c:formatCode>0.0%</c:formatCode>
                <c:ptCount val="7"/>
                <c:pt idx="0">
                  <c:v>0.76962025316455696</c:v>
                </c:pt>
                <c:pt idx="1">
                  <c:v>2.7848101265822784E-2</c:v>
                </c:pt>
                <c:pt idx="2">
                  <c:v>8.6075949367088612E-3</c:v>
                </c:pt>
                <c:pt idx="3">
                  <c:v>9.1139240506329117E-3</c:v>
                </c:pt>
                <c:pt idx="4">
                  <c:v>6.0759493670886074E-2</c:v>
                </c:pt>
                <c:pt idx="5">
                  <c:v>2.1772151898734177E-2</c:v>
                </c:pt>
                <c:pt idx="6">
                  <c:v>0.10227848101265823</c:v>
                </c:pt>
              </c:numCache>
            </c:numRef>
          </c:val>
        </c:ser>
        <c:dLbls>
          <c:showLegendKey val="0"/>
          <c:showVal val="1"/>
          <c:showCatName val="1"/>
          <c:showSerName val="0"/>
          <c:showPercent val="0"/>
          <c:showBubbleSize val="0"/>
          <c:showLeaderLines val="1"/>
        </c:dLbls>
      </c:pie3DChart>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825797835341259E-2"/>
          <c:y val="4.21481839264033E-2"/>
          <c:w val="0.84690749345377769"/>
          <c:h val="0.92867230412454826"/>
        </c:manualLayout>
      </c:layout>
      <c:barChart>
        <c:barDir val="col"/>
        <c:grouping val="clustered"/>
        <c:varyColors val="0"/>
        <c:ser>
          <c:idx val="0"/>
          <c:order val="0"/>
          <c:tx>
            <c:strRef>
              <c:f>'kreditebi da valis moms'!$B$3</c:f>
              <c:strCache>
                <c:ptCount val="1"/>
                <c:pt idx="0">
                  <c:v>სახელმწიფო ვალის აღება</c:v>
                </c:pt>
              </c:strCache>
            </c:strRef>
          </c:tx>
          <c:spPr>
            <a:solidFill>
              <a:srgbClr val="FF0000"/>
            </a:solidFill>
          </c:spPr>
          <c:invertIfNegative val="0"/>
          <c:dLbls>
            <c:txPr>
              <a:bodyPr/>
              <a:lstStyle/>
              <a:p>
                <a:pPr>
                  <a:defRPr b="1">
                    <a:solidFill>
                      <a:srgbClr val="FF0000"/>
                    </a:solidFill>
                  </a:defRPr>
                </a:pPr>
                <a:endParaRPr lang="en-US"/>
              </a:p>
            </c:txPr>
            <c:showLegendKey val="0"/>
            <c:showVal val="1"/>
            <c:showCatName val="0"/>
            <c:showSerName val="0"/>
            <c:showPercent val="0"/>
            <c:showBubbleSize val="0"/>
            <c:showLeaderLines val="0"/>
          </c:dLbls>
          <c:cat>
            <c:strRef>
              <c:f>'kreditebi da valis moms'!$C$2:$I$2</c:f>
              <c:strCache>
                <c:ptCount val="7"/>
                <c:pt idx="0">
                  <c:v>2009 ფაქტი</c:v>
                </c:pt>
                <c:pt idx="1">
                  <c:v>2010 ფაქტი</c:v>
                </c:pt>
                <c:pt idx="2">
                  <c:v>2011 ფაქტი</c:v>
                </c:pt>
                <c:pt idx="3">
                  <c:v>2012 ფაქტი</c:v>
                </c:pt>
                <c:pt idx="4">
                  <c:v>2013 ფაქტი</c:v>
                </c:pt>
                <c:pt idx="5">
                  <c:v>2014 გეგმა</c:v>
                </c:pt>
                <c:pt idx="6">
                  <c:v>2015 პროექტი</c:v>
                </c:pt>
              </c:strCache>
            </c:strRef>
          </c:cat>
          <c:val>
            <c:numRef>
              <c:f>'kreditebi da valis moms'!$C$3:$I$3</c:f>
              <c:numCache>
                <c:formatCode>#,##0.0</c:formatCode>
                <c:ptCount val="7"/>
                <c:pt idx="0">
                  <c:v>709.5</c:v>
                </c:pt>
                <c:pt idx="1">
                  <c:v>963.8</c:v>
                </c:pt>
                <c:pt idx="2">
                  <c:v>154.9</c:v>
                </c:pt>
                <c:pt idx="3">
                  <c:v>157</c:v>
                </c:pt>
                <c:pt idx="4">
                  <c:v>250.78190000000001</c:v>
                </c:pt>
                <c:pt idx="5">
                  <c:v>836</c:v>
                </c:pt>
                <c:pt idx="6">
                  <c:v>720</c:v>
                </c:pt>
              </c:numCache>
            </c:numRef>
          </c:val>
        </c:ser>
        <c:ser>
          <c:idx val="1"/>
          <c:order val="1"/>
          <c:tx>
            <c:strRef>
              <c:f>'kreditebi da valis moms'!$B$4</c:f>
              <c:strCache>
                <c:ptCount val="1"/>
                <c:pt idx="0">
                  <c:v>სახელმწიფო ვალების მომსახურება და დაფარვა</c:v>
                </c:pt>
              </c:strCache>
            </c:strRef>
          </c:tx>
          <c:spPr>
            <a:solidFill>
              <a:srgbClr val="00B050"/>
            </a:solidFill>
          </c:spPr>
          <c:invertIfNegative val="0"/>
          <c:dLbls>
            <c:txPr>
              <a:bodyPr/>
              <a:lstStyle/>
              <a:p>
                <a:pPr>
                  <a:defRPr b="1">
                    <a:solidFill>
                      <a:srgbClr val="33CC33"/>
                    </a:solidFill>
                  </a:defRPr>
                </a:pPr>
                <a:endParaRPr lang="en-US"/>
              </a:p>
            </c:txPr>
            <c:showLegendKey val="0"/>
            <c:showVal val="1"/>
            <c:showCatName val="0"/>
            <c:showSerName val="0"/>
            <c:showPercent val="0"/>
            <c:showBubbleSize val="0"/>
            <c:showLeaderLines val="0"/>
          </c:dLbls>
          <c:cat>
            <c:strRef>
              <c:f>'kreditebi da valis moms'!$C$2:$I$2</c:f>
              <c:strCache>
                <c:ptCount val="7"/>
                <c:pt idx="0">
                  <c:v>2009 ფაქტი</c:v>
                </c:pt>
                <c:pt idx="1">
                  <c:v>2010 ფაქტი</c:v>
                </c:pt>
                <c:pt idx="2">
                  <c:v>2011 ფაქტი</c:v>
                </c:pt>
                <c:pt idx="3">
                  <c:v>2012 ფაქტი</c:v>
                </c:pt>
                <c:pt idx="4">
                  <c:v>2013 ფაქტი</c:v>
                </c:pt>
                <c:pt idx="5">
                  <c:v>2014 გეგმა</c:v>
                </c:pt>
                <c:pt idx="6">
                  <c:v>2015 პროექტი</c:v>
                </c:pt>
              </c:strCache>
            </c:strRef>
          </c:cat>
          <c:val>
            <c:numRef>
              <c:f>'kreditebi da valis moms'!$C$4:$I$4</c:f>
              <c:numCache>
                <c:formatCode>#,##0.0</c:formatCode>
                <c:ptCount val="7"/>
                <c:pt idx="0">
                  <c:v>318.10000000000002</c:v>
                </c:pt>
                <c:pt idx="1">
                  <c:v>358.5</c:v>
                </c:pt>
                <c:pt idx="2">
                  <c:v>428.4</c:v>
                </c:pt>
                <c:pt idx="3">
                  <c:v>378.5</c:v>
                </c:pt>
                <c:pt idx="4">
                  <c:v>698.3</c:v>
                </c:pt>
                <c:pt idx="5">
                  <c:v>869</c:v>
                </c:pt>
                <c:pt idx="6">
                  <c:v>754</c:v>
                </c:pt>
              </c:numCache>
            </c:numRef>
          </c:val>
        </c:ser>
        <c:dLbls>
          <c:showLegendKey val="0"/>
          <c:showVal val="1"/>
          <c:showCatName val="0"/>
          <c:showSerName val="0"/>
          <c:showPercent val="0"/>
          <c:showBubbleSize val="0"/>
        </c:dLbls>
        <c:gapWidth val="75"/>
        <c:axId val="136739328"/>
        <c:axId val="135658240"/>
      </c:barChart>
      <c:lineChart>
        <c:grouping val="standard"/>
        <c:varyColors val="0"/>
        <c:ser>
          <c:idx val="2"/>
          <c:order val="2"/>
          <c:tx>
            <c:strRef>
              <c:f>'kreditebi da valis moms'!$B$5</c:f>
              <c:strCache>
                <c:ptCount val="1"/>
                <c:pt idx="0">
                  <c:v>%-ული თანაფარდობა</c:v>
                </c:pt>
              </c:strCache>
            </c:strRef>
          </c:tx>
          <c:spPr>
            <a:ln w="41275">
              <a:solidFill>
                <a:schemeClr val="tx2">
                  <a:lumMod val="75000"/>
                </a:schemeClr>
              </a:solidFill>
            </a:ln>
          </c:spPr>
          <c:marker>
            <c:symbol val="none"/>
          </c:marker>
          <c:dLbls>
            <c:txPr>
              <a:bodyPr/>
              <a:lstStyle/>
              <a:p>
                <a:pPr>
                  <a:defRPr b="1">
                    <a:solidFill>
                      <a:schemeClr val="tx2">
                        <a:lumMod val="75000"/>
                      </a:schemeClr>
                    </a:solidFill>
                  </a:defRPr>
                </a:pPr>
                <a:endParaRPr lang="en-US"/>
              </a:p>
            </c:txPr>
            <c:showLegendKey val="0"/>
            <c:showVal val="1"/>
            <c:showCatName val="0"/>
            <c:showSerName val="0"/>
            <c:showPercent val="0"/>
            <c:showBubbleSize val="0"/>
            <c:showLeaderLines val="0"/>
          </c:dLbls>
          <c:cat>
            <c:strRef>
              <c:f>'kreditebi da valis moms'!$C$2:$I$2</c:f>
              <c:strCache>
                <c:ptCount val="7"/>
                <c:pt idx="0">
                  <c:v>2009 ფაქტი</c:v>
                </c:pt>
                <c:pt idx="1">
                  <c:v>2010 ფაქტი</c:v>
                </c:pt>
                <c:pt idx="2">
                  <c:v>2011 ფაქტი</c:v>
                </c:pt>
                <c:pt idx="3">
                  <c:v>2012 ფაქტი</c:v>
                </c:pt>
                <c:pt idx="4">
                  <c:v>2013 ფაქტი</c:v>
                </c:pt>
                <c:pt idx="5">
                  <c:v>2014 გეგმა</c:v>
                </c:pt>
                <c:pt idx="6">
                  <c:v>2015 პროექტი</c:v>
                </c:pt>
              </c:strCache>
            </c:strRef>
          </c:cat>
          <c:val>
            <c:numRef>
              <c:f>'kreditebi da valis moms'!$C$5:$I$5</c:f>
              <c:numCache>
                <c:formatCode>0.0%</c:formatCode>
                <c:ptCount val="7"/>
                <c:pt idx="0">
                  <c:v>2.2304306821754163</c:v>
                </c:pt>
                <c:pt idx="1">
                  <c:v>2.6884239888423989</c:v>
                </c:pt>
                <c:pt idx="2">
                  <c:v>0.36157796451914104</c:v>
                </c:pt>
                <c:pt idx="3">
                  <c:v>0.41479524438573318</c:v>
                </c:pt>
                <c:pt idx="4">
                  <c:v>0.35913203494200202</c:v>
                </c:pt>
                <c:pt idx="5">
                  <c:v>0.96202531645569622</c:v>
                </c:pt>
                <c:pt idx="6">
                  <c:v>0.95490716180371349</c:v>
                </c:pt>
              </c:numCache>
            </c:numRef>
          </c:val>
          <c:smooth val="1"/>
        </c:ser>
        <c:dLbls>
          <c:showLegendKey val="0"/>
          <c:showVal val="1"/>
          <c:showCatName val="0"/>
          <c:showSerName val="0"/>
          <c:showPercent val="0"/>
          <c:showBubbleSize val="0"/>
        </c:dLbls>
        <c:marker val="1"/>
        <c:smooth val="0"/>
        <c:axId val="136739840"/>
        <c:axId val="103761600"/>
      </c:lineChart>
      <c:catAx>
        <c:axId val="136739328"/>
        <c:scaling>
          <c:orientation val="minMax"/>
        </c:scaling>
        <c:delete val="1"/>
        <c:axPos val="b"/>
        <c:majorTickMark val="none"/>
        <c:minorTickMark val="none"/>
        <c:tickLblPos val="nextTo"/>
        <c:crossAx val="135658240"/>
        <c:crosses val="autoZero"/>
        <c:auto val="1"/>
        <c:lblAlgn val="ctr"/>
        <c:lblOffset val="100"/>
        <c:noMultiLvlLbl val="0"/>
      </c:catAx>
      <c:valAx>
        <c:axId val="135658240"/>
        <c:scaling>
          <c:orientation val="minMax"/>
        </c:scaling>
        <c:delete val="0"/>
        <c:axPos val="l"/>
        <c:numFmt formatCode="#,##0.0" sourceLinked="1"/>
        <c:majorTickMark val="none"/>
        <c:minorTickMark val="none"/>
        <c:tickLblPos val="nextTo"/>
        <c:crossAx val="136739328"/>
        <c:crosses val="autoZero"/>
        <c:crossBetween val="between"/>
      </c:valAx>
      <c:valAx>
        <c:axId val="103761600"/>
        <c:scaling>
          <c:orientation val="minMax"/>
        </c:scaling>
        <c:delete val="0"/>
        <c:axPos val="r"/>
        <c:numFmt formatCode="0.0%" sourceLinked="1"/>
        <c:majorTickMark val="out"/>
        <c:minorTickMark val="none"/>
        <c:tickLblPos val="nextTo"/>
        <c:crossAx val="136739840"/>
        <c:crosses val="max"/>
        <c:crossBetween val="between"/>
      </c:valAx>
      <c:catAx>
        <c:axId val="136739840"/>
        <c:scaling>
          <c:orientation val="minMax"/>
        </c:scaling>
        <c:delete val="1"/>
        <c:axPos val="b"/>
        <c:majorTickMark val="out"/>
        <c:minorTickMark val="none"/>
        <c:tickLblPos val="nextTo"/>
        <c:crossAx val="103761600"/>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8974237111069E-2"/>
          <c:y val="4.1112984034857587E-2"/>
          <c:w val="0.5741178342012061"/>
          <c:h val="0.95888701596514236"/>
        </c:manualLayout>
      </c:layout>
      <c:pieChart>
        <c:varyColors val="1"/>
        <c:ser>
          <c:idx val="0"/>
          <c:order val="0"/>
          <c:tx>
            <c:v>rrr</c:v>
          </c:tx>
          <c:explosion val="5"/>
          <c:dLbls>
            <c:txPr>
              <a:bodyPr/>
              <a:lstStyle/>
              <a:p>
                <a:pPr>
                  <a:defRPr b="1"/>
                </a:pPr>
                <a:endParaRPr lang="en-US"/>
              </a:p>
            </c:txPr>
            <c:showLegendKey val="0"/>
            <c:showVal val="1"/>
            <c:showCatName val="0"/>
            <c:showSerName val="0"/>
            <c:showPercent val="0"/>
            <c:showBubbleSize val="0"/>
            <c:showLeaderLines val="1"/>
          </c:dLbls>
          <c:cat>
            <c:strRef>
              <c:f>'[government_securitiesgeo (3).xls]Geo'!$K$8:$K$10</c:f>
              <c:strCache>
                <c:ptCount val="3"/>
                <c:pt idx="0">
                  <c:v>მთავრობის ფასიანი ქაღალდები</c:v>
                </c:pt>
                <c:pt idx="1">
                  <c:v>EBRD-ის ობლიგაციები</c:v>
                </c:pt>
                <c:pt idx="2">
                  <c:v>სადეპოზიტო სერტიფიკატები</c:v>
                </c:pt>
              </c:strCache>
            </c:strRef>
          </c:cat>
          <c:val>
            <c:numRef>
              <c:f>'[government_securitiesgeo (3).xls]Geo'!$M$8:$M$10</c:f>
              <c:numCache>
                <c:formatCode>_(* #,##0_);_(* \(#,##0\);_(* "-"??_);_(@_)</c:formatCode>
                <c:ptCount val="3"/>
                <c:pt idx="0">
                  <c:v>1300</c:v>
                </c:pt>
                <c:pt idx="1">
                  <c:v>50</c:v>
                </c:pt>
                <c:pt idx="2">
                  <c:v>370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88974237111069E-2"/>
          <c:y val="4.1112984034857587E-2"/>
          <c:w val="0.5741178342012061"/>
          <c:h val="0.95888701596514236"/>
        </c:manualLayout>
      </c:layout>
      <c:pieChart>
        <c:varyColors val="1"/>
        <c:ser>
          <c:idx val="0"/>
          <c:order val="0"/>
          <c:explosion val="5"/>
          <c:dLbls>
            <c:txPr>
              <a:bodyPr/>
              <a:lstStyle/>
              <a:p>
                <a:pPr>
                  <a:defRPr b="1"/>
                </a:pPr>
                <a:endParaRPr lang="en-US"/>
              </a:p>
            </c:txPr>
            <c:showLegendKey val="0"/>
            <c:showVal val="1"/>
            <c:showCatName val="0"/>
            <c:showSerName val="0"/>
            <c:showPercent val="0"/>
            <c:showBubbleSize val="0"/>
            <c:showLeaderLines val="1"/>
          </c:dLbls>
          <c:cat>
            <c:strRef>
              <c:f>'[government_securitiesgeo (3).xls]Geo'!$K$11:$K$13</c:f>
              <c:strCache>
                <c:ptCount val="2"/>
                <c:pt idx="0">
                  <c:v>ბაზარზე არსებული ფასიანი ქარალდები</c:v>
                </c:pt>
                <c:pt idx="1">
                  <c:v>დატატებით საჭირო ფასიანი ქაღალდები</c:v>
                </c:pt>
              </c:strCache>
            </c:strRef>
          </c:cat>
          <c:val>
            <c:numRef>
              <c:f>'[government_securitiesgeo (3).xls]Geo'!$M$11:$M$13</c:f>
              <c:numCache>
                <c:formatCode>_(* #,##0_);_(* \(#,##0\);_(* "-"??_);_(@_)</c:formatCode>
                <c:ptCount val="3"/>
                <c:pt idx="0">
                  <c:v>1720</c:v>
                </c:pt>
                <c:pt idx="1">
                  <c:v>680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272727272727273E-2"/>
          <c:y val="0"/>
          <c:w val="0.91750140777857314"/>
          <c:h val="0.95010464601015787"/>
        </c:manualLayout>
      </c:layout>
      <c:barChart>
        <c:barDir val="bar"/>
        <c:grouping val="clustered"/>
        <c:varyColors val="0"/>
        <c:ser>
          <c:idx val="0"/>
          <c:order val="0"/>
          <c:tx>
            <c:strRef>
              <c:f>Sheet1!$C$2</c:f>
              <c:strCache>
                <c:ptCount val="1"/>
                <c:pt idx="0">
                  <c:v>2014</c:v>
                </c:pt>
              </c:strCache>
            </c:strRef>
          </c:tx>
          <c:spPr>
            <a:solidFill>
              <a:srgbClr val="FF0000"/>
            </a:solidFill>
            <a:ln w="9525" cap="flat" cmpd="sng" algn="ctr">
              <a:solidFill>
                <a:srgbClr val="FF0000"/>
              </a:solidFill>
              <a:prstDash val="solid"/>
            </a:ln>
            <a:effectLst>
              <a:outerShdw blurRad="40000" dist="20000" dir="5400000" rotWithShape="0">
                <a:srgbClr val="000000">
                  <a:alpha val="38000"/>
                </a:srgbClr>
              </a:outerShdw>
            </a:effectLst>
          </c:spPr>
          <c:invertIfNegative val="0"/>
          <c:cat>
            <c:strRef>
              <c:f>Sheet1!$B$3:$B$15</c:f>
              <c:strCache>
                <c:ptCount val="13"/>
                <c:pt idx="0">
                  <c:v>GDP</c:v>
                </c:pt>
                <c:pt idx="1">
                  <c:v>Agriculture</c:v>
                </c:pt>
                <c:pt idx="2">
                  <c:v>State Activities</c:v>
                </c:pt>
                <c:pt idx="3">
                  <c:v>Domestic Activities</c:v>
                </c:pt>
                <c:pt idx="4">
                  <c:v>Hotels and Restaurants</c:v>
                </c:pt>
                <c:pt idx="5">
                  <c:v>Other</c:v>
                </c:pt>
                <c:pt idx="6">
                  <c:v>Industry</c:v>
                </c:pt>
                <c:pt idx="7">
                  <c:v>Transport and Communications</c:v>
                </c:pt>
                <c:pt idx="8">
                  <c:v>Real Estate</c:v>
                </c:pt>
                <c:pt idx="9">
                  <c:v>Financial  Activities</c:v>
                </c:pt>
                <c:pt idx="10">
                  <c:v>Trade</c:v>
                </c:pt>
                <c:pt idx="11">
                  <c:v>Financial Intermediaries</c:v>
                </c:pt>
                <c:pt idx="12">
                  <c:v>Construction</c:v>
                </c:pt>
              </c:strCache>
            </c:strRef>
          </c:cat>
          <c:val>
            <c:numRef>
              <c:f>Sheet1!$C$3:$C$15</c:f>
              <c:numCache>
                <c:formatCode>General</c:formatCode>
                <c:ptCount val="13"/>
                <c:pt idx="0">
                  <c:v>6</c:v>
                </c:pt>
                <c:pt idx="1">
                  <c:v>1.6</c:v>
                </c:pt>
                <c:pt idx="2">
                  <c:v>1.8</c:v>
                </c:pt>
                <c:pt idx="3">
                  <c:v>2.2000000000000002</c:v>
                </c:pt>
                <c:pt idx="4">
                  <c:v>3.2</c:v>
                </c:pt>
                <c:pt idx="5">
                  <c:v>5.6</c:v>
                </c:pt>
                <c:pt idx="6">
                  <c:v>6.9</c:v>
                </c:pt>
                <c:pt idx="7">
                  <c:v>7.4</c:v>
                </c:pt>
                <c:pt idx="8">
                  <c:v>7.5</c:v>
                </c:pt>
                <c:pt idx="9">
                  <c:v>7.8</c:v>
                </c:pt>
                <c:pt idx="10">
                  <c:v>9.1</c:v>
                </c:pt>
                <c:pt idx="11">
                  <c:v>13.7</c:v>
                </c:pt>
                <c:pt idx="12">
                  <c:v>16.5</c:v>
                </c:pt>
              </c:numCache>
            </c:numRef>
          </c:val>
        </c:ser>
        <c:ser>
          <c:idx val="1"/>
          <c:order val="1"/>
          <c:tx>
            <c:strRef>
              <c:f>Sheet1!$D$2</c:f>
              <c:strCache>
                <c:ptCount val="1"/>
                <c:pt idx="0">
                  <c:v>2013</c:v>
                </c:pt>
              </c:strCache>
            </c:strRef>
          </c:tx>
          <c:spPr>
            <a:solidFill>
              <a:srgbClr val="0070C0"/>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cat>
            <c:strRef>
              <c:f>Sheet1!$B$3:$B$15</c:f>
              <c:strCache>
                <c:ptCount val="13"/>
                <c:pt idx="0">
                  <c:v>GDP</c:v>
                </c:pt>
                <c:pt idx="1">
                  <c:v>Agriculture</c:v>
                </c:pt>
                <c:pt idx="2">
                  <c:v>State Activities</c:v>
                </c:pt>
                <c:pt idx="3">
                  <c:v>Domestic Activities</c:v>
                </c:pt>
                <c:pt idx="4">
                  <c:v>Hotels and Restaurants</c:v>
                </c:pt>
                <c:pt idx="5">
                  <c:v>Other</c:v>
                </c:pt>
                <c:pt idx="6">
                  <c:v>Industry</c:v>
                </c:pt>
                <c:pt idx="7">
                  <c:v>Transport and Communications</c:v>
                </c:pt>
                <c:pt idx="8">
                  <c:v>Real Estate</c:v>
                </c:pt>
                <c:pt idx="9">
                  <c:v>Financial  Activities</c:v>
                </c:pt>
                <c:pt idx="10">
                  <c:v>Trade</c:v>
                </c:pt>
                <c:pt idx="11">
                  <c:v>Financial Intermediaries</c:v>
                </c:pt>
                <c:pt idx="12">
                  <c:v>Construction</c:v>
                </c:pt>
              </c:strCache>
            </c:strRef>
          </c:cat>
          <c:val>
            <c:numRef>
              <c:f>Sheet1!$D$3:$D$15</c:f>
              <c:numCache>
                <c:formatCode>General</c:formatCode>
                <c:ptCount val="13"/>
                <c:pt idx="0">
                  <c:v>1.9</c:v>
                </c:pt>
                <c:pt idx="1">
                  <c:v>8.6999999999999993</c:v>
                </c:pt>
                <c:pt idx="2">
                  <c:v>1.4</c:v>
                </c:pt>
                <c:pt idx="3">
                  <c:v>2.5</c:v>
                </c:pt>
                <c:pt idx="4">
                  <c:v>1.4</c:v>
                </c:pt>
                <c:pt idx="5">
                  <c:v>-1.3</c:v>
                </c:pt>
                <c:pt idx="6">
                  <c:v>4.2</c:v>
                </c:pt>
                <c:pt idx="7">
                  <c:v>-0.1</c:v>
                </c:pt>
                <c:pt idx="8">
                  <c:v>5.9</c:v>
                </c:pt>
                <c:pt idx="9">
                  <c:v>7.7</c:v>
                </c:pt>
                <c:pt idx="10">
                  <c:v>6.3</c:v>
                </c:pt>
                <c:pt idx="11">
                  <c:v>16.7</c:v>
                </c:pt>
                <c:pt idx="12">
                  <c:v>-11.6</c:v>
                </c:pt>
              </c:numCache>
            </c:numRef>
          </c:val>
        </c:ser>
        <c:dLbls>
          <c:showLegendKey val="0"/>
          <c:showVal val="0"/>
          <c:showCatName val="0"/>
          <c:showSerName val="0"/>
          <c:showPercent val="0"/>
          <c:showBubbleSize val="0"/>
        </c:dLbls>
        <c:gapWidth val="150"/>
        <c:axId val="103398400"/>
        <c:axId val="57400640"/>
      </c:barChart>
      <c:catAx>
        <c:axId val="103398400"/>
        <c:scaling>
          <c:orientation val="minMax"/>
        </c:scaling>
        <c:delete val="0"/>
        <c:axPos val="l"/>
        <c:majorTickMark val="out"/>
        <c:minorTickMark val="none"/>
        <c:tickLblPos val="nextTo"/>
        <c:crossAx val="57400640"/>
        <c:crosses val="autoZero"/>
        <c:auto val="1"/>
        <c:lblAlgn val="ctr"/>
        <c:lblOffset val="100"/>
        <c:noMultiLvlLbl val="0"/>
      </c:catAx>
      <c:valAx>
        <c:axId val="57400640"/>
        <c:scaling>
          <c:orientation val="minMax"/>
        </c:scaling>
        <c:delete val="0"/>
        <c:axPos val="b"/>
        <c:majorGridlines/>
        <c:numFmt formatCode="General" sourceLinked="1"/>
        <c:majorTickMark val="out"/>
        <c:minorTickMark val="none"/>
        <c:tickLblPos val="nextTo"/>
        <c:crossAx val="1033984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0866826762841"/>
          <c:y val="0.17547699929620783"/>
          <c:w val="0.82556439009561"/>
          <c:h val="0.73493566120442666"/>
        </c:manualLayout>
      </c:layout>
      <c:barChart>
        <c:barDir val="col"/>
        <c:grouping val="clustered"/>
        <c:varyColors val="0"/>
        <c:ser>
          <c:idx val="1"/>
          <c:order val="1"/>
          <c:tx>
            <c:strRef>
              <c:f>'[loans_by_type_of_activity_l3.11geo (3).xls]Sheet2'!$C$13</c:f>
              <c:strCache>
                <c:ptCount val="1"/>
                <c:pt idx="0">
                  <c:v>ეკონომიკაზე გაცემული სესხები</c:v>
                </c:pt>
              </c:strCache>
            </c:strRef>
          </c:tx>
          <c:spPr>
            <a:solidFill>
              <a:schemeClr val="accent1"/>
            </a:solidFill>
          </c:spPr>
          <c:invertIfNegative val="0"/>
          <c:cat>
            <c:numRef>
              <c:f>'[loans_by_type_of_activity_l3.11geo (3).xls]Sheet2'!$E$7:$E$12</c:f>
              <c:numCache>
                <c:formatCode>General</c:formatCode>
                <c:ptCount val="6"/>
                <c:pt idx="0">
                  <c:v>2009</c:v>
                </c:pt>
                <c:pt idx="1">
                  <c:v>2010</c:v>
                </c:pt>
                <c:pt idx="2">
                  <c:v>2011</c:v>
                </c:pt>
                <c:pt idx="3">
                  <c:v>2012</c:v>
                </c:pt>
                <c:pt idx="4">
                  <c:v>2013</c:v>
                </c:pt>
                <c:pt idx="5">
                  <c:v>2014</c:v>
                </c:pt>
              </c:numCache>
            </c:numRef>
          </c:cat>
          <c:val>
            <c:numRef>
              <c:f>'[loans_by_type_of_activity_l3.11geo (3).xls]Sheet2'!$C$7:$C$12</c:f>
              <c:numCache>
                <c:formatCode>_(* #,##0.0_);_(* \(#,##0.0\);_(* "-"??_);_(@_)</c:formatCode>
                <c:ptCount val="6"/>
                <c:pt idx="0">
                  <c:v>2466.419996033168</c:v>
                </c:pt>
                <c:pt idx="1">
                  <c:v>3856.8864493149131</c:v>
                </c:pt>
                <c:pt idx="2">
                  <c:v>5065.788201802824</c:v>
                </c:pt>
                <c:pt idx="3">
                  <c:v>4929.2776087358188</c:v>
                </c:pt>
                <c:pt idx="4">
                  <c:v>5448.1750324039167</c:v>
                </c:pt>
                <c:pt idx="5">
                  <c:v>7293.990988517171</c:v>
                </c:pt>
              </c:numCache>
            </c:numRef>
          </c:val>
        </c:ser>
        <c:dLbls>
          <c:showLegendKey val="0"/>
          <c:showVal val="0"/>
          <c:showCatName val="0"/>
          <c:showSerName val="0"/>
          <c:showPercent val="0"/>
          <c:showBubbleSize val="0"/>
        </c:dLbls>
        <c:gapWidth val="150"/>
        <c:axId val="137521152"/>
        <c:axId val="103767360"/>
      </c:barChart>
      <c:lineChart>
        <c:grouping val="standard"/>
        <c:varyColors val="0"/>
        <c:ser>
          <c:idx val="0"/>
          <c:order val="0"/>
          <c:tx>
            <c:strRef>
              <c:f>'[loans_by_type_of_activity_l3.11geo (3).xls]Sheet2'!$D$13</c:f>
              <c:strCache>
                <c:ptCount val="1"/>
                <c:pt idx="0">
                  <c:v>ლარში გაცემული სესხების წილი</c:v>
                </c:pt>
              </c:strCache>
            </c:strRef>
          </c:tx>
          <c:spPr>
            <a:ln>
              <a:solidFill>
                <a:srgbClr val="FF0000"/>
              </a:solidFill>
            </a:ln>
          </c:spPr>
          <c:marker>
            <c:symbol val="none"/>
          </c:marker>
          <c:cat>
            <c:numRef>
              <c:f>'[loans_by_type_of_activity_l3.11geo (3).xls]Sheet2'!$E$7:$E$12</c:f>
              <c:numCache>
                <c:formatCode>General</c:formatCode>
                <c:ptCount val="6"/>
                <c:pt idx="0">
                  <c:v>2009</c:v>
                </c:pt>
                <c:pt idx="1">
                  <c:v>2010</c:v>
                </c:pt>
                <c:pt idx="2">
                  <c:v>2011</c:v>
                </c:pt>
                <c:pt idx="3">
                  <c:v>2012</c:v>
                </c:pt>
                <c:pt idx="4">
                  <c:v>2013</c:v>
                </c:pt>
                <c:pt idx="5">
                  <c:v>2014</c:v>
                </c:pt>
              </c:numCache>
            </c:numRef>
          </c:cat>
          <c:val>
            <c:numRef>
              <c:f>'[loans_by_type_of_activity_l3.11geo (3).xls]Sheet2'!$D$7:$D$12</c:f>
              <c:numCache>
                <c:formatCode>0%</c:formatCode>
                <c:ptCount val="6"/>
                <c:pt idx="0">
                  <c:v>0.3037634810312026</c:v>
                </c:pt>
                <c:pt idx="1">
                  <c:v>0.30891717386225748</c:v>
                </c:pt>
                <c:pt idx="2">
                  <c:v>0.33785224402447006</c:v>
                </c:pt>
                <c:pt idx="3">
                  <c:v>0.38597460000978956</c:v>
                </c:pt>
                <c:pt idx="4">
                  <c:v>0.36647045431729286</c:v>
                </c:pt>
                <c:pt idx="5">
                  <c:v>0.44484677888808211</c:v>
                </c:pt>
              </c:numCache>
            </c:numRef>
          </c:val>
          <c:smooth val="1"/>
        </c:ser>
        <c:dLbls>
          <c:showLegendKey val="0"/>
          <c:showVal val="0"/>
          <c:showCatName val="0"/>
          <c:showSerName val="0"/>
          <c:showPercent val="0"/>
          <c:showBubbleSize val="0"/>
        </c:dLbls>
        <c:marker val="1"/>
        <c:smooth val="0"/>
        <c:axId val="138049024"/>
        <c:axId val="136200192"/>
      </c:lineChart>
      <c:catAx>
        <c:axId val="137521152"/>
        <c:scaling>
          <c:orientation val="minMax"/>
        </c:scaling>
        <c:delete val="0"/>
        <c:axPos val="b"/>
        <c:numFmt formatCode="General" sourceLinked="1"/>
        <c:majorTickMark val="out"/>
        <c:minorTickMark val="none"/>
        <c:tickLblPos val="nextTo"/>
        <c:crossAx val="103767360"/>
        <c:crosses val="autoZero"/>
        <c:auto val="1"/>
        <c:lblAlgn val="ctr"/>
        <c:lblOffset val="100"/>
        <c:noMultiLvlLbl val="0"/>
      </c:catAx>
      <c:valAx>
        <c:axId val="103767360"/>
        <c:scaling>
          <c:orientation val="minMax"/>
        </c:scaling>
        <c:delete val="0"/>
        <c:axPos val="l"/>
        <c:majorGridlines/>
        <c:numFmt formatCode="_(* #,##0.0_);_(* \(#,##0.0\);_(* &quot;-&quot;??_);_(@_)" sourceLinked="1"/>
        <c:majorTickMark val="out"/>
        <c:minorTickMark val="none"/>
        <c:tickLblPos val="nextTo"/>
        <c:crossAx val="137521152"/>
        <c:crosses val="autoZero"/>
        <c:crossBetween val="between"/>
      </c:valAx>
      <c:valAx>
        <c:axId val="136200192"/>
        <c:scaling>
          <c:orientation val="minMax"/>
          <c:min val="0.25"/>
        </c:scaling>
        <c:delete val="0"/>
        <c:axPos val="r"/>
        <c:numFmt formatCode="0%" sourceLinked="1"/>
        <c:majorTickMark val="out"/>
        <c:minorTickMark val="none"/>
        <c:tickLblPos val="nextTo"/>
        <c:crossAx val="138049024"/>
        <c:crosses val="max"/>
        <c:crossBetween val="between"/>
      </c:valAx>
      <c:catAx>
        <c:axId val="138049024"/>
        <c:scaling>
          <c:orientation val="minMax"/>
        </c:scaling>
        <c:delete val="1"/>
        <c:axPos val="b"/>
        <c:numFmt formatCode="General" sourceLinked="1"/>
        <c:majorTickMark val="out"/>
        <c:minorTickMark val="none"/>
        <c:tickLblPos val="nextTo"/>
        <c:crossAx val="136200192"/>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7.1726450860309127E-2"/>
          <c:y val="4.4057617797775277E-2"/>
          <c:w val="0.91718410677923901"/>
          <c:h val="0.78536120484939387"/>
        </c:manualLayout>
      </c:layout>
      <c:barChart>
        <c:barDir val="col"/>
        <c:grouping val="clustered"/>
        <c:varyColors val="0"/>
        <c:ser>
          <c:idx val="0"/>
          <c:order val="0"/>
          <c:tx>
            <c:strRef>
              <c:f>Sheet1!$B$1</c:f>
              <c:strCache>
                <c:ptCount val="1"/>
                <c:pt idx="0">
                  <c:v>Column1</c:v>
                </c:pt>
              </c:strCache>
            </c:strRef>
          </c:tx>
          <c:invertIfNegative val="0"/>
          <c:dPt>
            <c:idx val="3"/>
            <c:invertIfNegative val="0"/>
            <c:bubble3D val="0"/>
            <c:spPr>
              <a:solidFill>
                <a:srgbClr val="FF0000"/>
              </a:solidFill>
            </c:spPr>
          </c:dPt>
          <c:cat>
            <c:strRef>
              <c:f>Sheet1!$A$2:$A$16</c:f>
              <c:strCache>
                <c:ptCount val="14"/>
                <c:pt idx="0">
                  <c:v>Estonia</c:v>
                </c:pt>
                <c:pt idx="1">
                  <c:v>Azerbaijan</c:v>
                </c:pt>
                <c:pt idx="2">
                  <c:v>Russia</c:v>
                </c:pt>
                <c:pt idx="3">
                  <c:v>Georgia</c:v>
                </c:pt>
                <c:pt idx="4">
                  <c:v>Latvia</c:v>
                </c:pt>
                <c:pt idx="5">
                  <c:v>Turkey</c:v>
                </c:pt>
                <c:pt idx="6">
                  <c:v>Belarus</c:v>
                </c:pt>
                <c:pt idx="7">
                  <c:v>Lithuania</c:v>
                </c:pt>
                <c:pt idx="8">
                  <c:v>Ukraine</c:v>
                </c:pt>
                <c:pt idx="9">
                  <c:v>Armenia</c:v>
                </c:pt>
                <c:pt idx="10">
                  <c:v>Europe</c:v>
                </c:pt>
                <c:pt idx="11">
                  <c:v>EU </c:v>
                </c:pt>
                <c:pt idx="12">
                  <c:v>EU zone</c:v>
                </c:pt>
                <c:pt idx="13">
                  <c:v>USA</c:v>
                </c:pt>
              </c:strCache>
            </c:strRef>
          </c:cat>
          <c:val>
            <c:numRef>
              <c:f>Sheet1!$B$2:$B$16</c:f>
              <c:numCache>
                <c:formatCode>General</c:formatCode>
                <c:ptCount val="15"/>
                <c:pt idx="0">
                  <c:v>9.8000000000000007</c:v>
                </c:pt>
                <c:pt idx="1">
                  <c:v>13.8</c:v>
                </c:pt>
                <c:pt idx="2">
                  <c:v>13.9</c:v>
                </c:pt>
                <c:pt idx="3">
                  <c:v>34.700000000000003</c:v>
                </c:pt>
                <c:pt idx="4">
                  <c:v>35</c:v>
                </c:pt>
                <c:pt idx="5">
                  <c:v>36.299999999999997</c:v>
                </c:pt>
                <c:pt idx="6">
                  <c:v>37</c:v>
                </c:pt>
                <c:pt idx="7">
                  <c:v>39.299999999999997</c:v>
                </c:pt>
                <c:pt idx="8">
                  <c:v>40.9</c:v>
                </c:pt>
                <c:pt idx="9">
                  <c:v>41.4</c:v>
                </c:pt>
                <c:pt idx="10">
                  <c:v>77.3</c:v>
                </c:pt>
                <c:pt idx="11">
                  <c:v>88</c:v>
                </c:pt>
                <c:pt idx="12">
                  <c:v>95.2</c:v>
                </c:pt>
                <c:pt idx="13">
                  <c:v>104.2</c:v>
                </c:pt>
              </c:numCache>
            </c:numRef>
          </c:val>
        </c:ser>
        <c:dLbls>
          <c:showLegendKey val="0"/>
          <c:showVal val="1"/>
          <c:showCatName val="0"/>
          <c:showSerName val="0"/>
          <c:showPercent val="0"/>
          <c:showBubbleSize val="0"/>
        </c:dLbls>
        <c:gapWidth val="150"/>
        <c:axId val="155943424"/>
        <c:axId val="138779392"/>
      </c:barChart>
      <c:catAx>
        <c:axId val="155943424"/>
        <c:scaling>
          <c:orientation val="minMax"/>
        </c:scaling>
        <c:delete val="0"/>
        <c:axPos val="b"/>
        <c:majorTickMark val="out"/>
        <c:minorTickMark val="none"/>
        <c:tickLblPos val="nextTo"/>
        <c:crossAx val="138779392"/>
        <c:crosses val="autoZero"/>
        <c:auto val="1"/>
        <c:lblAlgn val="ctr"/>
        <c:lblOffset val="100"/>
        <c:noMultiLvlLbl val="0"/>
      </c:catAx>
      <c:valAx>
        <c:axId val="138779392"/>
        <c:scaling>
          <c:orientation val="minMax"/>
        </c:scaling>
        <c:delete val="0"/>
        <c:axPos val="l"/>
        <c:majorGridlines/>
        <c:numFmt formatCode="General" sourceLinked="1"/>
        <c:majorTickMark val="out"/>
        <c:minorTickMark val="none"/>
        <c:tickLblPos val="nextTo"/>
        <c:crossAx val="155943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44672761906247"/>
          <c:y val="0.16278633854800886"/>
          <c:w val="0.72313626050980917"/>
          <c:h val="0.634533998776455"/>
        </c:manualLayout>
      </c:layout>
      <c:barChart>
        <c:barDir val="col"/>
        <c:grouping val="clustered"/>
        <c:varyColors val="0"/>
        <c:ser>
          <c:idx val="0"/>
          <c:order val="0"/>
          <c:tx>
            <c:strRef>
              <c:f>asignebebi!$B$4</c:f>
              <c:strCache>
                <c:ptCount val="1"/>
                <c:pt idx="0">
                  <c:v>სახელმწიფო ბიუჯეტის ასიგნებები</c:v>
                </c:pt>
              </c:strCache>
            </c:strRef>
          </c:tx>
          <c:invertIfNegative val="0"/>
          <c:dLbls>
            <c:txPr>
              <a:bodyPr/>
              <a:lstStyle/>
              <a:p>
                <a:pPr>
                  <a:defRPr b="1">
                    <a:solidFill>
                      <a:schemeClr val="tx2">
                        <a:lumMod val="75000"/>
                      </a:schemeClr>
                    </a:solidFill>
                  </a:defRPr>
                </a:pPr>
                <a:endParaRPr lang="en-US"/>
              </a:p>
            </c:txPr>
            <c:showLegendKey val="0"/>
            <c:showVal val="1"/>
            <c:showCatName val="0"/>
            <c:showSerName val="0"/>
            <c:showPercent val="0"/>
            <c:showBubbleSize val="0"/>
            <c:showLeaderLines val="0"/>
          </c:dLbls>
          <c:cat>
            <c:strRef>
              <c:f>asignebebi!$C$3:$J$3</c:f>
              <c:strCache>
                <c:ptCount val="6"/>
                <c:pt idx="0">
                  <c:v>2010 ფ</c:v>
                </c:pt>
                <c:pt idx="1">
                  <c:v>2011 ფ</c:v>
                </c:pt>
                <c:pt idx="2">
                  <c:v>2012 ფ</c:v>
                </c:pt>
                <c:pt idx="3">
                  <c:v>2013 ფ</c:v>
                </c:pt>
                <c:pt idx="4">
                  <c:v>2014 გეგმა</c:v>
                </c:pt>
                <c:pt idx="5">
                  <c:v>2015 პროექტი</c:v>
                </c:pt>
              </c:strCache>
            </c:strRef>
          </c:cat>
          <c:val>
            <c:numRef>
              <c:f>asignebebi!$C$4:$J$4</c:f>
              <c:numCache>
                <c:formatCode>#,##0.0</c:formatCode>
                <c:ptCount val="6"/>
                <c:pt idx="0">
                  <c:v>6972.3</c:v>
                </c:pt>
                <c:pt idx="1">
                  <c:v>7459.3</c:v>
                </c:pt>
                <c:pt idx="2">
                  <c:v>7806.8</c:v>
                </c:pt>
                <c:pt idx="3">
                  <c:v>8104.2</c:v>
                </c:pt>
                <c:pt idx="4">
                  <c:v>9080</c:v>
                </c:pt>
                <c:pt idx="5">
                  <c:v>9575</c:v>
                </c:pt>
              </c:numCache>
            </c:numRef>
          </c:val>
        </c:ser>
        <c:dLbls>
          <c:showLegendKey val="0"/>
          <c:showVal val="0"/>
          <c:showCatName val="0"/>
          <c:showSerName val="0"/>
          <c:showPercent val="0"/>
          <c:showBubbleSize val="0"/>
        </c:dLbls>
        <c:gapWidth val="150"/>
        <c:axId val="138123776"/>
        <c:axId val="136202496"/>
      </c:barChart>
      <c:lineChart>
        <c:grouping val="standard"/>
        <c:varyColors val="0"/>
        <c:ser>
          <c:idx val="1"/>
          <c:order val="1"/>
          <c:tx>
            <c:strRef>
              <c:f>asignebebi!$B$5</c:f>
              <c:strCache>
                <c:ptCount val="1"/>
                <c:pt idx="0">
                  <c:v>%-ულად მშპ-სთან</c:v>
                </c:pt>
              </c:strCache>
            </c:strRef>
          </c:tx>
          <c:spPr>
            <a:ln w="41275"/>
          </c:spPr>
          <c:marker>
            <c:symbol val="none"/>
          </c:marker>
          <c:dLbls>
            <c:txPr>
              <a:bodyPr/>
              <a:lstStyle/>
              <a:p>
                <a:pPr>
                  <a:defRPr b="1">
                    <a:solidFill>
                      <a:srgbClr val="C00000"/>
                    </a:solidFill>
                  </a:defRPr>
                </a:pPr>
                <a:endParaRPr lang="en-US"/>
              </a:p>
            </c:txPr>
            <c:showLegendKey val="0"/>
            <c:showVal val="1"/>
            <c:showCatName val="0"/>
            <c:showSerName val="0"/>
            <c:showPercent val="0"/>
            <c:showBubbleSize val="0"/>
            <c:showLeaderLines val="0"/>
          </c:dLbls>
          <c:cat>
            <c:strRef>
              <c:f>asignebebi!$C$3:$J$3</c:f>
              <c:strCache>
                <c:ptCount val="6"/>
                <c:pt idx="0">
                  <c:v>2010 ფ</c:v>
                </c:pt>
                <c:pt idx="1">
                  <c:v>2011 ფ</c:v>
                </c:pt>
                <c:pt idx="2">
                  <c:v>2012 ფ</c:v>
                </c:pt>
                <c:pt idx="3">
                  <c:v>2013 ფ</c:v>
                </c:pt>
                <c:pt idx="4">
                  <c:v>2014 გეგმა</c:v>
                </c:pt>
                <c:pt idx="5">
                  <c:v>2015 პროექტი</c:v>
                </c:pt>
              </c:strCache>
            </c:strRef>
          </c:cat>
          <c:val>
            <c:numRef>
              <c:f>asignebebi!$C$5:$J$5</c:f>
              <c:numCache>
                <c:formatCode>0%</c:formatCode>
                <c:ptCount val="6"/>
                <c:pt idx="0">
                  <c:v>0.33534754106290515</c:v>
                </c:pt>
                <c:pt idx="1">
                  <c:v>0.30641225764048635</c:v>
                </c:pt>
                <c:pt idx="2">
                  <c:v>0.29834182357369698</c:v>
                </c:pt>
                <c:pt idx="3">
                  <c:v>0.30211482615033047</c:v>
                </c:pt>
                <c:pt idx="4">
                  <c:v>0.31121043034781531</c:v>
                </c:pt>
                <c:pt idx="5">
                  <c:v>0.30052792477228929</c:v>
                </c:pt>
              </c:numCache>
            </c:numRef>
          </c:val>
          <c:smooth val="1"/>
        </c:ser>
        <c:dLbls>
          <c:showLegendKey val="0"/>
          <c:showVal val="0"/>
          <c:showCatName val="0"/>
          <c:showSerName val="0"/>
          <c:showPercent val="0"/>
          <c:showBubbleSize val="0"/>
        </c:dLbls>
        <c:marker val="1"/>
        <c:smooth val="0"/>
        <c:axId val="138170368"/>
        <c:axId val="103765632"/>
      </c:lineChart>
      <c:catAx>
        <c:axId val="138123776"/>
        <c:scaling>
          <c:orientation val="minMax"/>
        </c:scaling>
        <c:delete val="1"/>
        <c:axPos val="b"/>
        <c:majorTickMark val="out"/>
        <c:minorTickMark val="none"/>
        <c:tickLblPos val="nextTo"/>
        <c:crossAx val="136202496"/>
        <c:crosses val="autoZero"/>
        <c:auto val="1"/>
        <c:lblAlgn val="ctr"/>
        <c:lblOffset val="100"/>
        <c:noMultiLvlLbl val="0"/>
      </c:catAx>
      <c:valAx>
        <c:axId val="136202496"/>
        <c:scaling>
          <c:orientation val="minMax"/>
        </c:scaling>
        <c:delete val="0"/>
        <c:axPos val="l"/>
        <c:majorGridlines/>
        <c:numFmt formatCode="#,##0.0" sourceLinked="1"/>
        <c:majorTickMark val="out"/>
        <c:minorTickMark val="none"/>
        <c:tickLblPos val="nextTo"/>
        <c:crossAx val="138123776"/>
        <c:crosses val="autoZero"/>
        <c:crossBetween val="between"/>
      </c:valAx>
      <c:valAx>
        <c:axId val="103765632"/>
        <c:scaling>
          <c:orientation val="minMax"/>
        </c:scaling>
        <c:delete val="0"/>
        <c:axPos val="r"/>
        <c:numFmt formatCode="0%" sourceLinked="1"/>
        <c:majorTickMark val="out"/>
        <c:minorTickMark val="none"/>
        <c:tickLblPos val="nextTo"/>
        <c:crossAx val="138170368"/>
        <c:crosses val="max"/>
        <c:crossBetween val="between"/>
      </c:valAx>
      <c:catAx>
        <c:axId val="138170368"/>
        <c:scaling>
          <c:orientation val="minMax"/>
        </c:scaling>
        <c:delete val="1"/>
        <c:axPos val="b"/>
        <c:majorTickMark val="out"/>
        <c:minorTickMark val="none"/>
        <c:tickLblPos val="nextTo"/>
        <c:crossAx val="103765632"/>
        <c:crosses val="autoZero"/>
        <c:auto val="1"/>
        <c:lblAlgn val="ctr"/>
        <c:lblOffset val="100"/>
        <c:noMultiLvlLbl val="0"/>
      </c:catAx>
    </c:plotArea>
    <c:plotVisOnly val="1"/>
    <c:dispBlanksAs val="gap"/>
    <c:showDLblsOverMax val="0"/>
  </c:chart>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40"/>
      <c:rAngAx val="1"/>
    </c:view3D>
    <c:floor>
      <c:thickness val="0"/>
    </c:floor>
    <c:sideWall>
      <c:thickness val="0"/>
    </c:sideWall>
    <c:backWall>
      <c:thickness val="0"/>
    </c:backWall>
    <c:plotArea>
      <c:layout>
        <c:manualLayout>
          <c:layoutTarget val="inner"/>
          <c:xMode val="edge"/>
          <c:yMode val="edge"/>
          <c:x val="0.30334644401333893"/>
          <c:y val="9.1906841945837078E-2"/>
          <c:w val="0.35723625851116442"/>
          <c:h val="0.74133250312118937"/>
        </c:manualLayout>
      </c:layout>
      <c:pie3DChart>
        <c:varyColors val="1"/>
        <c:ser>
          <c:idx val="0"/>
          <c:order val="0"/>
          <c:explosion val="25"/>
          <c:dLbls>
            <c:dLbl>
              <c:idx val="0"/>
              <c:layout>
                <c:manualLayout>
                  <c:x val="7.4718196457326885E-2"/>
                  <c:y val="-5.6140359740352412E-2"/>
                </c:manualLayout>
              </c:layout>
              <c:tx>
                <c:rich>
                  <a:bodyPr/>
                  <a:lstStyle/>
                  <a:p>
                    <a:r>
                      <a:rPr lang="en-US" sz="800" b="1" i="0" u="none" strike="noStrike" baseline="0" dirty="0" smtClean="0">
                        <a:effectLst/>
                      </a:rPr>
                      <a:t>The Ministry of Health, Labor, and Social Protection</a:t>
                    </a:r>
                  </a:p>
                  <a:p>
                    <a:r>
                      <a:rPr lang="ka-GE" dirty="0" smtClean="0"/>
                      <a:t>2,785.0 </a:t>
                    </a:r>
                    <a:r>
                      <a:rPr lang="ka-GE" dirty="0"/>
                      <a:t>, 29%</a:t>
                    </a:r>
                  </a:p>
                </c:rich>
              </c:tx>
              <c:dLblPos val="bestFit"/>
              <c:showLegendKey val="0"/>
              <c:showVal val="1"/>
              <c:showCatName val="1"/>
              <c:showSerName val="0"/>
              <c:showPercent val="1"/>
              <c:showBubbleSize val="0"/>
            </c:dLbl>
            <c:dLbl>
              <c:idx val="1"/>
              <c:layout>
                <c:manualLayout>
                  <c:x val="0.22286082193116219"/>
                  <c:y val="-6.8999182876487E-2"/>
                </c:manualLayout>
              </c:layout>
              <c:tx>
                <c:rich>
                  <a:bodyPr/>
                  <a:lstStyle/>
                  <a:p>
                    <a:r>
                      <a:rPr lang="en-US" sz="900" dirty="0" smtClean="0">
                        <a:effectLst/>
                      </a:rPr>
                      <a:t>Financing for</a:t>
                    </a:r>
                  </a:p>
                  <a:p>
                    <a:r>
                      <a:rPr lang="en-US" sz="900" dirty="0" smtClean="0">
                        <a:effectLst/>
                      </a:rPr>
                      <a:t>Municipalities, </a:t>
                    </a:r>
                    <a:r>
                      <a:rPr lang="ka-GE" sz="900" dirty="0" smtClean="0"/>
                      <a:t>1,154.8 </a:t>
                    </a:r>
                    <a:r>
                      <a:rPr lang="ka-GE" sz="900" dirty="0"/>
                      <a:t>, 12%</a:t>
                    </a:r>
                  </a:p>
                </c:rich>
              </c:tx>
              <c:dLblPos val="bestFit"/>
              <c:showLegendKey val="0"/>
              <c:showVal val="1"/>
              <c:showCatName val="1"/>
              <c:showSerName val="0"/>
              <c:showPercent val="1"/>
              <c:showBubbleSize val="0"/>
            </c:dLbl>
            <c:dLbl>
              <c:idx val="2"/>
              <c:layout>
                <c:manualLayout>
                  <c:x val="0.20616817934292972"/>
                  <c:y val="2.2663681159112697E-2"/>
                </c:manualLayout>
              </c:layout>
              <c:tx>
                <c:rich>
                  <a:bodyPr/>
                  <a:lstStyle/>
                  <a:p>
                    <a:r>
                      <a:rPr lang="en-US" sz="800" b="1" i="0" u="none" strike="noStrike" baseline="0" dirty="0" smtClean="0">
                        <a:effectLst/>
                      </a:rPr>
                      <a:t>The Ministry of Regional Development and Infrastructure</a:t>
                    </a:r>
                    <a:r>
                      <a:rPr lang="ka-GE" dirty="0" smtClean="0"/>
                      <a:t>,  </a:t>
                    </a:r>
                    <a:r>
                      <a:rPr lang="ka-GE" dirty="0"/>
                      <a:t>1,000.0 , 10%</a:t>
                    </a:r>
                  </a:p>
                </c:rich>
              </c:tx>
              <c:dLblPos val="bestFit"/>
              <c:showLegendKey val="0"/>
              <c:showVal val="1"/>
              <c:showCatName val="1"/>
              <c:showSerName val="0"/>
              <c:showPercent val="1"/>
              <c:showBubbleSize val="0"/>
            </c:dLbl>
            <c:dLbl>
              <c:idx val="3"/>
              <c:layout>
                <c:manualLayout>
                  <c:x val="6.5961527935535502E-2"/>
                  <c:y val="0.20635640734491456"/>
                </c:manualLayout>
              </c:layout>
              <c:tx>
                <c:rich>
                  <a:bodyPr/>
                  <a:lstStyle/>
                  <a:p>
                    <a:r>
                      <a:rPr lang="en-US" sz="800" b="1" i="0" u="none" strike="noStrike" baseline="0" dirty="0" smtClean="0">
                        <a:effectLst/>
                      </a:rPr>
                      <a:t>State Debt</a:t>
                    </a:r>
                  </a:p>
                  <a:p>
                    <a:r>
                      <a:rPr lang="ka-GE" dirty="0" smtClean="0"/>
                      <a:t>  </a:t>
                    </a:r>
                    <a:r>
                      <a:rPr lang="ka-GE" dirty="0"/>
                      <a:t>754.0 , 8%</a:t>
                    </a:r>
                  </a:p>
                </c:rich>
              </c:tx>
              <c:dLblPos val="bestFit"/>
              <c:showLegendKey val="0"/>
              <c:showVal val="1"/>
              <c:showCatName val="1"/>
              <c:showSerName val="0"/>
              <c:showPercent val="1"/>
              <c:showBubbleSize val="0"/>
            </c:dLbl>
            <c:dLbl>
              <c:idx val="4"/>
              <c:layout>
                <c:manualLayout>
                  <c:x val="-2.5369972101021231E-2"/>
                  <c:y val="0.38185446358140634"/>
                </c:manualLayout>
              </c:layout>
              <c:tx>
                <c:rich>
                  <a:bodyPr/>
                  <a:lstStyle/>
                  <a:p>
                    <a:r>
                      <a:rPr lang="en-US" sz="900" dirty="0" smtClean="0">
                        <a:effectLst/>
                      </a:rPr>
                      <a:t>Ministry</a:t>
                    </a:r>
                    <a:r>
                      <a:rPr lang="en-US" sz="900" baseline="0" dirty="0" smtClean="0">
                        <a:effectLst/>
                      </a:rPr>
                      <a:t> of </a:t>
                    </a:r>
                    <a:r>
                      <a:rPr lang="en-US" sz="900" dirty="0" smtClean="0">
                        <a:effectLst/>
                      </a:rPr>
                      <a:t>Education and Science </a:t>
                    </a:r>
                    <a:r>
                      <a:rPr lang="ka-GE" sz="900" dirty="0" smtClean="0"/>
                      <a:t>853.9 </a:t>
                    </a:r>
                    <a:r>
                      <a:rPr lang="ka-GE" sz="900" dirty="0"/>
                      <a:t>, 9%</a:t>
                    </a:r>
                  </a:p>
                </c:rich>
              </c:tx>
              <c:dLblPos val="bestFit"/>
              <c:showLegendKey val="0"/>
              <c:showVal val="1"/>
              <c:showCatName val="1"/>
              <c:showSerName val="0"/>
              <c:showPercent val="1"/>
              <c:showBubbleSize val="0"/>
            </c:dLbl>
            <c:dLbl>
              <c:idx val="5"/>
              <c:layout>
                <c:manualLayout>
                  <c:x val="-0.13095180544307758"/>
                  <c:y val="0.46608760554512052"/>
                </c:manualLayout>
              </c:layout>
              <c:tx>
                <c:rich>
                  <a:bodyPr/>
                  <a:lstStyle/>
                  <a:p>
                    <a:r>
                      <a:rPr lang="en-US" sz="900" dirty="0" smtClean="0">
                        <a:effectLst/>
                      </a:rPr>
                      <a:t>The Ministry of</a:t>
                    </a:r>
                  </a:p>
                  <a:p>
                    <a:r>
                      <a:rPr lang="en-US" sz="900" dirty="0" smtClean="0">
                        <a:effectLst/>
                      </a:rPr>
                      <a:t>Defense </a:t>
                    </a:r>
                    <a:r>
                      <a:rPr lang="ka-GE" sz="900" dirty="0" smtClean="0"/>
                      <a:t>,  </a:t>
                    </a:r>
                    <a:r>
                      <a:rPr lang="ka-GE" sz="900" dirty="0"/>
                      <a:t>640.0 , 7%</a:t>
                    </a:r>
                  </a:p>
                </c:rich>
              </c:tx>
              <c:dLblPos val="bestFit"/>
              <c:showLegendKey val="0"/>
              <c:showVal val="1"/>
              <c:showCatName val="1"/>
              <c:showSerName val="0"/>
              <c:showPercent val="1"/>
              <c:showBubbleSize val="0"/>
            </c:dLbl>
            <c:dLbl>
              <c:idx val="6"/>
              <c:layout>
                <c:manualLayout>
                  <c:x val="-0.1879107887903877"/>
                  <c:y val="0.38960608279477466"/>
                </c:manualLayout>
              </c:layout>
              <c:tx>
                <c:rich>
                  <a:bodyPr/>
                  <a:lstStyle/>
                  <a:p>
                    <a:r>
                      <a:rPr lang="en-US" sz="800" b="1" i="0" u="none" strike="noStrike" baseline="0" dirty="0" smtClean="0">
                        <a:effectLst/>
                      </a:rPr>
                      <a:t>The Ministry of Internal Affairs</a:t>
                    </a:r>
                    <a:r>
                      <a:rPr lang="ka-GE" dirty="0" smtClean="0"/>
                      <a:t>  </a:t>
                    </a:r>
                    <a:endParaRPr lang="en-US" dirty="0" smtClean="0"/>
                  </a:p>
                  <a:p>
                    <a:r>
                      <a:rPr lang="ka-GE" dirty="0" smtClean="0"/>
                      <a:t>638.7 </a:t>
                    </a:r>
                    <a:r>
                      <a:rPr lang="ka-GE" dirty="0"/>
                      <a:t>, 7%</a:t>
                    </a:r>
                  </a:p>
                </c:rich>
              </c:tx>
              <c:dLblPos val="bestFit"/>
              <c:showLegendKey val="0"/>
              <c:showVal val="1"/>
              <c:showCatName val="1"/>
              <c:showSerName val="0"/>
              <c:showPercent val="1"/>
              <c:showBubbleSize val="0"/>
            </c:dLbl>
            <c:dLbl>
              <c:idx val="7"/>
              <c:layout>
                <c:manualLayout>
                  <c:x val="-1.3032574644650592E-3"/>
                  <c:y val="2.5941902871959219E-2"/>
                </c:manualLayout>
              </c:layout>
              <c:tx>
                <c:rich>
                  <a:bodyPr/>
                  <a:lstStyle/>
                  <a:p>
                    <a:r>
                      <a:rPr lang="en-US" sz="900" dirty="0" smtClean="0">
                        <a:effectLst/>
                      </a:rPr>
                      <a:t>The Ministry of</a:t>
                    </a:r>
                  </a:p>
                  <a:p>
                    <a:r>
                      <a:rPr lang="en-US" sz="900" dirty="0" smtClean="0">
                        <a:effectLst/>
                      </a:rPr>
                      <a:t>Agriculture </a:t>
                    </a:r>
                    <a:r>
                      <a:rPr lang="ka-GE" sz="900" dirty="0" smtClean="0"/>
                      <a:t>,  292.9 , 3%</a:t>
                    </a:r>
                    <a:endParaRPr lang="ka-GE" sz="900" dirty="0"/>
                  </a:p>
                </c:rich>
              </c:tx>
              <c:dLblPos val="bestFit"/>
              <c:showLegendKey val="0"/>
              <c:showVal val="1"/>
              <c:showCatName val="1"/>
              <c:showSerName val="0"/>
              <c:showPercent val="1"/>
              <c:showBubbleSize val="0"/>
            </c:dLbl>
            <c:dLbl>
              <c:idx val="8"/>
              <c:layout>
                <c:manualLayout>
                  <c:x val="-0.22216504545220278"/>
                  <c:y val="0"/>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prstClr val="black"/>
                        </a:solidFill>
                        <a:latin typeface="+mn-lt"/>
                        <a:ea typeface="+mn-ea"/>
                        <a:cs typeface="+mn-cs"/>
                      </a:defRPr>
                    </a:pPr>
                    <a:r>
                      <a:rPr lang="en-US" sz="900" dirty="0" smtClean="0">
                        <a:effectLst/>
                      </a:rPr>
                      <a:t>The Ministry of Prisons, Probation and Legal Assistance Issues,</a:t>
                    </a:r>
                  </a:p>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prstClr val="black"/>
                        </a:solidFill>
                        <a:latin typeface="+mn-lt"/>
                        <a:ea typeface="+mn-ea"/>
                        <a:cs typeface="+mn-cs"/>
                      </a:defRPr>
                    </a:pPr>
                    <a:r>
                      <a:rPr lang="ka-GE" sz="900" dirty="0" smtClean="0"/>
                      <a:t>,  </a:t>
                    </a:r>
                    <a:r>
                      <a:rPr lang="ka-GE" sz="900" dirty="0"/>
                      <a:t>155.0 , 2%</a:t>
                    </a:r>
                  </a:p>
                </c:rich>
              </c:tx>
              <c:spPr/>
              <c:dLblPos val="bestFit"/>
              <c:showLegendKey val="0"/>
              <c:showVal val="1"/>
              <c:showCatName val="1"/>
              <c:showSerName val="0"/>
              <c:showPercent val="1"/>
              <c:showBubbleSize val="0"/>
            </c:dLbl>
            <c:dLbl>
              <c:idx val="9"/>
              <c:layout>
                <c:manualLayout>
                  <c:x val="0.1555071417470282"/>
                  <c:y val="5.615513319820728E-2"/>
                </c:manualLayout>
              </c:layout>
              <c:tx>
                <c:rich>
                  <a:bodyPr/>
                  <a:lstStyle/>
                  <a:p>
                    <a:pPr>
                      <a:defRPr b="1">
                        <a:solidFill>
                          <a:srgbClr val="FF0000"/>
                        </a:solidFill>
                      </a:defRPr>
                    </a:pPr>
                    <a:r>
                      <a:rPr lang="en-US" sz="800" b="1" i="0" u="none" strike="noStrike" baseline="0" dirty="0" smtClean="0">
                        <a:effectLst/>
                      </a:rPr>
                      <a:t>Other expense</a:t>
                    </a:r>
                    <a:r>
                      <a:rPr lang="ka-GE" dirty="0" smtClean="0"/>
                      <a:t> </a:t>
                    </a:r>
                    <a:r>
                      <a:rPr lang="ka-GE" dirty="0"/>
                      <a:t>1,300.7 , 13%</a:t>
                    </a:r>
                  </a:p>
                </c:rich>
              </c:tx>
              <c:spPr/>
              <c:dLblPos val="bestFit"/>
              <c:showLegendKey val="0"/>
              <c:showVal val="1"/>
              <c:showCatName val="1"/>
              <c:showSerName val="0"/>
              <c:showPercent val="1"/>
              <c:showBubbleSize val="0"/>
            </c:dLbl>
            <c:txPr>
              <a:bodyPr/>
              <a:lstStyle/>
              <a:p>
                <a:pPr>
                  <a:defRPr b="1"/>
                </a:pPr>
                <a:endParaRPr lang="en-US"/>
              </a:p>
            </c:txPr>
            <c:dLblPos val="outEnd"/>
            <c:showLegendKey val="0"/>
            <c:showVal val="1"/>
            <c:showCatName val="1"/>
            <c:showSerName val="0"/>
            <c:showPercent val="1"/>
            <c:showBubbleSize val="0"/>
            <c:showLeaderLines val="1"/>
          </c:dLbls>
          <c:cat>
            <c:strRef>
              <c:f>'saministroebi pie'!$B$54:$B$63</c:f>
              <c:strCache>
                <c:ptCount val="10"/>
                <c:pt idx="0">
                  <c:v>ჯანდაცვის სამინისტრო</c:v>
                </c:pt>
                <c:pt idx="1">
                  <c:v>მუნიციპალიტეტების დაფინანსება</c:v>
                </c:pt>
                <c:pt idx="2">
                  <c:v>ინფრასტრუქტურის სამინისტრო</c:v>
                </c:pt>
                <c:pt idx="3">
                  <c:v>სახ. ვალების მომსახურება</c:v>
                </c:pt>
                <c:pt idx="4">
                  <c:v>განათლებისა და მეცნიერების სამინისტრო</c:v>
                </c:pt>
                <c:pt idx="5">
                  <c:v>თავდაცვის სამინისტრო</c:v>
                </c:pt>
                <c:pt idx="6">
                  <c:v>შსს</c:v>
                </c:pt>
                <c:pt idx="7">
                  <c:v>სოფლის მეურნეობის სამინისტრო</c:v>
                </c:pt>
                <c:pt idx="8">
                  <c:v>სასჯელაღსრულების სამინისტრო</c:v>
                </c:pt>
                <c:pt idx="9">
                  <c:v>სხვა დანარჩენი ხარჯები</c:v>
                </c:pt>
              </c:strCache>
            </c:strRef>
          </c:cat>
          <c:val>
            <c:numRef>
              <c:f>'saministroebi pie'!$C$54:$C$63</c:f>
              <c:numCache>
                <c:formatCode>_(* #,##0.0_);_(* \(#,##0.0\);_(* "-"??_);_(@_)</c:formatCode>
                <c:ptCount val="10"/>
                <c:pt idx="0">
                  <c:v>2785</c:v>
                </c:pt>
                <c:pt idx="1">
                  <c:v>1154.8</c:v>
                </c:pt>
                <c:pt idx="2">
                  <c:v>1000</c:v>
                </c:pt>
                <c:pt idx="3">
                  <c:v>754</c:v>
                </c:pt>
                <c:pt idx="4">
                  <c:v>853.9</c:v>
                </c:pt>
                <c:pt idx="5">
                  <c:v>640</c:v>
                </c:pt>
                <c:pt idx="6">
                  <c:v>638.70000000000005</c:v>
                </c:pt>
                <c:pt idx="7">
                  <c:v>292.89999999999998</c:v>
                </c:pt>
                <c:pt idx="8">
                  <c:v>155</c:v>
                </c:pt>
                <c:pt idx="9">
                  <c:v>1300.6999999999998</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noFill/>
    </a:ln>
    <a:scene3d>
      <a:camera prst="orthographicFront"/>
      <a:lightRig rig="threePt" dir="t">
        <a:rot lat="0" lon="0" rev="0"/>
      </a:lightRig>
    </a:scene3d>
  </c:spPr>
  <c:txPr>
    <a:bodyPr/>
    <a:lstStyle/>
    <a:p>
      <a:pPr>
        <a:defRPr sz="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0"/>
      <c:rAngAx val="1"/>
    </c:view3D>
    <c:floor>
      <c:thickness val="0"/>
    </c:floor>
    <c:sideWall>
      <c:thickness val="0"/>
    </c:sideWall>
    <c:backWall>
      <c:thickness val="0"/>
    </c:backWall>
    <c:plotArea>
      <c:layout>
        <c:manualLayout>
          <c:layoutTarget val="inner"/>
          <c:xMode val="edge"/>
          <c:yMode val="edge"/>
          <c:x val="0.30334644401333893"/>
          <c:y val="9.1906841945837078E-2"/>
          <c:w val="0.35723625851116442"/>
          <c:h val="0.74133250312118937"/>
        </c:manualLayout>
      </c:layout>
      <c:pie3DChart>
        <c:varyColors val="1"/>
        <c:ser>
          <c:idx val="0"/>
          <c:order val="0"/>
          <c:explosion val="25"/>
          <c:dLbls>
            <c:dLbl>
              <c:idx val="0"/>
              <c:layout>
                <c:manualLayout>
                  <c:x val="7.4718196457326885E-2"/>
                  <c:y val="-5.6140359740352412E-2"/>
                </c:manualLayout>
              </c:layout>
              <c:tx>
                <c:rich>
                  <a:bodyPr/>
                  <a:lstStyle/>
                  <a:p>
                    <a:r>
                      <a:rPr lang="en-US" sz="900" dirty="0" smtClean="0">
                        <a:effectLst/>
                      </a:rPr>
                      <a:t>The Ministry of</a:t>
                    </a:r>
                  </a:p>
                  <a:p>
                    <a:r>
                      <a:rPr lang="en-US" sz="900" dirty="0" smtClean="0">
                        <a:effectLst/>
                      </a:rPr>
                      <a:t>Energy</a:t>
                    </a:r>
                    <a:r>
                      <a:rPr lang="ka-GE" sz="900" dirty="0" smtClean="0"/>
                      <a:t>,  </a:t>
                    </a:r>
                    <a:r>
                      <a:rPr lang="ka-GE" sz="900" dirty="0"/>
                      <a:t>125.0 , 10%</a:t>
                    </a:r>
                  </a:p>
                </c:rich>
              </c:tx>
              <c:dLblPos val="bestFit"/>
              <c:showLegendKey val="0"/>
              <c:showVal val="1"/>
              <c:showCatName val="1"/>
              <c:showSerName val="0"/>
              <c:showPercent val="1"/>
              <c:showBubbleSize val="0"/>
            </c:dLbl>
            <c:dLbl>
              <c:idx val="1"/>
              <c:layout>
                <c:manualLayout>
                  <c:x val="0.18287451996353726"/>
                  <c:y val="3.3585518559084274E-2"/>
                </c:manualLayout>
              </c:layout>
              <c:tx>
                <c:rich>
                  <a:bodyPr/>
                  <a:lstStyle/>
                  <a:p>
                    <a:r>
                      <a:rPr lang="en-US" dirty="0" smtClean="0"/>
                      <a:t>The</a:t>
                    </a:r>
                    <a:r>
                      <a:rPr lang="en-US" baseline="0" dirty="0" smtClean="0"/>
                      <a:t> Ministry of Finance</a:t>
                    </a:r>
                  </a:p>
                  <a:p>
                    <a:r>
                      <a:rPr lang="ka-GE" dirty="0" smtClean="0"/>
                      <a:t>,  </a:t>
                    </a:r>
                    <a:r>
                      <a:rPr lang="ka-GE" dirty="0"/>
                      <a:t>100.0 , 8%</a:t>
                    </a:r>
                  </a:p>
                </c:rich>
              </c:tx>
              <c:dLblPos val="bestFit"/>
              <c:showLegendKey val="0"/>
              <c:showVal val="1"/>
              <c:showCatName val="1"/>
              <c:showSerName val="0"/>
              <c:showPercent val="1"/>
              <c:showBubbleSize val="0"/>
            </c:dLbl>
            <c:dLbl>
              <c:idx val="2"/>
              <c:layout>
                <c:manualLayout>
                  <c:x val="0.17357581555861173"/>
                  <c:y val="4.4780691412112383E-2"/>
                </c:manualLayout>
              </c:layout>
              <c:tx>
                <c:rich>
                  <a:bodyPr/>
                  <a:lstStyle/>
                  <a:p>
                    <a:r>
                      <a:rPr lang="en-US" sz="800" b="0" i="0" u="none" strike="noStrike" baseline="0" dirty="0" smtClean="0">
                        <a:effectLst/>
                      </a:rPr>
                      <a:t>The Ministry of Foreign Affairs </a:t>
                    </a:r>
                    <a:r>
                      <a:rPr lang="ka-GE" dirty="0" smtClean="0"/>
                      <a:t>,  </a:t>
                    </a:r>
                    <a:r>
                      <a:rPr lang="ka-GE" dirty="0"/>
                      <a:t>100.0 , 8%</a:t>
                    </a:r>
                  </a:p>
                </c:rich>
              </c:tx>
              <c:dLblPos val="bestFit"/>
              <c:showLegendKey val="0"/>
              <c:showVal val="1"/>
              <c:showCatName val="1"/>
              <c:showSerName val="0"/>
              <c:showPercent val="1"/>
              <c:showBubbleSize val="0"/>
            </c:dLbl>
            <c:dLbl>
              <c:idx val="3"/>
              <c:layout>
                <c:manualLayout>
                  <c:x val="0.17977495182856204"/>
                  <c:y val="3.9183104985598335E-2"/>
                </c:manualLayout>
              </c:layout>
              <c:tx>
                <c:rich>
                  <a:bodyPr/>
                  <a:lstStyle/>
                  <a:p>
                    <a:r>
                      <a:rPr lang="en-US" sz="800" b="0" i="0" u="none" strike="noStrike" baseline="0" dirty="0" smtClean="0">
                        <a:effectLst/>
                      </a:rPr>
                      <a:t>The Ministry of Economic </a:t>
                    </a:r>
                    <a:r>
                      <a:rPr lang="ka-GE" dirty="0" smtClean="0"/>
                      <a:t>,  </a:t>
                    </a:r>
                    <a:r>
                      <a:rPr lang="ka-GE" dirty="0"/>
                      <a:t>120.0 , 9%</a:t>
                    </a:r>
                  </a:p>
                </c:rich>
              </c:tx>
              <c:dLblPos val="bestFit"/>
              <c:showLegendKey val="0"/>
              <c:showVal val="1"/>
              <c:showCatName val="1"/>
              <c:showSerName val="0"/>
              <c:showPercent val="1"/>
              <c:showBubbleSize val="0"/>
            </c:dLbl>
            <c:dLbl>
              <c:idx val="4"/>
              <c:layout>
                <c:manualLayout>
                  <c:x val="0.22316890571821499"/>
                  <c:y val="3.3585518559084288E-2"/>
                </c:manualLayout>
              </c:layout>
              <c:tx>
                <c:rich>
                  <a:bodyPr/>
                  <a:lstStyle/>
                  <a:p>
                    <a:r>
                      <a:rPr lang="en-US" sz="800" b="0" i="0" u="none" strike="noStrike" baseline="0" dirty="0" smtClean="0">
                        <a:effectLst/>
                      </a:rPr>
                      <a:t>The Ministry of Culture</a:t>
                    </a:r>
                  </a:p>
                  <a:p>
                    <a:r>
                      <a:rPr lang="ka-GE" dirty="0" smtClean="0"/>
                      <a:t>,  </a:t>
                    </a:r>
                    <a:r>
                      <a:rPr lang="ka-GE" dirty="0"/>
                      <a:t>95.0 , 7%</a:t>
                    </a:r>
                  </a:p>
                </c:rich>
              </c:tx>
              <c:dLblPos val="bestFit"/>
              <c:showLegendKey val="0"/>
              <c:showVal val="1"/>
              <c:showCatName val="1"/>
              <c:showSerName val="0"/>
              <c:showPercent val="1"/>
              <c:showBubbleSize val="0"/>
            </c:dLbl>
            <c:dLbl>
              <c:idx val="5"/>
              <c:layout>
                <c:manualLayout>
                  <c:x val="0.11158445285910755"/>
                  <c:y val="5.5975864265140479E-2"/>
                </c:manualLayout>
              </c:layout>
              <c:tx>
                <c:rich>
                  <a:bodyPr/>
                  <a:lstStyle/>
                  <a:p>
                    <a:r>
                      <a:rPr lang="en-US" sz="800" b="0" i="0" u="none" strike="noStrike" baseline="0" dirty="0" smtClean="0">
                        <a:effectLst/>
                      </a:rPr>
                      <a:t>Budget Funds</a:t>
                    </a:r>
                    <a:r>
                      <a:rPr lang="ka-GE" dirty="0" smtClean="0"/>
                      <a:t>,  </a:t>
                    </a:r>
                    <a:r>
                      <a:rPr lang="ka-GE" dirty="0"/>
                      <a:t>75.0 , 6%</a:t>
                    </a:r>
                  </a:p>
                </c:rich>
              </c:tx>
              <c:dLblPos val="bestFit"/>
              <c:showLegendKey val="0"/>
              <c:showVal val="1"/>
              <c:showCatName val="1"/>
              <c:showSerName val="0"/>
              <c:showPercent val="1"/>
              <c:showBubbleSize val="0"/>
            </c:dLbl>
            <c:dLbl>
              <c:idx val="6"/>
              <c:layout>
                <c:manualLayout>
                  <c:x val="2.7896113214776943E-2"/>
                  <c:y val="4.7277126807370305E-2"/>
                </c:manualLayout>
              </c:layout>
              <c:tx>
                <c:rich>
                  <a:bodyPr/>
                  <a:lstStyle/>
                  <a:p>
                    <a:r>
                      <a:rPr lang="en-US" sz="800" b="0" i="0" u="none" strike="noStrike" baseline="0" dirty="0" smtClean="0">
                        <a:effectLst/>
                      </a:rPr>
                      <a:t>The Ministry of Justice </a:t>
                    </a:r>
                  </a:p>
                  <a:p>
                    <a:r>
                      <a:rPr lang="ka-GE" dirty="0" smtClean="0"/>
                      <a:t>,  </a:t>
                    </a:r>
                    <a:r>
                      <a:rPr lang="ka-GE" dirty="0"/>
                      <a:t>68.5 , 5%</a:t>
                    </a:r>
                  </a:p>
                </c:rich>
              </c:tx>
              <c:dLblPos val="bestFit"/>
              <c:showLegendKey val="0"/>
              <c:showVal val="1"/>
              <c:showCatName val="1"/>
              <c:showSerName val="0"/>
              <c:showPercent val="1"/>
              <c:showBubbleSize val="0"/>
            </c:dLbl>
            <c:dLbl>
              <c:idx val="7"/>
              <c:layout>
                <c:manualLayout>
                  <c:x val="-2.1696976944826467E-2"/>
                  <c:y val="5.5975864265140375E-2"/>
                </c:manualLayout>
              </c:layout>
              <c:tx>
                <c:rich>
                  <a:bodyPr/>
                  <a:lstStyle/>
                  <a:p>
                    <a:r>
                      <a:rPr lang="en-US" sz="800" b="0" i="0" u="none" strike="noStrike" baseline="0" dirty="0" smtClean="0">
                        <a:effectLst/>
                      </a:rPr>
                      <a:t>The Ministry of Sport and Youth Affairs </a:t>
                    </a:r>
                    <a:r>
                      <a:rPr lang="ka-GE" dirty="0" smtClean="0"/>
                      <a:t>,  </a:t>
                    </a:r>
                    <a:r>
                      <a:rPr lang="ka-GE" dirty="0"/>
                      <a:t>70.0 , 5%</a:t>
                    </a:r>
                  </a:p>
                </c:rich>
              </c:tx>
              <c:dLblPos val="bestFit"/>
              <c:showLegendKey val="0"/>
              <c:showVal val="1"/>
              <c:showCatName val="1"/>
              <c:showSerName val="0"/>
              <c:showPercent val="1"/>
              <c:showBubbleSize val="0"/>
            </c:dLbl>
            <c:dLbl>
              <c:idx val="8"/>
              <c:layout>
                <c:manualLayout>
                  <c:x val="-0.17977495182856215"/>
                  <c:y val="-4.4780691412112383E-2"/>
                </c:manualLayout>
              </c:layout>
              <c:tx>
                <c:rich>
                  <a:bodyPr/>
                  <a:lstStyle/>
                  <a:p>
                    <a:r>
                      <a:rPr lang="en-US" sz="900" dirty="0" smtClean="0">
                        <a:effectLst/>
                      </a:rPr>
                      <a:t> </a:t>
                    </a:r>
                  </a:p>
                  <a:p>
                    <a:r>
                      <a:rPr lang="en-US" sz="900" dirty="0" smtClean="0">
                        <a:effectLst/>
                      </a:rPr>
                      <a:t>The Ministry of Settlement of Refugees and IDPs</a:t>
                    </a:r>
                    <a:r>
                      <a:rPr lang="ka-GE" sz="900" dirty="0" smtClean="0"/>
                      <a:t>,  </a:t>
                    </a:r>
                    <a:r>
                      <a:rPr lang="ka-GE" sz="900" dirty="0"/>
                      <a:t>70.0 , 5%</a:t>
                    </a:r>
                  </a:p>
                </c:rich>
              </c:tx>
              <c:dLblPos val="bestFit"/>
              <c:showLegendKey val="0"/>
              <c:showVal val="1"/>
              <c:showCatName val="1"/>
              <c:showSerName val="0"/>
              <c:showPercent val="1"/>
              <c:showBubbleSize val="0"/>
            </c:dLbl>
            <c:dLbl>
              <c:idx val="9"/>
              <c:layout>
                <c:manualLayout>
                  <c:x val="-0.14877927047881007"/>
                  <c:y val="-0.33025803991916552"/>
                </c:manualLayout>
              </c:layout>
              <c:tx>
                <c:rich>
                  <a:bodyPr/>
                  <a:lstStyle/>
                  <a:p>
                    <a:r>
                      <a:rPr lang="en-US" sz="800" b="0" i="0" u="none" strike="noStrike" baseline="0" dirty="0" smtClean="0">
                        <a:effectLst/>
                      </a:rPr>
                      <a:t>The Ministry of Environment and Natural Resource Protection</a:t>
                    </a:r>
                    <a:r>
                      <a:rPr lang="ka-GE" dirty="0" smtClean="0"/>
                      <a:t>,  </a:t>
                    </a:r>
                    <a:r>
                      <a:rPr lang="ka-GE" dirty="0"/>
                      <a:t>39.0 , 3%</a:t>
                    </a:r>
                  </a:p>
                </c:rich>
              </c:tx>
              <c:dLblPos val="bestFit"/>
              <c:showLegendKey val="0"/>
              <c:showVal val="1"/>
              <c:showCatName val="1"/>
              <c:showSerName val="0"/>
              <c:showPercent val="1"/>
              <c:showBubbleSize val="0"/>
            </c:dLbl>
            <c:dLbl>
              <c:idx val="10"/>
              <c:layout>
                <c:manualLayout>
                  <c:x val="-4.6493522024628156E-2"/>
                  <c:y val="-0.14553724708936525"/>
                </c:manualLayout>
              </c:layout>
              <c:tx>
                <c:rich>
                  <a:bodyPr/>
                  <a:lstStyle/>
                  <a:p>
                    <a:r>
                      <a:rPr lang="en-US" sz="800" b="0" i="0" u="none" strike="noStrike" baseline="0" dirty="0" smtClean="0">
                        <a:effectLst/>
                      </a:rPr>
                      <a:t>Other expense</a:t>
                    </a:r>
                    <a:r>
                      <a:rPr lang="ka-GE" dirty="0" smtClean="0"/>
                      <a:t>,  </a:t>
                    </a:r>
                    <a:r>
                      <a:rPr lang="ka-GE" dirty="0"/>
                      <a:t>438.2 , 34%</a:t>
                    </a:r>
                  </a:p>
                </c:rich>
              </c:tx>
              <c:dLblPos val="bestFit"/>
              <c:showLegendKey val="0"/>
              <c:showVal val="1"/>
              <c:showCatName val="1"/>
              <c:showSerName val="0"/>
              <c:showPercent val="1"/>
              <c:showBubbleSize val="0"/>
            </c:dLbl>
            <c:dLblPos val="outEnd"/>
            <c:showLegendKey val="0"/>
            <c:showVal val="1"/>
            <c:showCatName val="1"/>
            <c:showSerName val="0"/>
            <c:showPercent val="1"/>
            <c:showBubbleSize val="0"/>
            <c:showLeaderLines val="1"/>
          </c:dLbls>
          <c:cat>
            <c:strRef>
              <c:f>'saministroebi pie'!$B$64:$B$74</c:f>
              <c:strCache>
                <c:ptCount val="11"/>
                <c:pt idx="0">
                  <c:v>ენერგეტიკის სამინისტრო</c:v>
                </c:pt>
                <c:pt idx="1">
                  <c:v>ფინანსთა სამინისტრო</c:v>
                </c:pt>
                <c:pt idx="2">
                  <c:v>საგარეო საქმეთა სამინისტრო</c:v>
                </c:pt>
                <c:pt idx="3">
                  <c:v>ეკონომიკის სამინისტრო</c:v>
                </c:pt>
                <c:pt idx="4">
                  <c:v>კულტურის სამინისტრო</c:v>
                </c:pt>
                <c:pt idx="5">
                  <c:v>ბიუჯეტის ფონდები</c:v>
                </c:pt>
                <c:pt idx="6">
                  <c:v>იუსტიციის სამინისტრო</c:v>
                </c:pt>
                <c:pt idx="7">
                  <c:v>სპორტის სამინისტრო</c:v>
                </c:pt>
                <c:pt idx="8">
                  <c:v>დევნილთა სამინისტრო</c:v>
                </c:pt>
                <c:pt idx="9">
                  <c:v>გარემოს დაცვის სამინისტრო</c:v>
                </c:pt>
                <c:pt idx="10">
                  <c:v>სხვა დანარჩენი ხარჯები</c:v>
                </c:pt>
              </c:strCache>
            </c:strRef>
          </c:cat>
          <c:val>
            <c:numRef>
              <c:f>'saministroebi pie'!$C$64:$C$74</c:f>
              <c:numCache>
                <c:formatCode>_(* #,##0.0_);_(* \(#,##0.0\);_(* "-"??_);_(@_)</c:formatCode>
                <c:ptCount val="11"/>
                <c:pt idx="0">
                  <c:v>125</c:v>
                </c:pt>
                <c:pt idx="1">
                  <c:v>100</c:v>
                </c:pt>
                <c:pt idx="2">
                  <c:v>100</c:v>
                </c:pt>
                <c:pt idx="3">
                  <c:v>120</c:v>
                </c:pt>
                <c:pt idx="4">
                  <c:v>95</c:v>
                </c:pt>
                <c:pt idx="5">
                  <c:v>75</c:v>
                </c:pt>
                <c:pt idx="6">
                  <c:v>68.5</c:v>
                </c:pt>
                <c:pt idx="7">
                  <c:v>70</c:v>
                </c:pt>
                <c:pt idx="8">
                  <c:v>70</c:v>
                </c:pt>
                <c:pt idx="9">
                  <c:v>39</c:v>
                </c:pt>
                <c:pt idx="10">
                  <c:v>438.20000000000005</c:v>
                </c:pt>
              </c:numCache>
            </c:numRef>
          </c:val>
        </c:ser>
        <c:dLbls>
          <c:showLegendKey val="0"/>
          <c:showVal val="0"/>
          <c:showCatName val="0"/>
          <c:showSerName val="0"/>
          <c:showPercent val="0"/>
          <c:showBubbleSize val="0"/>
          <c:showLeaderLines val="1"/>
        </c:dLbls>
      </c:pie3DChart>
    </c:plotArea>
    <c:plotVisOnly val="1"/>
    <c:dispBlanksAs val="gap"/>
    <c:showDLblsOverMax val="0"/>
  </c:chart>
  <c:spPr>
    <a:ln>
      <a:noFill/>
    </a:ln>
    <a:scene3d>
      <a:camera prst="orthographicFront"/>
      <a:lightRig rig="threePt" dir="t">
        <a:rot lat="0" lon="0" rev="0"/>
      </a:lightRig>
    </a:scene3d>
    <a:sp3d>
      <a:bevelT w="38100"/>
      <a:bevelB w="38100"/>
    </a:sp3d>
  </c:spPr>
  <c:txPr>
    <a:bodyPr/>
    <a:lstStyle/>
    <a:p>
      <a:pPr>
        <a:defRPr sz="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1641937043794949"/>
          <c:y val="3.68989277800129E-2"/>
          <c:w val="0.85451672902128395"/>
          <c:h val="0.53216745758407791"/>
        </c:manualLayout>
      </c:layout>
      <c:barChart>
        <c:barDir val="col"/>
        <c:grouping val="clustered"/>
        <c:varyColors val="0"/>
        <c:ser>
          <c:idx val="0"/>
          <c:order val="0"/>
          <c:tx>
            <c:strRef>
              <c:f>'saministroebi bar'!$D$2</c:f>
              <c:strCache>
                <c:ptCount val="1"/>
                <c:pt idx="0">
                  <c:v>2014 წლის დამტკიცებული გეგმა</c:v>
                </c:pt>
              </c:strCache>
            </c:strRef>
          </c:tx>
          <c:spPr>
            <a:solidFill>
              <a:srgbClr val="FF0000"/>
            </a:solidFill>
          </c:spPr>
          <c:invertIfNegative val="0"/>
          <c:cat>
            <c:strRef>
              <c:f>'saministroebi bar'!$C$3:$C$22</c:f>
              <c:strCache>
                <c:ptCount val="20"/>
                <c:pt idx="0">
                  <c:v>ჯანდაცვა</c:v>
                </c:pt>
                <c:pt idx="1">
                  <c:v>ინფრასტრუქტურა</c:v>
                </c:pt>
                <c:pt idx="2">
                  <c:v>განათლება</c:v>
                </c:pt>
                <c:pt idx="3">
                  <c:v>თავდაცვა</c:v>
                </c:pt>
                <c:pt idx="4">
                  <c:v>შსს</c:v>
                </c:pt>
                <c:pt idx="5">
                  <c:v>სოფლის მეურნეობა</c:v>
                </c:pt>
                <c:pt idx="6">
                  <c:v>სასჯელაღსრულება </c:v>
                </c:pt>
                <c:pt idx="7">
                  <c:v>ენერგეტიკა</c:v>
                </c:pt>
                <c:pt idx="8">
                  <c:v>ფინანსთა</c:v>
                </c:pt>
                <c:pt idx="9">
                  <c:v>საგარეო საქმეთა სამინისტრო</c:v>
                </c:pt>
                <c:pt idx="10">
                  <c:v>ეკონომიკა</c:v>
                </c:pt>
                <c:pt idx="11">
                  <c:v>კულტურა</c:v>
                </c:pt>
                <c:pt idx="12">
                  <c:v>იუსტიცია</c:v>
                </c:pt>
                <c:pt idx="13">
                  <c:v>სპორტი</c:v>
                </c:pt>
                <c:pt idx="14">
                  <c:v>დევნილთა სამინისტრო</c:v>
                </c:pt>
                <c:pt idx="15">
                  <c:v>გარემოს დაცვა </c:v>
                </c:pt>
                <c:pt idx="16">
                  <c:v>მუნიციპალიტეტების
დაფინანსება</c:v>
                </c:pt>
                <c:pt idx="17">
                  <c:v>სახ. ვალების მომსახურება</c:v>
                </c:pt>
                <c:pt idx="18">
                  <c:v>ბიუჯეტის ფონდები</c:v>
                </c:pt>
                <c:pt idx="19">
                  <c:v>სხვა დანარჩენი</c:v>
                </c:pt>
              </c:strCache>
            </c:strRef>
          </c:cat>
          <c:val>
            <c:numRef>
              <c:f>'saministroebi bar'!$D$3:$D$22</c:f>
              <c:numCache>
                <c:formatCode>#,##0.0</c:formatCode>
                <c:ptCount val="20"/>
                <c:pt idx="0">
                  <c:v>2658</c:v>
                </c:pt>
                <c:pt idx="1">
                  <c:v>875</c:v>
                </c:pt>
                <c:pt idx="2">
                  <c:v>754.3</c:v>
                </c:pt>
                <c:pt idx="3">
                  <c:v>615.90899999999999</c:v>
                </c:pt>
                <c:pt idx="4">
                  <c:v>600</c:v>
                </c:pt>
                <c:pt idx="5">
                  <c:v>263.5</c:v>
                </c:pt>
                <c:pt idx="6">
                  <c:v>154.035</c:v>
                </c:pt>
                <c:pt idx="7">
                  <c:v>114.6</c:v>
                </c:pt>
                <c:pt idx="8">
                  <c:v>96</c:v>
                </c:pt>
                <c:pt idx="9">
                  <c:v>90</c:v>
                </c:pt>
                <c:pt idx="10">
                  <c:v>131.09100000000001</c:v>
                </c:pt>
                <c:pt idx="11">
                  <c:v>80</c:v>
                </c:pt>
                <c:pt idx="12">
                  <c:v>60.5</c:v>
                </c:pt>
                <c:pt idx="13">
                  <c:v>53.9</c:v>
                </c:pt>
                <c:pt idx="14">
                  <c:v>48</c:v>
                </c:pt>
                <c:pt idx="15">
                  <c:v>31</c:v>
                </c:pt>
                <c:pt idx="16">
                  <c:v>1095.9000000000001</c:v>
                </c:pt>
                <c:pt idx="17">
                  <c:v>869</c:v>
                </c:pt>
                <c:pt idx="18">
                  <c:v>55</c:v>
                </c:pt>
                <c:pt idx="19">
                  <c:v>434.3</c:v>
                </c:pt>
              </c:numCache>
            </c:numRef>
          </c:val>
        </c:ser>
        <c:ser>
          <c:idx val="1"/>
          <c:order val="1"/>
          <c:tx>
            <c:strRef>
              <c:f>'saministroebi bar'!$E$2</c:f>
              <c:strCache>
                <c:ptCount val="1"/>
                <c:pt idx="0">
                  <c:v>2015 წლის ბიუჯეტის პროექტი</c:v>
                </c:pt>
              </c:strCache>
            </c:strRef>
          </c:tx>
          <c:spPr>
            <a:solidFill>
              <a:srgbClr val="0070C0"/>
            </a:solidFill>
          </c:spPr>
          <c:invertIfNegative val="0"/>
          <c:dLbls>
            <c:dLbl>
              <c:idx val="0"/>
              <c:layout>
                <c:manualLayout>
                  <c:x val="4.7188236899649967E-2"/>
                  <c:y val="2.5317965689071475E-2"/>
                </c:manualLayout>
              </c:layout>
              <c:dLblPos val="outEnd"/>
              <c:showLegendKey val="0"/>
              <c:showVal val="1"/>
              <c:showCatName val="0"/>
              <c:showSerName val="0"/>
              <c:showPercent val="0"/>
              <c:showBubbleSize val="0"/>
              <c:separator>
</c:separator>
            </c:dLbl>
            <c:dLbl>
              <c:idx val="1"/>
              <c:layout>
                <c:manualLayout>
                  <c:x val="1.0300477558658152E-2"/>
                  <c:y val="1.3917785824217228E-3"/>
                </c:manualLayout>
              </c:layout>
              <c:dLblPos val="outEnd"/>
              <c:showLegendKey val="0"/>
              <c:showVal val="1"/>
              <c:showCatName val="0"/>
              <c:showSerName val="0"/>
              <c:showPercent val="0"/>
              <c:showBubbleSize val="0"/>
              <c:separator>
</c:separator>
            </c:dLbl>
            <c:dLbl>
              <c:idx val="2"/>
              <c:layout>
                <c:manualLayout>
                  <c:x val="5.0066394692629386E-3"/>
                  <c:y val="-4.9345853672799036E-3"/>
                </c:manualLayout>
              </c:layout>
              <c:dLblPos val="outEnd"/>
              <c:showLegendKey val="0"/>
              <c:showVal val="1"/>
              <c:showCatName val="0"/>
              <c:showSerName val="0"/>
              <c:showPercent val="0"/>
              <c:showBubbleSize val="0"/>
              <c:separator>
</c:separator>
            </c:dLbl>
            <c:dLbl>
              <c:idx val="3"/>
              <c:layout>
                <c:manualLayout>
                  <c:x val="1.001341034811056E-2"/>
                  <c:y val="-1.4823290670940949E-3"/>
                </c:manualLayout>
              </c:layout>
              <c:dLblPos val="outEnd"/>
              <c:showLegendKey val="0"/>
              <c:showVal val="1"/>
              <c:showCatName val="0"/>
              <c:showSerName val="0"/>
              <c:showPercent val="0"/>
              <c:showBubbleSize val="0"/>
              <c:separator>
</c:separator>
            </c:dLbl>
            <c:dLbl>
              <c:idx val="4"/>
              <c:layout>
                <c:manualLayout>
                  <c:x val="1.7530176487695334E-2"/>
                  <c:y val="1.3102924178273931E-3"/>
                </c:manualLayout>
              </c:layout>
              <c:dLblPos val="outEnd"/>
              <c:showLegendKey val="0"/>
              <c:showVal val="1"/>
              <c:showCatName val="0"/>
              <c:showSerName val="0"/>
              <c:showPercent val="0"/>
              <c:showBubbleSize val="0"/>
              <c:separator>
</c:separator>
            </c:dLbl>
            <c:dLbl>
              <c:idx val="5"/>
              <c:layout>
                <c:manualLayout>
                  <c:x val="3.3378034493701868E-3"/>
                  <c:y val="-1.3649939755644245E-2"/>
                </c:manualLayout>
              </c:layout>
              <c:dLblPos val="outEnd"/>
              <c:showLegendKey val="0"/>
              <c:showVal val="1"/>
              <c:showCatName val="0"/>
              <c:showSerName val="0"/>
              <c:showPercent val="0"/>
              <c:showBubbleSize val="0"/>
              <c:separator>
</c:separator>
            </c:dLbl>
            <c:dLbl>
              <c:idx val="6"/>
              <c:layout>
                <c:manualLayout>
                  <c:x val="-8.3445086234254669E-4"/>
                  <c:y val="7.0388287225573256E-4"/>
                </c:manualLayout>
              </c:layout>
              <c:dLblPos val="outEnd"/>
              <c:showLegendKey val="0"/>
              <c:showVal val="1"/>
              <c:showCatName val="0"/>
              <c:showSerName val="0"/>
              <c:showPercent val="0"/>
              <c:showBubbleSize val="0"/>
              <c:separator>
</c:separator>
            </c:dLbl>
            <c:dLbl>
              <c:idx val="7"/>
              <c:layout>
                <c:manualLayout>
                  <c:x val="8.3445086234254662E-3"/>
                  <c:y val="3.2362269477720952E-3"/>
                </c:manualLayout>
              </c:layout>
              <c:dLblPos val="outEnd"/>
              <c:showLegendKey val="0"/>
              <c:showVal val="1"/>
              <c:showCatName val="0"/>
              <c:showSerName val="0"/>
              <c:showPercent val="0"/>
              <c:showBubbleSize val="0"/>
              <c:separator>
</c:separator>
            </c:dLbl>
            <c:dLbl>
              <c:idx val="8"/>
              <c:layout>
                <c:manualLayout>
                  <c:x val="8.3445086234254669E-4"/>
                  <c:y val="-9.0522937861361202E-5"/>
                </c:manualLayout>
              </c:layout>
              <c:dLblPos val="outEnd"/>
              <c:showLegendKey val="0"/>
              <c:showVal val="1"/>
              <c:showCatName val="0"/>
              <c:showSerName val="0"/>
              <c:showPercent val="0"/>
              <c:showBubbleSize val="0"/>
              <c:separator>
</c:separator>
            </c:dLbl>
            <c:dLbl>
              <c:idx val="9"/>
              <c:layout>
                <c:manualLayout>
                  <c:x val="5.8478397675400737E-3"/>
                  <c:y val="-2.5573628114002808E-3"/>
                </c:manualLayout>
              </c:layout>
              <c:dLblPos val="outEnd"/>
              <c:showLegendKey val="0"/>
              <c:showVal val="1"/>
              <c:showCatName val="0"/>
              <c:showSerName val="0"/>
              <c:showPercent val="0"/>
              <c:showBubbleSize val="0"/>
              <c:separator>
</c:separator>
            </c:dLbl>
            <c:dLbl>
              <c:idx val="10"/>
              <c:layout>
                <c:manualLayout>
                  <c:x val="8.3445086234254669E-4"/>
                  <c:y val="-1.6041839216707189E-2"/>
                </c:manualLayout>
              </c:layout>
              <c:dLblPos val="outEnd"/>
              <c:showLegendKey val="0"/>
              <c:showVal val="1"/>
              <c:showCatName val="0"/>
              <c:showSerName val="0"/>
              <c:showPercent val="0"/>
              <c:showBubbleSize val="0"/>
              <c:separator>
</c:separator>
            </c:dLbl>
            <c:dLbl>
              <c:idx val="11"/>
              <c:layout>
                <c:manualLayout>
                  <c:x val="5.8411560363978267E-3"/>
                  <c:y val="3.8494592052442955E-3"/>
                </c:manualLayout>
              </c:layout>
              <c:dLblPos val="outEnd"/>
              <c:showLegendKey val="0"/>
              <c:showVal val="1"/>
              <c:showCatName val="0"/>
              <c:showSerName val="0"/>
              <c:showPercent val="0"/>
              <c:showBubbleSize val="0"/>
              <c:separator>
</c:separator>
            </c:dLbl>
            <c:dLbl>
              <c:idx val="12"/>
              <c:layout>
                <c:manualLayout>
                  <c:x val="8.3445086234254669E-4"/>
                  <c:y val="5.4041810872429864E-3"/>
                </c:manualLayout>
              </c:layout>
              <c:dLblPos val="outEnd"/>
              <c:showLegendKey val="0"/>
              <c:showVal val="1"/>
              <c:showCatName val="0"/>
              <c:showSerName val="0"/>
              <c:showPercent val="0"/>
              <c:showBubbleSize val="0"/>
              <c:separator>
</c:separator>
            </c:dLbl>
            <c:dLbl>
              <c:idx val="13"/>
              <c:layout>
                <c:manualLayout>
                  <c:x val="5.8478397675400737E-3"/>
                  <c:y val="2.6675862597467289E-3"/>
                </c:manualLayout>
              </c:layout>
              <c:dLblPos val="outEnd"/>
              <c:showLegendKey val="0"/>
              <c:showVal val="1"/>
              <c:showCatName val="0"/>
              <c:showSerName val="0"/>
              <c:showPercent val="0"/>
              <c:showBubbleSize val="0"/>
              <c:separator>
</c:separator>
            </c:dLbl>
            <c:dLbl>
              <c:idx val="14"/>
              <c:layout>
                <c:manualLayout>
                  <c:x val="6.1215430368544406E-3"/>
                  <c:y val="1.6626753772567939E-3"/>
                </c:manualLayout>
              </c:layout>
              <c:dLblPos val="outEnd"/>
              <c:showLegendKey val="0"/>
              <c:showVal val="1"/>
              <c:showCatName val="0"/>
              <c:showSerName val="0"/>
              <c:showPercent val="0"/>
              <c:showBubbleSize val="0"/>
              <c:separator>
</c:separator>
            </c:dLbl>
            <c:dLbl>
              <c:idx val="15"/>
              <c:layout>
                <c:manualLayout>
                  <c:x val="6.6755332012687265E-3"/>
                  <c:y val="-2.8437138788308396E-3"/>
                </c:manualLayout>
              </c:layout>
              <c:dLblPos val="outEnd"/>
              <c:showLegendKey val="0"/>
              <c:showVal val="1"/>
              <c:showCatName val="0"/>
              <c:showSerName val="0"/>
              <c:showPercent val="0"/>
              <c:showBubbleSize val="0"/>
              <c:separator>
</c:separator>
            </c:dLbl>
            <c:dLbl>
              <c:idx val="16"/>
              <c:layout>
                <c:manualLayout>
                  <c:x val="2.1168375878332327E-2"/>
                  <c:y val="-3.9768569074851044E-3"/>
                </c:manualLayout>
              </c:layout>
              <c:dLblPos val="outEnd"/>
              <c:showLegendKey val="0"/>
              <c:showVal val="1"/>
              <c:showCatName val="0"/>
              <c:showSerName val="0"/>
              <c:showPercent val="0"/>
              <c:showBubbleSize val="0"/>
              <c:separator>
</c:separator>
            </c:dLbl>
            <c:dLbl>
              <c:idx val="17"/>
              <c:layout>
                <c:manualLayout>
                  <c:x val="9.1789594857678916E-3"/>
                  <c:y val="6.2088010511385057E-3"/>
                </c:manualLayout>
              </c:layout>
              <c:dLblPos val="outEnd"/>
              <c:showLegendKey val="0"/>
              <c:showVal val="1"/>
              <c:showCatName val="0"/>
              <c:showSerName val="0"/>
              <c:showPercent val="0"/>
              <c:showBubbleSize val="0"/>
              <c:separator>
</c:separator>
            </c:dLbl>
            <c:dLbl>
              <c:idx val="18"/>
              <c:layout>
                <c:manualLayout>
                  <c:x val="6.6756068987403735E-3"/>
                  <c:y val="7.8652814401547668E-3"/>
                </c:manualLayout>
              </c:layout>
              <c:dLblPos val="outEnd"/>
              <c:showLegendKey val="0"/>
              <c:showVal val="1"/>
              <c:showCatName val="0"/>
              <c:showSerName val="0"/>
              <c:showPercent val="0"/>
              <c:showBubbleSize val="0"/>
              <c:separator>
</c:separator>
            </c:dLbl>
            <c:dLbl>
              <c:idx val="19"/>
              <c:layout>
                <c:manualLayout>
                  <c:x val="2.5033525870273954E-3"/>
                  <c:y val="-2.1555694780146682E-3"/>
                </c:manualLayout>
              </c:layout>
              <c:dLblPos val="outEnd"/>
              <c:showLegendKey val="0"/>
              <c:showVal val="1"/>
              <c:showCatName val="0"/>
              <c:showSerName val="0"/>
              <c:showPercent val="0"/>
              <c:showBubbleSize val="0"/>
              <c:separator>
</c:separator>
            </c:dLbl>
            <c:spPr>
              <a:noFill/>
              <a:ln>
                <a:noFill/>
              </a:ln>
            </c:spPr>
            <c:dLblPos val="inBase"/>
            <c:showLegendKey val="0"/>
            <c:showVal val="1"/>
            <c:showCatName val="0"/>
            <c:showSerName val="0"/>
            <c:showPercent val="0"/>
            <c:showBubbleSize val="0"/>
            <c:separator>
</c:separator>
            <c:showLeaderLines val="0"/>
          </c:dLbls>
          <c:cat>
            <c:strRef>
              <c:f>'saministroebi bar'!$C$3:$C$22</c:f>
              <c:strCache>
                <c:ptCount val="20"/>
                <c:pt idx="0">
                  <c:v>ჯანდაცვა</c:v>
                </c:pt>
                <c:pt idx="1">
                  <c:v>ინფრასტრუქტურა</c:v>
                </c:pt>
                <c:pt idx="2">
                  <c:v>განათლება</c:v>
                </c:pt>
                <c:pt idx="3">
                  <c:v>თავდაცვა</c:v>
                </c:pt>
                <c:pt idx="4">
                  <c:v>შსს</c:v>
                </c:pt>
                <c:pt idx="5">
                  <c:v>სოფლის მეურნეობა</c:v>
                </c:pt>
                <c:pt idx="6">
                  <c:v>სასჯელაღსრულება </c:v>
                </c:pt>
                <c:pt idx="7">
                  <c:v>ენერგეტიკა</c:v>
                </c:pt>
                <c:pt idx="8">
                  <c:v>ფინანსთა</c:v>
                </c:pt>
                <c:pt idx="9">
                  <c:v>საგარეო საქმეთა სამინისტრო</c:v>
                </c:pt>
                <c:pt idx="10">
                  <c:v>ეკონომიკა</c:v>
                </c:pt>
                <c:pt idx="11">
                  <c:v>კულტურა</c:v>
                </c:pt>
                <c:pt idx="12">
                  <c:v>იუსტიცია</c:v>
                </c:pt>
                <c:pt idx="13">
                  <c:v>სპორტი</c:v>
                </c:pt>
                <c:pt idx="14">
                  <c:v>დევნილთა სამინისტრო</c:v>
                </c:pt>
                <c:pt idx="15">
                  <c:v>გარემოს დაცვა </c:v>
                </c:pt>
                <c:pt idx="16">
                  <c:v>მუნიციპალიტეტების
დაფინანსება</c:v>
                </c:pt>
                <c:pt idx="17">
                  <c:v>სახ. ვალების მომსახურება</c:v>
                </c:pt>
                <c:pt idx="18">
                  <c:v>ბიუჯეტის ფონდები</c:v>
                </c:pt>
                <c:pt idx="19">
                  <c:v>სხვა დანარჩენი</c:v>
                </c:pt>
              </c:strCache>
            </c:strRef>
          </c:cat>
          <c:val>
            <c:numRef>
              <c:f>'saministroebi bar'!$E$3:$E$22</c:f>
              <c:numCache>
                <c:formatCode>#,##0.0</c:formatCode>
                <c:ptCount val="20"/>
                <c:pt idx="0">
                  <c:v>2785</c:v>
                </c:pt>
                <c:pt idx="1">
                  <c:v>1000</c:v>
                </c:pt>
                <c:pt idx="2">
                  <c:v>853.9</c:v>
                </c:pt>
                <c:pt idx="3">
                  <c:v>640</c:v>
                </c:pt>
                <c:pt idx="4">
                  <c:v>638.70000000000005</c:v>
                </c:pt>
                <c:pt idx="5">
                  <c:v>292.89999999999998</c:v>
                </c:pt>
                <c:pt idx="6">
                  <c:v>155</c:v>
                </c:pt>
                <c:pt idx="7">
                  <c:v>125</c:v>
                </c:pt>
                <c:pt idx="8">
                  <c:v>100</c:v>
                </c:pt>
                <c:pt idx="9">
                  <c:v>100</c:v>
                </c:pt>
                <c:pt idx="10">
                  <c:v>120</c:v>
                </c:pt>
                <c:pt idx="11">
                  <c:v>95</c:v>
                </c:pt>
                <c:pt idx="12">
                  <c:v>68.5</c:v>
                </c:pt>
                <c:pt idx="13">
                  <c:v>70</c:v>
                </c:pt>
                <c:pt idx="14">
                  <c:v>70</c:v>
                </c:pt>
                <c:pt idx="15">
                  <c:v>39</c:v>
                </c:pt>
                <c:pt idx="16">
                  <c:v>1154.8</c:v>
                </c:pt>
                <c:pt idx="17">
                  <c:v>754</c:v>
                </c:pt>
                <c:pt idx="18">
                  <c:v>75</c:v>
                </c:pt>
                <c:pt idx="19">
                  <c:v>438.2000000000005</c:v>
                </c:pt>
              </c:numCache>
            </c:numRef>
          </c:val>
        </c:ser>
        <c:dLbls>
          <c:showLegendKey val="0"/>
          <c:showVal val="0"/>
          <c:showCatName val="0"/>
          <c:showSerName val="0"/>
          <c:showPercent val="0"/>
          <c:showBubbleSize val="0"/>
        </c:dLbls>
        <c:gapWidth val="150"/>
        <c:axId val="137629696"/>
        <c:axId val="136207104"/>
      </c:barChart>
      <c:catAx>
        <c:axId val="137629696"/>
        <c:scaling>
          <c:orientation val="minMax"/>
        </c:scaling>
        <c:delete val="1"/>
        <c:axPos val="b"/>
        <c:numFmt formatCode="#,##0.00" sourceLinked="0"/>
        <c:majorTickMark val="out"/>
        <c:minorTickMark val="none"/>
        <c:tickLblPos val="nextTo"/>
        <c:crossAx val="136207104"/>
        <c:crossesAt val="0"/>
        <c:auto val="1"/>
        <c:lblAlgn val="ctr"/>
        <c:lblOffset val="100"/>
        <c:tickLblSkip val="1"/>
        <c:noMultiLvlLbl val="0"/>
      </c:catAx>
      <c:valAx>
        <c:axId val="136207104"/>
        <c:scaling>
          <c:orientation val="minMax"/>
          <c:max val="2800"/>
          <c:min val="0"/>
        </c:scaling>
        <c:delete val="0"/>
        <c:axPos val="l"/>
        <c:title>
          <c:tx>
            <c:rich>
              <a:bodyPr rot="-5400000" vert="horz"/>
              <a:lstStyle/>
              <a:p>
                <a:pPr>
                  <a:defRPr/>
                </a:pPr>
                <a:r>
                  <a:rPr lang="en-US" dirty="0" smtClean="0"/>
                  <a:t>Million</a:t>
                </a:r>
                <a:r>
                  <a:rPr lang="en-US" baseline="0" dirty="0" smtClean="0"/>
                  <a:t> GEL</a:t>
                </a:r>
                <a:endParaRPr lang="en-US" dirty="0"/>
              </a:p>
            </c:rich>
          </c:tx>
          <c:layout>
            <c:manualLayout>
              <c:xMode val="edge"/>
              <c:yMode val="edge"/>
              <c:x val="1.5518571574414417E-2"/>
              <c:y val="0.32264510731778967"/>
            </c:manualLayout>
          </c:layout>
          <c:overlay val="0"/>
        </c:title>
        <c:numFmt formatCode="#,##0.0" sourceLinked="1"/>
        <c:majorTickMark val="out"/>
        <c:minorTickMark val="none"/>
        <c:tickLblPos val="nextTo"/>
        <c:crossAx val="137629696"/>
        <c:crosses val="autoZero"/>
        <c:crossBetween val="between"/>
        <c:majorUnit val="200"/>
      </c:valAx>
      <c:spPr>
        <a:ln>
          <a:solidFill>
            <a:schemeClr val="bg1"/>
          </a:solidFill>
        </a:ln>
      </c:spPr>
    </c:plotArea>
    <c:plotVisOnly val="1"/>
    <c:dispBlanksAs val="gap"/>
    <c:showDLblsOverMax val="0"/>
  </c:chart>
  <c:txPr>
    <a:bodyPr/>
    <a:lstStyle/>
    <a:p>
      <a:pPr>
        <a:defRPr sz="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311932867030391"/>
          <c:y val="9.2127213195340549E-2"/>
          <c:w val="0.58255489888902467"/>
          <c:h val="0.69377064097405083"/>
        </c:manualLayout>
      </c:layout>
      <c:barChart>
        <c:barDir val="col"/>
        <c:grouping val="stacked"/>
        <c:varyColors val="0"/>
        <c:ser>
          <c:idx val="0"/>
          <c:order val="0"/>
          <c:tx>
            <c:strRef>
              <c:f>ჯანდაცვა!$B$3</c:f>
              <c:strCache>
                <c:ptCount val="1"/>
                <c:pt idx="0">
                  <c:v>სამინისტროს დაფინანსება</c:v>
                </c:pt>
              </c:strCache>
            </c:strRef>
          </c:tx>
          <c:spPr>
            <a:solidFill>
              <a:srgbClr val="00B050"/>
            </a:solidFill>
          </c:spPr>
          <c:invertIfNegative val="0"/>
          <c:dPt>
            <c:idx val="3"/>
            <c:invertIfNegative val="0"/>
            <c:bubble3D val="0"/>
            <c:spPr>
              <a:solidFill>
                <a:srgbClr val="FFC000"/>
              </a:solidFill>
            </c:spPr>
          </c:dPt>
          <c:dLbls>
            <c:dLbl>
              <c:idx val="0"/>
              <c:layout>
                <c:manualLayout>
                  <c:x val="4.8517110777286003E-3"/>
                  <c:y val="-0.23247016803311957"/>
                </c:manualLayout>
              </c:layout>
              <c:showLegendKey val="0"/>
              <c:showVal val="1"/>
              <c:showCatName val="0"/>
              <c:showSerName val="0"/>
              <c:showPercent val="0"/>
              <c:showBubbleSize val="0"/>
            </c:dLbl>
            <c:dLbl>
              <c:idx val="1"/>
              <c:layout>
                <c:manualLayout>
                  <c:x val="5.0720356498331438E-3"/>
                  <c:y val="-0.2536193413967584"/>
                </c:manualLayout>
              </c:layout>
              <c:showLegendKey val="0"/>
              <c:showVal val="1"/>
              <c:showCatName val="0"/>
              <c:showSerName val="0"/>
              <c:showPercent val="0"/>
              <c:showBubbleSize val="0"/>
            </c:dLbl>
            <c:dLbl>
              <c:idx val="2"/>
              <c:layout>
                <c:manualLayout>
                  <c:x val="1.950658856503375E-3"/>
                  <c:y val="-0.31635549422301612"/>
                </c:manualLayout>
              </c:layout>
              <c:showLegendKey val="0"/>
              <c:showVal val="1"/>
              <c:showCatName val="0"/>
              <c:showSerName val="0"/>
              <c:showPercent val="0"/>
              <c:showBubbleSize val="0"/>
            </c:dLbl>
            <c:dLbl>
              <c:idx val="3"/>
              <c:layout>
                <c:manualLayout>
                  <c:x val="4.3485537419218302E-3"/>
                  <c:y val="-0.34717969532159021"/>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ჯანდაცვა!$C$2:$F$2</c:f>
              <c:strCache>
                <c:ptCount val="4"/>
                <c:pt idx="0">
                  <c:v>2012
ფაქტი</c:v>
                </c:pt>
                <c:pt idx="1">
                  <c:v>2013
ფაქტი</c:v>
                </c:pt>
                <c:pt idx="2">
                  <c:v>2014
გეგმა</c:v>
                </c:pt>
                <c:pt idx="3">
                  <c:v>2015 პროექტი</c:v>
                </c:pt>
              </c:strCache>
            </c:strRef>
          </c:cat>
          <c:val>
            <c:numRef>
              <c:f>ჯანდაცვა!$C$3:$F$3</c:f>
              <c:numCache>
                <c:formatCode>0.0</c:formatCode>
                <c:ptCount val="4"/>
                <c:pt idx="0">
                  <c:v>1793.9</c:v>
                </c:pt>
                <c:pt idx="1">
                  <c:v>2126.5</c:v>
                </c:pt>
                <c:pt idx="2">
                  <c:v>2658</c:v>
                </c:pt>
                <c:pt idx="3">
                  <c:v>2785</c:v>
                </c:pt>
              </c:numCache>
            </c:numRef>
          </c:val>
        </c:ser>
        <c:dLbls>
          <c:showLegendKey val="0"/>
          <c:showVal val="0"/>
          <c:showCatName val="0"/>
          <c:showSerName val="0"/>
          <c:showPercent val="0"/>
          <c:showBubbleSize val="0"/>
        </c:dLbls>
        <c:gapWidth val="251"/>
        <c:overlap val="-100"/>
        <c:axId val="137841152"/>
        <c:axId val="137584640"/>
      </c:barChart>
      <c:lineChart>
        <c:grouping val="stacked"/>
        <c:varyColors val="0"/>
        <c:ser>
          <c:idx val="1"/>
          <c:order val="1"/>
          <c:tx>
            <c:strRef>
              <c:f>ჯანდაცვა!$B$4</c:f>
              <c:strCache>
                <c:ptCount val="1"/>
                <c:pt idx="0">
                  <c:v>% ბიუჯეტის მთლიან გადასახდელებთან</c:v>
                </c:pt>
              </c:strCache>
            </c:strRef>
          </c:tx>
          <c:spPr>
            <a:ln w="41275">
              <a:solidFill>
                <a:srgbClr val="FF0000"/>
              </a:solidFill>
            </a:ln>
          </c:spPr>
          <c:marker>
            <c:symbol val="none"/>
          </c:marker>
          <c:dLbls>
            <c:dLbl>
              <c:idx val="0"/>
              <c:layout>
                <c:manualLayout>
                  <c:x val="-2.4778407305023412E-2"/>
                  <c:y val="6.9375610559890777E-2"/>
                </c:manualLayout>
              </c:layout>
              <c:showLegendKey val="0"/>
              <c:showVal val="1"/>
              <c:showCatName val="0"/>
              <c:showSerName val="0"/>
              <c:showPercent val="0"/>
              <c:showBubbleSize val="0"/>
            </c:dLbl>
            <c:dLbl>
              <c:idx val="1"/>
              <c:layout>
                <c:manualLayout>
                  <c:x val="-2.2785268525159996E-2"/>
                  <c:y val="8.2227557878135182E-2"/>
                </c:manualLayout>
              </c:layout>
              <c:showLegendKey val="0"/>
              <c:showVal val="1"/>
              <c:showCatName val="0"/>
              <c:showSerName val="0"/>
              <c:showPercent val="0"/>
              <c:showBubbleSize val="0"/>
            </c:dLbl>
            <c:dLbl>
              <c:idx val="2"/>
              <c:layout>
                <c:manualLayout>
                  <c:x val="-9.5373646359711694E-3"/>
                  <c:y val="0.12480538587385102"/>
                </c:manualLayout>
              </c:layout>
              <c:showLegendKey val="0"/>
              <c:showVal val="1"/>
              <c:showCatName val="0"/>
              <c:showSerName val="0"/>
              <c:showPercent val="0"/>
              <c:showBubbleSize val="0"/>
            </c:dLbl>
            <c:dLbl>
              <c:idx val="3"/>
              <c:layout>
                <c:manualLayout>
                  <c:x val="9.9502468072536765E-3"/>
                  <c:y val="6.872852233676990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ჯანდაცვა!$C$2:$F$2</c:f>
              <c:strCache>
                <c:ptCount val="4"/>
                <c:pt idx="0">
                  <c:v>2012
ფაქტი</c:v>
                </c:pt>
                <c:pt idx="1">
                  <c:v>2013
ფაქტი</c:v>
                </c:pt>
                <c:pt idx="2">
                  <c:v>2014
გეგმა</c:v>
                </c:pt>
                <c:pt idx="3">
                  <c:v>2015 პროექტი</c:v>
                </c:pt>
              </c:strCache>
            </c:strRef>
          </c:cat>
          <c:val>
            <c:numRef>
              <c:f>ჯანდაცვა!$C$4:$F$4</c:f>
              <c:numCache>
                <c:formatCode>0.0%</c:formatCode>
                <c:ptCount val="4"/>
                <c:pt idx="0">
                  <c:v>0.22978685248757494</c:v>
                </c:pt>
                <c:pt idx="1">
                  <c:v>0.26239480763061129</c:v>
                </c:pt>
                <c:pt idx="2">
                  <c:v>0.29273127753303962</c:v>
                </c:pt>
                <c:pt idx="3">
                  <c:v>0.29086161879895561</c:v>
                </c:pt>
              </c:numCache>
            </c:numRef>
          </c:val>
          <c:smooth val="1"/>
        </c:ser>
        <c:dLbls>
          <c:showLegendKey val="0"/>
          <c:showVal val="0"/>
          <c:showCatName val="0"/>
          <c:showSerName val="0"/>
          <c:showPercent val="0"/>
          <c:showBubbleSize val="0"/>
        </c:dLbls>
        <c:marker val="1"/>
        <c:smooth val="0"/>
        <c:axId val="137842176"/>
        <c:axId val="137586368"/>
      </c:lineChart>
      <c:catAx>
        <c:axId val="137841152"/>
        <c:scaling>
          <c:orientation val="minMax"/>
        </c:scaling>
        <c:delete val="1"/>
        <c:axPos val="b"/>
        <c:numFmt formatCode="General" sourceLinked="1"/>
        <c:majorTickMark val="out"/>
        <c:minorTickMark val="none"/>
        <c:tickLblPos val="nextTo"/>
        <c:crossAx val="137584640"/>
        <c:crosses val="autoZero"/>
        <c:auto val="1"/>
        <c:lblAlgn val="ctr"/>
        <c:lblOffset val="100"/>
        <c:noMultiLvlLbl val="0"/>
      </c:catAx>
      <c:valAx>
        <c:axId val="137584640"/>
        <c:scaling>
          <c:orientation val="minMax"/>
          <c:max val="2800"/>
          <c:min val="1000"/>
        </c:scaling>
        <c:delete val="0"/>
        <c:axPos val="l"/>
        <c:title>
          <c:tx>
            <c:rich>
              <a:bodyPr rot="-5400000" vert="horz"/>
              <a:lstStyle/>
              <a:p>
                <a:pPr>
                  <a:defRPr/>
                </a:pPr>
                <a:r>
                  <a:rPr lang="en-US" dirty="0" smtClean="0"/>
                  <a:t>Million</a:t>
                </a:r>
                <a:r>
                  <a:rPr lang="en-US" baseline="0" dirty="0" smtClean="0"/>
                  <a:t> GEL</a:t>
                </a:r>
                <a:endParaRPr lang="en-US" dirty="0"/>
              </a:p>
            </c:rich>
          </c:tx>
          <c:layout>
            <c:manualLayout>
              <c:xMode val="edge"/>
              <c:yMode val="edge"/>
              <c:x val="2.5656522516257843E-2"/>
              <c:y val="0.81576412033726609"/>
            </c:manualLayout>
          </c:layout>
          <c:overlay val="0"/>
        </c:title>
        <c:numFmt formatCode="#,##0.0" sourceLinked="0"/>
        <c:majorTickMark val="out"/>
        <c:minorTickMark val="none"/>
        <c:tickLblPos val="nextTo"/>
        <c:crossAx val="137841152"/>
        <c:crosses val="autoZero"/>
        <c:crossBetween val="between"/>
      </c:valAx>
      <c:valAx>
        <c:axId val="137586368"/>
        <c:scaling>
          <c:orientation val="minMax"/>
          <c:max val="0.35000000000000003"/>
          <c:min val="0.15000000000000013"/>
        </c:scaling>
        <c:delete val="0"/>
        <c:axPos val="r"/>
        <c:title>
          <c:tx>
            <c:rich>
              <a:bodyPr rot="-5400000" vert="horz"/>
              <a:lstStyle/>
              <a:p>
                <a:pPr>
                  <a:defRPr/>
                </a:pPr>
                <a:r>
                  <a:rPr lang="en-US" dirty="0" smtClean="0"/>
                  <a:t>% Budget payments</a:t>
                </a:r>
                <a:endParaRPr lang="en-US" dirty="0"/>
              </a:p>
            </c:rich>
          </c:tx>
          <c:layout>
            <c:manualLayout>
              <c:xMode val="edge"/>
              <c:yMode val="edge"/>
              <c:x val="0.94841214179082634"/>
              <c:y val="0.19984063651236417"/>
            </c:manualLayout>
          </c:layout>
          <c:overlay val="0"/>
        </c:title>
        <c:numFmt formatCode="0.0%" sourceLinked="1"/>
        <c:majorTickMark val="out"/>
        <c:minorTickMark val="none"/>
        <c:tickLblPos val="nextTo"/>
        <c:crossAx val="137842176"/>
        <c:crosses val="max"/>
        <c:crossBetween val="between"/>
        <c:majorUnit val="1.0000000000000005E-2"/>
      </c:valAx>
      <c:catAx>
        <c:axId val="137842176"/>
        <c:scaling>
          <c:orientation val="minMax"/>
        </c:scaling>
        <c:delete val="1"/>
        <c:axPos val="b"/>
        <c:numFmt formatCode="General" sourceLinked="1"/>
        <c:majorTickMark val="out"/>
        <c:minorTickMark val="none"/>
        <c:tickLblPos val="none"/>
        <c:crossAx val="137586368"/>
        <c:crosses val="autoZero"/>
        <c:auto val="1"/>
        <c:lblAlgn val="ctr"/>
        <c:lblOffset val="100"/>
        <c:noMultiLvlLbl val="0"/>
      </c:catAx>
    </c:plotArea>
    <c:plotVisOnly val="1"/>
    <c:dispBlanksAs val="zero"/>
    <c:showDLblsOverMax val="0"/>
  </c:chart>
  <c:txPr>
    <a:bodyPr/>
    <a:lstStyle/>
    <a:p>
      <a:pPr>
        <a:defRPr sz="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782113632854694"/>
          <c:y val="9.2127213195340549E-2"/>
          <c:w val="0.74605179867222482"/>
          <c:h val="0.71709312335958186"/>
        </c:manualLayout>
      </c:layout>
      <c:barChart>
        <c:barDir val="col"/>
        <c:grouping val="stacked"/>
        <c:varyColors val="0"/>
        <c:ser>
          <c:idx val="0"/>
          <c:order val="0"/>
          <c:tx>
            <c:strRef>
              <c:f>ganaTleba!$B$3</c:f>
              <c:strCache>
                <c:ptCount val="1"/>
                <c:pt idx="0">
                  <c:v>სამისტროს დაფინანსება</c:v>
                </c:pt>
              </c:strCache>
            </c:strRef>
          </c:tx>
          <c:spPr>
            <a:solidFill>
              <a:schemeClr val="tx2">
                <a:lumMod val="60000"/>
                <a:lumOff val="40000"/>
              </a:schemeClr>
            </a:solidFill>
          </c:spPr>
          <c:invertIfNegative val="0"/>
          <c:dLbls>
            <c:dLbl>
              <c:idx val="0"/>
              <c:layout>
                <c:manualLayout>
                  <c:x val="2.5835649220318064E-3"/>
                  <c:y val="-0.29776226425305108"/>
                </c:manualLayout>
              </c:layout>
              <c:showLegendKey val="0"/>
              <c:showVal val="1"/>
              <c:showCatName val="0"/>
              <c:showSerName val="0"/>
              <c:showPercent val="0"/>
              <c:showBubbleSize val="0"/>
            </c:dLbl>
            <c:dLbl>
              <c:idx val="1"/>
              <c:layout>
                <c:manualLayout>
                  <c:x val="6.925853018372707E-3"/>
                  <c:y val="-0.2948564547988205"/>
                </c:manualLayout>
              </c:layout>
              <c:showLegendKey val="0"/>
              <c:showVal val="1"/>
              <c:showCatName val="0"/>
              <c:showSerName val="0"/>
              <c:showPercent val="0"/>
              <c:showBubbleSize val="0"/>
            </c:dLbl>
            <c:dLbl>
              <c:idx val="2"/>
              <c:layout>
                <c:manualLayout>
                  <c:x val="4.5844912768256895E-3"/>
                  <c:y val="-0.32322834645669291"/>
                </c:manualLayout>
              </c:layout>
              <c:showLegendKey val="0"/>
              <c:showVal val="1"/>
              <c:showCatName val="0"/>
              <c:showSerName val="0"/>
              <c:showPercent val="0"/>
              <c:showBubbleSize val="0"/>
            </c:dLbl>
            <c:dLbl>
              <c:idx val="3"/>
              <c:layout>
                <c:manualLayout>
                  <c:x val="2.7161718135359026E-3"/>
                  <c:y val="-0.35748924425683903"/>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numRef>
              <c:f>ganaTleba!$C$2:$F$2</c:f>
              <c:numCache>
                <c:formatCode>General</c:formatCode>
                <c:ptCount val="4"/>
                <c:pt idx="0">
                  <c:v>2012</c:v>
                </c:pt>
                <c:pt idx="1">
                  <c:v>2013</c:v>
                </c:pt>
                <c:pt idx="2">
                  <c:v>2014</c:v>
                </c:pt>
                <c:pt idx="3">
                  <c:v>2015</c:v>
                </c:pt>
              </c:numCache>
            </c:numRef>
          </c:cat>
          <c:val>
            <c:numRef>
              <c:f>ganaTleba!$C$3:$F$3</c:f>
              <c:numCache>
                <c:formatCode>0.0</c:formatCode>
                <c:ptCount val="4"/>
                <c:pt idx="0">
                  <c:v>627.29999999999995</c:v>
                </c:pt>
                <c:pt idx="1">
                  <c:v>673.2</c:v>
                </c:pt>
                <c:pt idx="2">
                  <c:v>754.3</c:v>
                </c:pt>
                <c:pt idx="3">
                  <c:v>853.9</c:v>
                </c:pt>
              </c:numCache>
            </c:numRef>
          </c:val>
        </c:ser>
        <c:dLbls>
          <c:showLegendKey val="0"/>
          <c:showVal val="0"/>
          <c:showCatName val="0"/>
          <c:showSerName val="0"/>
          <c:showPercent val="0"/>
          <c:showBubbleSize val="0"/>
        </c:dLbls>
        <c:gapWidth val="251"/>
        <c:overlap val="-100"/>
        <c:axId val="138317824"/>
        <c:axId val="137588672"/>
      </c:barChart>
      <c:lineChart>
        <c:grouping val="stacked"/>
        <c:varyColors val="0"/>
        <c:ser>
          <c:idx val="1"/>
          <c:order val="1"/>
          <c:tx>
            <c:strRef>
              <c:f>ganaTleba!$B$4</c:f>
              <c:strCache>
                <c:ptCount val="1"/>
                <c:pt idx="0">
                  <c:v>% მთლიან ბიუჯეტთან</c:v>
                </c:pt>
              </c:strCache>
            </c:strRef>
          </c:tx>
          <c:spPr>
            <a:ln w="41275">
              <a:solidFill>
                <a:srgbClr val="00B050"/>
              </a:solidFill>
            </a:ln>
          </c:spPr>
          <c:marker>
            <c:symbol val="none"/>
          </c:marker>
          <c:dLbls>
            <c:dLbl>
              <c:idx val="0"/>
              <c:layout>
                <c:manualLayout>
                  <c:x val="1.7156862745098041E-2"/>
                  <c:y val="0"/>
                </c:manualLayout>
              </c:layout>
              <c:showLegendKey val="0"/>
              <c:showVal val="1"/>
              <c:showCatName val="0"/>
              <c:showSerName val="0"/>
              <c:showPercent val="0"/>
              <c:showBubbleSize val="0"/>
            </c:dLbl>
            <c:dLbl>
              <c:idx val="1"/>
              <c:layout>
                <c:manualLayout>
                  <c:x val="-3.4167438628994955E-2"/>
                  <c:y val="-4.1237113402061792E-2"/>
                </c:manualLayout>
              </c:layout>
              <c:showLegendKey val="0"/>
              <c:showVal val="1"/>
              <c:showCatName val="0"/>
              <c:showSerName val="0"/>
              <c:showPercent val="0"/>
              <c:showBubbleSize val="0"/>
            </c:dLbl>
            <c:dLbl>
              <c:idx val="2"/>
              <c:layout>
                <c:manualLayout>
                  <c:x val="1.3002813706458446E-2"/>
                  <c:y val="2.4054982817869438E-2"/>
                </c:manualLayout>
              </c:layout>
              <c:showLegendKey val="0"/>
              <c:showVal val="1"/>
              <c:showCatName val="0"/>
              <c:showSerName val="0"/>
              <c:showPercent val="0"/>
              <c:showBubbleSize val="0"/>
            </c:dLbl>
            <c:dLbl>
              <c:idx val="3"/>
              <c:layout>
                <c:manualLayout>
                  <c:x val="1.4705882352941086E-2"/>
                  <c:y val="1.030927835051546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ganaTleba!$C$2:$F$2</c:f>
              <c:numCache>
                <c:formatCode>General</c:formatCode>
                <c:ptCount val="4"/>
                <c:pt idx="0">
                  <c:v>2012</c:v>
                </c:pt>
                <c:pt idx="1">
                  <c:v>2013</c:v>
                </c:pt>
                <c:pt idx="2">
                  <c:v>2014</c:v>
                </c:pt>
                <c:pt idx="3">
                  <c:v>2015</c:v>
                </c:pt>
              </c:numCache>
            </c:numRef>
          </c:cat>
          <c:val>
            <c:numRef>
              <c:f>ganaTleba!$C$4:$F$4</c:f>
              <c:numCache>
                <c:formatCode>0.0%</c:formatCode>
                <c:ptCount val="4"/>
                <c:pt idx="0">
                  <c:v>8.0353025567454009E-2</c:v>
                </c:pt>
                <c:pt idx="1">
                  <c:v>7.6950334343030238E-2</c:v>
                </c:pt>
                <c:pt idx="2">
                  <c:v>8.3072687224669595E-2</c:v>
                </c:pt>
                <c:pt idx="3">
                  <c:v>8.9695378151260496E-2</c:v>
                </c:pt>
              </c:numCache>
            </c:numRef>
          </c:val>
          <c:smooth val="1"/>
        </c:ser>
        <c:dLbls>
          <c:showLegendKey val="0"/>
          <c:showVal val="0"/>
          <c:showCatName val="0"/>
          <c:showSerName val="0"/>
          <c:showPercent val="0"/>
          <c:showBubbleSize val="0"/>
        </c:dLbls>
        <c:marker val="1"/>
        <c:smooth val="0"/>
        <c:axId val="138319360"/>
        <c:axId val="137589248"/>
      </c:lineChart>
      <c:catAx>
        <c:axId val="138317824"/>
        <c:scaling>
          <c:orientation val="minMax"/>
        </c:scaling>
        <c:delete val="0"/>
        <c:axPos val="b"/>
        <c:numFmt formatCode="General" sourceLinked="1"/>
        <c:majorTickMark val="out"/>
        <c:minorTickMark val="none"/>
        <c:tickLblPos val="nextTo"/>
        <c:crossAx val="137588672"/>
        <c:crosses val="autoZero"/>
        <c:auto val="1"/>
        <c:lblAlgn val="ctr"/>
        <c:lblOffset val="100"/>
        <c:noMultiLvlLbl val="0"/>
      </c:catAx>
      <c:valAx>
        <c:axId val="137588672"/>
        <c:scaling>
          <c:orientation val="minMax"/>
        </c:scaling>
        <c:delete val="0"/>
        <c:axPos val="l"/>
        <c:title>
          <c:tx>
            <c:rich>
              <a:bodyPr rot="-5400000" vert="horz"/>
              <a:lstStyle/>
              <a:p>
                <a:pPr>
                  <a:defRPr/>
                </a:pPr>
                <a:r>
                  <a:rPr lang="ka-GE"/>
                  <a:t>მლნ ლარი</a:t>
                </a:r>
                <a:endParaRPr lang="en-US"/>
              </a:p>
            </c:rich>
          </c:tx>
          <c:layout/>
          <c:overlay val="0"/>
        </c:title>
        <c:numFmt formatCode="#,##0.0" sourceLinked="0"/>
        <c:majorTickMark val="out"/>
        <c:minorTickMark val="none"/>
        <c:tickLblPos val="nextTo"/>
        <c:crossAx val="138317824"/>
        <c:crosses val="autoZero"/>
        <c:crossBetween val="between"/>
      </c:valAx>
      <c:valAx>
        <c:axId val="137589248"/>
        <c:scaling>
          <c:orientation val="minMax"/>
          <c:max val="0.1"/>
          <c:min val="0.05"/>
        </c:scaling>
        <c:delete val="0"/>
        <c:axPos val="r"/>
        <c:numFmt formatCode="0.0%" sourceLinked="1"/>
        <c:majorTickMark val="out"/>
        <c:minorTickMark val="none"/>
        <c:tickLblPos val="nextTo"/>
        <c:crossAx val="138319360"/>
        <c:crosses val="max"/>
        <c:crossBetween val="between"/>
      </c:valAx>
      <c:catAx>
        <c:axId val="138319360"/>
        <c:scaling>
          <c:orientation val="minMax"/>
        </c:scaling>
        <c:delete val="1"/>
        <c:axPos val="b"/>
        <c:numFmt formatCode="General" sourceLinked="1"/>
        <c:majorTickMark val="out"/>
        <c:minorTickMark val="none"/>
        <c:tickLblPos val="none"/>
        <c:crossAx val="137589248"/>
        <c:crosses val="autoZero"/>
        <c:auto val="1"/>
        <c:lblAlgn val="ctr"/>
        <c:lblOffset val="100"/>
        <c:noMultiLvlLbl val="0"/>
      </c:catAx>
    </c:plotArea>
    <c:plotVisOnly val="1"/>
    <c:dispBlanksAs val="zero"/>
    <c:showDLblsOverMax val="0"/>
  </c:chart>
  <c:txPr>
    <a:bodyPr/>
    <a:lstStyle/>
    <a:p>
      <a:pPr>
        <a:defRPr sz="6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Irrigated area </a:t>
            </a:r>
            <a:r>
              <a:rPr lang="ka-GE" dirty="0" smtClean="0"/>
              <a:t>(</a:t>
            </a:r>
            <a:r>
              <a:rPr lang="en-US" dirty="0" smtClean="0"/>
              <a:t>Thousands of hectares</a:t>
            </a:r>
            <a:r>
              <a:rPr lang="ka-GE" dirty="0" smtClean="0"/>
              <a:t>)</a:t>
            </a:r>
            <a:endParaRPr lang="ka-GE" dirty="0"/>
          </a:p>
        </c:rich>
      </c:tx>
      <c:layout>
        <c:manualLayout>
          <c:xMode val="edge"/>
          <c:yMode val="edge"/>
          <c:x val="0.33263360601258729"/>
          <c:y val="3.6423332040830841E-2"/>
        </c:manualLayout>
      </c:layout>
      <c:overlay val="0"/>
    </c:title>
    <c:autoTitleDeleted val="0"/>
    <c:plotArea>
      <c:layout>
        <c:manualLayout>
          <c:layoutTarget val="inner"/>
          <c:xMode val="edge"/>
          <c:yMode val="edge"/>
          <c:x val="5.2261090308816135E-2"/>
          <c:y val="0.1597776408313891"/>
          <c:w val="0.92918616950989297"/>
          <c:h val="0.6281019945152293"/>
        </c:manualLayout>
      </c:layout>
      <c:barChart>
        <c:barDir val="col"/>
        <c:grouping val="clustered"/>
        <c:varyColors val="0"/>
        <c:ser>
          <c:idx val="0"/>
          <c:order val="0"/>
          <c:tx>
            <c:strRef>
              <c:f>zogadi!$C$158</c:f>
              <c:strCache>
                <c:ptCount val="1"/>
                <c:pt idx="0">
                  <c:v>გასარწყავებული ფართობები (ათასი ჰექტარი)</c:v>
                </c:pt>
              </c:strCache>
            </c:strRef>
          </c:tx>
          <c:spPr>
            <a:solidFill>
              <a:srgbClr val="00B050"/>
            </a:solidFill>
          </c:spPr>
          <c:invertIfNegative val="0"/>
          <c:dLbls>
            <c:showLegendKey val="0"/>
            <c:showVal val="1"/>
            <c:showCatName val="0"/>
            <c:showSerName val="0"/>
            <c:showPercent val="0"/>
            <c:showBubbleSize val="0"/>
            <c:showLeaderLines val="0"/>
          </c:dLbls>
          <c:cat>
            <c:strRef>
              <c:f>zogadi!$D$157:$G$157</c:f>
              <c:strCache>
                <c:ptCount val="4"/>
                <c:pt idx="0">
                  <c:v>90-იანი წლების დასაწყისი</c:v>
                </c:pt>
                <c:pt idx="1">
                  <c:v>2005 წელი</c:v>
                </c:pt>
                <c:pt idx="2">
                  <c:v>2012 წელი</c:v>
                </c:pt>
                <c:pt idx="3">
                  <c:v>2014 წელი</c:v>
                </c:pt>
              </c:strCache>
            </c:strRef>
          </c:cat>
          <c:val>
            <c:numRef>
              <c:f>zogadi!$D$158:$G$158</c:f>
              <c:numCache>
                <c:formatCode>General</c:formatCode>
                <c:ptCount val="4"/>
                <c:pt idx="0">
                  <c:v>380</c:v>
                </c:pt>
                <c:pt idx="1">
                  <c:v>105</c:v>
                </c:pt>
                <c:pt idx="2">
                  <c:v>40</c:v>
                </c:pt>
                <c:pt idx="3">
                  <c:v>90</c:v>
                </c:pt>
              </c:numCache>
            </c:numRef>
          </c:val>
        </c:ser>
        <c:dLbls>
          <c:showLegendKey val="0"/>
          <c:showVal val="0"/>
          <c:showCatName val="0"/>
          <c:showSerName val="0"/>
          <c:showPercent val="0"/>
          <c:showBubbleSize val="0"/>
        </c:dLbls>
        <c:gapWidth val="150"/>
        <c:axId val="103492096"/>
        <c:axId val="137577024"/>
      </c:barChart>
      <c:catAx>
        <c:axId val="103492096"/>
        <c:scaling>
          <c:orientation val="minMax"/>
        </c:scaling>
        <c:delete val="1"/>
        <c:axPos val="b"/>
        <c:majorTickMark val="out"/>
        <c:minorTickMark val="none"/>
        <c:tickLblPos val="nextTo"/>
        <c:crossAx val="137577024"/>
        <c:crosses val="autoZero"/>
        <c:auto val="1"/>
        <c:lblAlgn val="ctr"/>
        <c:lblOffset val="100"/>
        <c:noMultiLvlLbl val="0"/>
      </c:catAx>
      <c:valAx>
        <c:axId val="137577024"/>
        <c:scaling>
          <c:orientation val="minMax"/>
        </c:scaling>
        <c:delete val="0"/>
        <c:axPos val="l"/>
        <c:numFmt formatCode="General" sourceLinked="1"/>
        <c:majorTickMark val="out"/>
        <c:minorTickMark val="none"/>
        <c:tickLblPos val="nextTo"/>
        <c:crossAx val="103492096"/>
        <c:crosses val="autoZero"/>
        <c:crossBetween val="between"/>
      </c:valAx>
    </c:plotArea>
    <c:plotVisOnly val="1"/>
    <c:dispBlanksAs val="gap"/>
    <c:showDLblsOverMax val="0"/>
  </c:chart>
  <c:txPr>
    <a:bodyPr/>
    <a:lstStyle/>
    <a:p>
      <a:pPr>
        <a:defRPr sz="800"/>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782113632854694"/>
          <c:y val="9.2127213195340549E-2"/>
          <c:w val="0.70685849720401439"/>
          <c:h val="0.69674274886731302"/>
        </c:manualLayout>
      </c:layout>
      <c:barChart>
        <c:barDir val="col"/>
        <c:grouping val="stacked"/>
        <c:varyColors val="0"/>
        <c:ser>
          <c:idx val="0"/>
          <c:order val="0"/>
          <c:tx>
            <c:strRef>
              <c:f>სოფელი1!$B$3</c:f>
              <c:strCache>
                <c:ptCount val="1"/>
                <c:pt idx="0">
                  <c:v>სამისტროს დაფინანსება</c:v>
                </c:pt>
              </c:strCache>
            </c:strRef>
          </c:tx>
          <c:spPr>
            <a:solidFill>
              <a:schemeClr val="tx2">
                <a:lumMod val="60000"/>
                <a:lumOff val="40000"/>
              </a:schemeClr>
            </a:solidFill>
          </c:spPr>
          <c:invertIfNegative val="0"/>
          <c:dLbls>
            <c:dLbl>
              <c:idx val="0"/>
              <c:layout>
                <c:manualLayout>
                  <c:x val="2.5835649220318064E-3"/>
                  <c:y val="-0.29776226425305108"/>
                </c:manualLayout>
              </c:layout>
              <c:showLegendKey val="0"/>
              <c:showVal val="1"/>
              <c:showCatName val="0"/>
              <c:showSerName val="0"/>
              <c:showPercent val="0"/>
              <c:showBubbleSize val="0"/>
            </c:dLbl>
            <c:dLbl>
              <c:idx val="1"/>
              <c:layout>
                <c:manualLayout>
                  <c:x val="6.925853018372707E-3"/>
                  <c:y val="-0.2948564547988205"/>
                </c:manualLayout>
              </c:layout>
              <c:showLegendKey val="0"/>
              <c:showVal val="1"/>
              <c:showCatName val="0"/>
              <c:showSerName val="0"/>
              <c:showPercent val="0"/>
              <c:showBubbleSize val="0"/>
            </c:dLbl>
            <c:dLbl>
              <c:idx val="2"/>
              <c:layout>
                <c:manualLayout>
                  <c:x val="4.5844912768256895E-3"/>
                  <c:y val="-0.32322834645669291"/>
                </c:manualLayout>
              </c:layout>
              <c:showLegendKey val="0"/>
              <c:showVal val="1"/>
              <c:showCatName val="0"/>
              <c:showSerName val="0"/>
              <c:showPercent val="0"/>
              <c:showBubbleSize val="0"/>
            </c:dLbl>
            <c:dLbl>
              <c:idx val="3"/>
              <c:layout>
                <c:manualLayout>
                  <c:x val="9.4331866604909723E-3"/>
                  <c:y val="-0.34374326920475168"/>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სოფელი1!$C$2:$G$2</c:f>
              <c:strCache>
                <c:ptCount val="4"/>
                <c:pt idx="0">
                  <c:v>2012</c:v>
                </c:pt>
                <c:pt idx="1">
                  <c:v>2013</c:v>
                </c:pt>
                <c:pt idx="2">
                  <c:v>2014</c:v>
                </c:pt>
                <c:pt idx="3">
                  <c:v>2015 პროექტი</c:v>
                </c:pt>
              </c:strCache>
            </c:strRef>
          </c:cat>
          <c:val>
            <c:numRef>
              <c:f>სოფელი1!$C$3:$G$3</c:f>
              <c:numCache>
                <c:formatCode>0.0</c:formatCode>
                <c:ptCount val="4"/>
                <c:pt idx="0">
                  <c:v>228.4</c:v>
                </c:pt>
                <c:pt idx="1">
                  <c:v>241</c:v>
                </c:pt>
                <c:pt idx="2">
                  <c:v>263.5</c:v>
                </c:pt>
                <c:pt idx="3">
                  <c:v>292.89999999999998</c:v>
                </c:pt>
              </c:numCache>
            </c:numRef>
          </c:val>
        </c:ser>
        <c:dLbls>
          <c:showLegendKey val="0"/>
          <c:showVal val="0"/>
          <c:showCatName val="0"/>
          <c:showSerName val="0"/>
          <c:showPercent val="0"/>
          <c:showBubbleSize val="0"/>
        </c:dLbls>
        <c:gapWidth val="251"/>
        <c:overlap val="-100"/>
        <c:axId val="135786496"/>
        <c:axId val="137578752"/>
      </c:barChart>
      <c:lineChart>
        <c:grouping val="stacked"/>
        <c:varyColors val="0"/>
        <c:ser>
          <c:idx val="1"/>
          <c:order val="1"/>
          <c:tx>
            <c:strRef>
              <c:f>სოფელი1!$B$4</c:f>
              <c:strCache>
                <c:ptCount val="1"/>
                <c:pt idx="0">
                  <c:v>% მთლიან ბიუჯეტთან</c:v>
                </c:pt>
              </c:strCache>
            </c:strRef>
          </c:tx>
          <c:spPr>
            <a:ln w="41275">
              <a:solidFill>
                <a:srgbClr val="00B050"/>
              </a:solidFill>
            </a:ln>
          </c:spPr>
          <c:marker>
            <c:symbol val="none"/>
          </c:marker>
          <c:dLbls>
            <c:dLbl>
              <c:idx val="0"/>
              <c:layout>
                <c:manualLayout>
                  <c:x val="1.7156862745098041E-2"/>
                  <c:y val="0"/>
                </c:manualLayout>
              </c:layout>
              <c:showLegendKey val="0"/>
              <c:showVal val="1"/>
              <c:showCatName val="0"/>
              <c:showSerName val="0"/>
              <c:showPercent val="0"/>
              <c:showBubbleSize val="0"/>
            </c:dLbl>
            <c:dLbl>
              <c:idx val="1"/>
              <c:layout>
                <c:manualLayout>
                  <c:x val="-3.4167438628994955E-2"/>
                  <c:y val="-4.1237113402061792E-2"/>
                </c:manualLayout>
              </c:layout>
              <c:showLegendKey val="0"/>
              <c:showVal val="1"/>
              <c:showCatName val="0"/>
              <c:showSerName val="0"/>
              <c:showPercent val="0"/>
              <c:showBubbleSize val="0"/>
            </c:dLbl>
            <c:dLbl>
              <c:idx val="2"/>
              <c:layout>
                <c:manualLayout>
                  <c:x val="1.3002813706458446E-2"/>
                  <c:y val="2.4054982817869438E-2"/>
                </c:manualLayout>
              </c:layout>
              <c:showLegendKey val="0"/>
              <c:showVal val="1"/>
              <c:showCatName val="0"/>
              <c:showSerName val="0"/>
              <c:showPercent val="0"/>
              <c:showBubbleSize val="0"/>
            </c:dLbl>
            <c:dLbl>
              <c:idx val="3"/>
              <c:layout>
                <c:manualLayout>
                  <c:x val="1.4705882352941086E-2"/>
                  <c:y val="1.030927835051546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სოფელი1!$C$2:$F$2</c:f>
              <c:numCache>
                <c:formatCode>General</c:formatCode>
                <c:ptCount val="3"/>
                <c:pt idx="0">
                  <c:v>2012</c:v>
                </c:pt>
                <c:pt idx="1">
                  <c:v>2013</c:v>
                </c:pt>
                <c:pt idx="2">
                  <c:v>2014</c:v>
                </c:pt>
              </c:numCache>
            </c:numRef>
          </c:cat>
          <c:val>
            <c:numRef>
              <c:f>სოფელი1!$C$4:$G$4</c:f>
              <c:numCache>
                <c:formatCode>0.0%</c:formatCode>
                <c:ptCount val="4"/>
                <c:pt idx="0">
                  <c:v>2.9256545575651997E-2</c:v>
                </c:pt>
                <c:pt idx="1">
                  <c:v>2.7547579585071726E-2</c:v>
                </c:pt>
                <c:pt idx="2">
                  <c:v>2.9019823788546256E-2</c:v>
                </c:pt>
                <c:pt idx="3">
                  <c:v>3.0766806722689072E-2</c:v>
                </c:pt>
              </c:numCache>
            </c:numRef>
          </c:val>
          <c:smooth val="1"/>
        </c:ser>
        <c:dLbls>
          <c:showLegendKey val="0"/>
          <c:showVal val="0"/>
          <c:showCatName val="0"/>
          <c:showSerName val="0"/>
          <c:showPercent val="0"/>
          <c:showBubbleSize val="0"/>
        </c:dLbls>
        <c:marker val="1"/>
        <c:smooth val="0"/>
        <c:axId val="138313216"/>
        <c:axId val="137579328"/>
      </c:lineChart>
      <c:catAx>
        <c:axId val="135786496"/>
        <c:scaling>
          <c:orientation val="minMax"/>
        </c:scaling>
        <c:delete val="1"/>
        <c:axPos val="b"/>
        <c:numFmt formatCode="General" sourceLinked="1"/>
        <c:majorTickMark val="out"/>
        <c:minorTickMark val="none"/>
        <c:tickLblPos val="nextTo"/>
        <c:crossAx val="137578752"/>
        <c:crosses val="autoZero"/>
        <c:auto val="1"/>
        <c:lblAlgn val="ctr"/>
        <c:lblOffset val="100"/>
        <c:noMultiLvlLbl val="0"/>
      </c:catAx>
      <c:valAx>
        <c:axId val="137578752"/>
        <c:scaling>
          <c:orientation val="minMax"/>
        </c:scaling>
        <c:delete val="0"/>
        <c:axPos val="l"/>
        <c:title>
          <c:tx>
            <c:rich>
              <a:bodyPr rot="-5400000" vert="horz"/>
              <a:lstStyle/>
              <a:p>
                <a:pPr>
                  <a:defRPr/>
                </a:pPr>
                <a:r>
                  <a:rPr lang="en-US" dirty="0" smtClean="0"/>
                  <a:t>Million</a:t>
                </a:r>
                <a:r>
                  <a:rPr lang="en-US" baseline="0" dirty="0" smtClean="0"/>
                  <a:t> GEL</a:t>
                </a:r>
                <a:endParaRPr lang="en-US" dirty="0"/>
              </a:p>
            </c:rich>
          </c:tx>
          <c:layout>
            <c:manualLayout>
              <c:xMode val="edge"/>
              <c:yMode val="edge"/>
              <c:x val="4.6191957507366904E-2"/>
              <c:y val="0.83560840734471786"/>
            </c:manualLayout>
          </c:layout>
          <c:overlay val="0"/>
        </c:title>
        <c:numFmt formatCode="#,##0.0" sourceLinked="0"/>
        <c:majorTickMark val="out"/>
        <c:minorTickMark val="none"/>
        <c:tickLblPos val="nextTo"/>
        <c:crossAx val="135786496"/>
        <c:crosses val="autoZero"/>
        <c:crossBetween val="between"/>
      </c:valAx>
      <c:valAx>
        <c:axId val="137579328"/>
        <c:scaling>
          <c:orientation val="minMax"/>
          <c:max val="0.1"/>
          <c:min val="0"/>
        </c:scaling>
        <c:delete val="0"/>
        <c:axPos val="r"/>
        <c:numFmt formatCode="0.0%" sourceLinked="1"/>
        <c:majorTickMark val="out"/>
        <c:minorTickMark val="none"/>
        <c:tickLblPos val="nextTo"/>
        <c:crossAx val="138313216"/>
        <c:crosses val="max"/>
        <c:crossBetween val="between"/>
      </c:valAx>
      <c:catAx>
        <c:axId val="138313216"/>
        <c:scaling>
          <c:orientation val="minMax"/>
        </c:scaling>
        <c:delete val="1"/>
        <c:axPos val="b"/>
        <c:numFmt formatCode="General" sourceLinked="1"/>
        <c:majorTickMark val="out"/>
        <c:minorTickMark val="none"/>
        <c:tickLblPos val="none"/>
        <c:crossAx val="137579328"/>
        <c:crosses val="autoZero"/>
        <c:auto val="1"/>
        <c:lblAlgn val="ctr"/>
        <c:lblOffset val="100"/>
        <c:noMultiLvlLbl val="0"/>
      </c:catAx>
    </c:plotArea>
    <c:plotVisOnly val="1"/>
    <c:dispBlanksAs val="zero"/>
    <c:showDLblsOverMax val="0"/>
  </c:chart>
  <c:txPr>
    <a:bodyPr/>
    <a:lstStyle/>
    <a:p>
      <a:pPr>
        <a:defRPr sz="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a:pPr>
            <a:r>
              <a:rPr lang="en-US" sz="800" baseline="0" dirty="0" smtClean="0"/>
              <a:t>The VAT turnover in the construction industry</a:t>
            </a:r>
            <a:r>
              <a:rPr lang="ka-GE" sz="800" baseline="0" dirty="0" smtClean="0"/>
              <a:t> </a:t>
            </a:r>
            <a:r>
              <a:rPr lang="ka-GE" sz="800" baseline="0" dirty="0" smtClean="0">
                <a:solidFill>
                  <a:schemeClr val="tx1">
                    <a:lumMod val="95000"/>
                    <a:lumOff val="5000"/>
                  </a:schemeClr>
                </a:solidFill>
              </a:rPr>
              <a:t>(</a:t>
            </a:r>
            <a:r>
              <a:rPr lang="en-US" sz="800" baseline="0" dirty="0" smtClean="0">
                <a:solidFill>
                  <a:schemeClr val="tx1">
                    <a:lumMod val="95000"/>
                    <a:lumOff val="5000"/>
                  </a:schemeClr>
                </a:solidFill>
              </a:rPr>
              <a:t>thousand  GEL</a:t>
            </a:r>
            <a:r>
              <a:rPr lang="ka-GE" sz="800" baseline="0" dirty="0" smtClean="0">
                <a:solidFill>
                  <a:schemeClr val="tx1">
                    <a:lumMod val="95000"/>
                    <a:lumOff val="5000"/>
                  </a:schemeClr>
                </a:solidFill>
              </a:rPr>
              <a:t>)</a:t>
            </a:r>
            <a:endParaRPr lang="ka-GE" sz="800" dirty="0">
              <a:solidFill>
                <a:schemeClr val="tx1">
                  <a:lumMod val="95000"/>
                  <a:lumOff val="5000"/>
                </a:schemeClr>
              </a:solidFill>
            </a:endParaRPr>
          </a:p>
        </c:rich>
      </c:tx>
      <c:layout>
        <c:manualLayout>
          <c:xMode val="edge"/>
          <c:yMode val="edge"/>
          <c:x val="0.21086897657345904"/>
          <c:y val="2.875112309074573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'გადასახადები-დღგ'!$B$5</c:f>
              <c:strCache>
                <c:ptCount val="1"/>
                <c:pt idx="0">
                  <c:v>მშენებლობა </c:v>
                </c:pt>
              </c:strCache>
            </c:strRef>
          </c:tx>
          <c:invertIfNegative val="0"/>
          <c:dPt>
            <c:idx val="0"/>
            <c:invertIfNegative val="0"/>
            <c:bubble3D val="0"/>
            <c:spPr>
              <a:solidFill>
                <a:srgbClr val="008000"/>
              </a:solidFill>
            </c:spPr>
          </c:dPt>
          <c:dLbls>
            <c:dLbl>
              <c:idx val="0"/>
              <c:layout>
                <c:manualLayout>
                  <c:x val="3.9331370825248554E-2"/>
                  <c:y val="-5.0096339113680152E-2"/>
                </c:manualLayout>
              </c:layout>
              <c:showLegendKey val="0"/>
              <c:showVal val="1"/>
              <c:showCatName val="0"/>
              <c:showSerName val="0"/>
              <c:showPercent val="0"/>
              <c:showBubbleSize val="0"/>
            </c:dLbl>
            <c:dLbl>
              <c:idx val="1"/>
              <c:layout>
                <c:manualLayout>
                  <c:x val="3.1465096660198838E-2"/>
                  <c:y val="-4.6242774566473986E-2"/>
                </c:manualLayout>
              </c:layout>
              <c:showLegendKey val="0"/>
              <c:showVal val="1"/>
              <c:showCatName val="0"/>
              <c:showSerName val="0"/>
              <c:showPercent val="0"/>
              <c:showBubbleSize val="0"/>
            </c:dLbl>
            <c:txPr>
              <a:bodyPr/>
              <a:lstStyle/>
              <a:p>
                <a:pPr>
                  <a:defRPr sz="900" b="1"/>
                </a:pPr>
                <a:endParaRPr lang="en-US"/>
              </a:p>
            </c:txPr>
            <c:showLegendKey val="0"/>
            <c:showVal val="1"/>
            <c:showCatName val="0"/>
            <c:showSerName val="0"/>
            <c:showPercent val="0"/>
            <c:showBubbleSize val="0"/>
            <c:showLeaderLines val="0"/>
          </c:dLbls>
          <c:cat>
            <c:strRef>
              <c:f>'გადასახადები-დღგ'!$C$6:$D$6</c:f>
              <c:strCache>
                <c:ptCount val="2"/>
                <c:pt idx="0">
                  <c:v>2013 
10 month</c:v>
                </c:pt>
                <c:pt idx="1">
                  <c:v>2014 
10 month</c:v>
                </c:pt>
              </c:strCache>
            </c:strRef>
          </c:cat>
          <c:val>
            <c:numRef>
              <c:f>'გადასახადები-დღგ'!$C$7:$D$7</c:f>
              <c:numCache>
                <c:formatCode>#,##0</c:formatCode>
                <c:ptCount val="2"/>
                <c:pt idx="0">
                  <c:v>2348692.1272800001</c:v>
                </c:pt>
                <c:pt idx="1">
                  <c:v>2969961.6494500013</c:v>
                </c:pt>
              </c:numCache>
            </c:numRef>
          </c:val>
        </c:ser>
        <c:dLbls>
          <c:showLegendKey val="0"/>
          <c:showVal val="1"/>
          <c:showCatName val="0"/>
          <c:showSerName val="0"/>
          <c:showPercent val="0"/>
          <c:showBubbleSize val="0"/>
        </c:dLbls>
        <c:gapWidth val="150"/>
        <c:shape val="box"/>
        <c:axId val="35062272"/>
        <c:axId val="137952000"/>
        <c:axId val="0"/>
      </c:bar3DChart>
      <c:catAx>
        <c:axId val="35062272"/>
        <c:scaling>
          <c:orientation val="minMax"/>
        </c:scaling>
        <c:delete val="0"/>
        <c:axPos val="b"/>
        <c:majorTickMark val="none"/>
        <c:minorTickMark val="none"/>
        <c:tickLblPos val="nextTo"/>
        <c:txPr>
          <a:bodyPr/>
          <a:lstStyle/>
          <a:p>
            <a:pPr>
              <a:defRPr sz="900" b="1"/>
            </a:pPr>
            <a:endParaRPr lang="en-US"/>
          </a:p>
        </c:txPr>
        <c:crossAx val="137952000"/>
        <c:crosses val="autoZero"/>
        <c:auto val="1"/>
        <c:lblAlgn val="ctr"/>
        <c:lblOffset val="100"/>
        <c:noMultiLvlLbl val="0"/>
      </c:catAx>
      <c:valAx>
        <c:axId val="137952000"/>
        <c:scaling>
          <c:orientation val="minMax"/>
        </c:scaling>
        <c:delete val="1"/>
        <c:axPos val="l"/>
        <c:numFmt formatCode="#,##0" sourceLinked="1"/>
        <c:majorTickMark val="out"/>
        <c:minorTickMark val="none"/>
        <c:tickLblPos val="nextTo"/>
        <c:crossAx val="35062272"/>
        <c:crosses val="autoZero"/>
        <c:crossBetween val="between"/>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782113632854694"/>
          <c:y val="9.2127213195340549E-2"/>
          <c:w val="0.78034577948129225"/>
          <c:h val="0.72240962140620557"/>
        </c:manualLayout>
      </c:layout>
      <c:barChart>
        <c:barDir val="col"/>
        <c:grouping val="stacked"/>
        <c:varyColors val="0"/>
        <c:ser>
          <c:idx val="0"/>
          <c:order val="0"/>
          <c:tx>
            <c:strRef>
              <c:f>ინფრასტრუქტურა!$B$3</c:f>
              <c:strCache>
                <c:ptCount val="1"/>
                <c:pt idx="0">
                  <c:v>ინფრასტრუქტურაზე მიმართული სახსრები</c:v>
                </c:pt>
              </c:strCache>
            </c:strRef>
          </c:tx>
          <c:spPr>
            <a:solidFill>
              <a:schemeClr val="tx2">
                <a:lumMod val="60000"/>
                <a:lumOff val="40000"/>
              </a:schemeClr>
            </a:solidFill>
          </c:spPr>
          <c:invertIfNegative val="0"/>
          <c:dLbls>
            <c:dLbl>
              <c:idx val="0"/>
              <c:layout>
                <c:manualLayout>
                  <c:x val="2.5835649220318064E-3"/>
                  <c:y val="-0.29776226425305108"/>
                </c:manualLayout>
              </c:layout>
              <c:showLegendKey val="0"/>
              <c:showVal val="1"/>
              <c:showCatName val="0"/>
              <c:showSerName val="0"/>
              <c:showPercent val="0"/>
              <c:showBubbleSize val="0"/>
            </c:dLbl>
            <c:dLbl>
              <c:idx val="1"/>
              <c:layout>
                <c:manualLayout>
                  <c:x val="-2.4156266587663099E-3"/>
                  <c:y val="-0.31988538370087571"/>
                </c:manualLayout>
              </c:layout>
              <c:showLegendKey val="0"/>
              <c:showVal val="1"/>
              <c:showCatName val="0"/>
              <c:showSerName val="0"/>
              <c:showPercent val="0"/>
              <c:showBubbleSize val="0"/>
            </c:dLbl>
            <c:dLbl>
              <c:idx val="2"/>
              <c:layout>
                <c:manualLayout>
                  <c:x val="4.5844912768256895E-3"/>
                  <c:y val="-0.32322834645669291"/>
                </c:manualLayout>
              </c:layout>
              <c:showLegendKey val="0"/>
              <c:showVal val="1"/>
              <c:showCatName val="0"/>
              <c:showSerName val="0"/>
              <c:showPercent val="0"/>
              <c:showBubbleSize val="0"/>
            </c:dLbl>
            <c:dLbl>
              <c:idx val="3"/>
              <c:layout>
                <c:manualLayout>
                  <c:x val="9.4331866604909723E-3"/>
                  <c:y val="-0.34374326920475168"/>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strRef>
              <c:f>ინფრასტრუქტურა!$C$2:$F$2</c:f>
              <c:strCache>
                <c:ptCount val="4"/>
                <c:pt idx="0">
                  <c:v>2012 ფაქტი</c:v>
                </c:pt>
                <c:pt idx="1">
                  <c:v>2013 ფაქტი</c:v>
                </c:pt>
                <c:pt idx="2">
                  <c:v>2014 გეგმა</c:v>
                </c:pt>
                <c:pt idx="3">
                  <c:v>2015 პროექტი</c:v>
                </c:pt>
              </c:strCache>
            </c:strRef>
          </c:cat>
          <c:val>
            <c:numRef>
              <c:f>ინფრასტრუქტურა!$C$3:$F$3</c:f>
              <c:numCache>
                <c:formatCode>0.0</c:formatCode>
                <c:ptCount val="4"/>
                <c:pt idx="0">
                  <c:v>710.1</c:v>
                </c:pt>
                <c:pt idx="1">
                  <c:v>823.6</c:v>
                </c:pt>
                <c:pt idx="2">
                  <c:v>875</c:v>
                </c:pt>
                <c:pt idx="3">
                  <c:v>1000</c:v>
                </c:pt>
              </c:numCache>
            </c:numRef>
          </c:val>
        </c:ser>
        <c:dLbls>
          <c:showLegendKey val="0"/>
          <c:showVal val="0"/>
          <c:showCatName val="0"/>
          <c:showSerName val="0"/>
          <c:showPercent val="0"/>
          <c:showBubbleSize val="0"/>
        </c:dLbls>
        <c:gapWidth val="251"/>
        <c:overlap val="-100"/>
        <c:axId val="103716352"/>
        <c:axId val="137583360"/>
      </c:barChart>
      <c:lineChart>
        <c:grouping val="stacked"/>
        <c:varyColors val="0"/>
        <c:ser>
          <c:idx val="1"/>
          <c:order val="1"/>
          <c:tx>
            <c:strRef>
              <c:f>ინფრასტრუქტურა!$B$4</c:f>
              <c:strCache>
                <c:ptCount val="1"/>
                <c:pt idx="0">
                  <c:v>% მთლიან ბიუჯეტთან</c:v>
                </c:pt>
              </c:strCache>
            </c:strRef>
          </c:tx>
          <c:spPr>
            <a:ln w="41275">
              <a:solidFill>
                <a:srgbClr val="00B050"/>
              </a:solidFill>
            </a:ln>
          </c:spPr>
          <c:marker>
            <c:symbol val="none"/>
          </c:marker>
          <c:dLbls>
            <c:dLbl>
              <c:idx val="0"/>
              <c:layout>
                <c:manualLayout>
                  <c:x val="1.3463476345235238E-2"/>
                  <c:y val="0.18556701030927836"/>
                </c:manualLayout>
              </c:layout>
              <c:showLegendKey val="0"/>
              <c:showVal val="1"/>
              <c:showCatName val="0"/>
              <c:showSerName val="0"/>
              <c:showPercent val="0"/>
              <c:showBubbleSize val="0"/>
            </c:dLbl>
            <c:dLbl>
              <c:idx val="1"/>
              <c:layout>
                <c:manualLayout>
                  <c:x val="2.396531558221926E-2"/>
                  <c:y val="0.11926792920413255"/>
                </c:manualLayout>
              </c:layout>
              <c:showLegendKey val="0"/>
              <c:showVal val="1"/>
              <c:showCatName val="0"/>
              <c:showSerName val="0"/>
              <c:showPercent val="0"/>
              <c:showBubbleSize val="0"/>
            </c:dLbl>
            <c:dLbl>
              <c:idx val="2"/>
              <c:layout>
                <c:manualLayout>
                  <c:x val="3.3314414848635468E-2"/>
                  <c:y val="8.0094891984655761E-2"/>
                </c:manualLayout>
              </c:layout>
              <c:showLegendKey val="0"/>
              <c:showVal val="1"/>
              <c:showCatName val="0"/>
              <c:showSerName val="0"/>
              <c:showPercent val="0"/>
              <c:showBubbleSize val="0"/>
            </c:dLbl>
            <c:dLbl>
              <c:idx val="3"/>
              <c:layout>
                <c:manualLayout>
                  <c:x val="2.677724594386632E-2"/>
                  <c:y val="-6.592320959126606E-2"/>
                </c:manualLayout>
              </c:layout>
              <c:showLegendKey val="0"/>
              <c:showVal val="1"/>
              <c:showCatName val="0"/>
              <c:showSerName val="0"/>
              <c:showPercent val="0"/>
              <c:showBubbleSize val="0"/>
            </c:dLbl>
            <c:txPr>
              <a:bodyPr/>
              <a:lstStyle/>
              <a:p>
                <a:pPr>
                  <a:defRPr sz="800" b="1">
                    <a:solidFill>
                      <a:srgbClr val="00B050"/>
                    </a:solidFill>
                  </a:defRPr>
                </a:pPr>
                <a:endParaRPr lang="en-US"/>
              </a:p>
            </c:txPr>
            <c:showLegendKey val="0"/>
            <c:showVal val="1"/>
            <c:showCatName val="0"/>
            <c:showSerName val="0"/>
            <c:showPercent val="0"/>
            <c:showBubbleSize val="0"/>
            <c:showLeaderLines val="0"/>
          </c:dLbls>
          <c:cat>
            <c:strRef>
              <c:f>ინფრასტრუქტურა!$C$2:$F$2</c:f>
              <c:strCache>
                <c:ptCount val="4"/>
                <c:pt idx="0">
                  <c:v>2012 ფაქტი</c:v>
                </c:pt>
                <c:pt idx="1">
                  <c:v>2013 ფაქტი</c:v>
                </c:pt>
                <c:pt idx="2">
                  <c:v>2014 გეგმა</c:v>
                </c:pt>
                <c:pt idx="3">
                  <c:v>2015 პროექტი</c:v>
                </c:pt>
              </c:strCache>
            </c:strRef>
          </c:cat>
          <c:val>
            <c:numRef>
              <c:f>ინფრასტრუქტურა!$C$4:$F$4</c:f>
              <c:numCache>
                <c:formatCode>0.0%</c:formatCode>
                <c:ptCount val="4"/>
                <c:pt idx="0">
                  <c:v>9.095916380591279E-2</c:v>
                </c:pt>
                <c:pt idx="1">
                  <c:v>9.4141852889066693E-2</c:v>
                </c:pt>
                <c:pt idx="2">
                  <c:v>9.6365638766519823E-2</c:v>
                </c:pt>
                <c:pt idx="3">
                  <c:v>0.10504201680672269</c:v>
                </c:pt>
              </c:numCache>
            </c:numRef>
          </c:val>
          <c:smooth val="1"/>
        </c:ser>
        <c:dLbls>
          <c:showLegendKey val="0"/>
          <c:showVal val="0"/>
          <c:showCatName val="0"/>
          <c:showSerName val="0"/>
          <c:showPercent val="0"/>
          <c:showBubbleSize val="0"/>
        </c:dLbls>
        <c:marker val="1"/>
        <c:smooth val="0"/>
        <c:axId val="103717888"/>
        <c:axId val="137583936"/>
      </c:lineChart>
      <c:catAx>
        <c:axId val="103716352"/>
        <c:scaling>
          <c:orientation val="minMax"/>
        </c:scaling>
        <c:delete val="1"/>
        <c:axPos val="b"/>
        <c:numFmt formatCode="General" sourceLinked="1"/>
        <c:majorTickMark val="out"/>
        <c:minorTickMark val="none"/>
        <c:tickLblPos val="nextTo"/>
        <c:crossAx val="137583360"/>
        <c:crosses val="autoZero"/>
        <c:auto val="1"/>
        <c:lblAlgn val="ctr"/>
        <c:lblOffset val="100"/>
        <c:noMultiLvlLbl val="0"/>
      </c:catAx>
      <c:valAx>
        <c:axId val="137583360"/>
        <c:scaling>
          <c:orientation val="minMax"/>
        </c:scaling>
        <c:delete val="0"/>
        <c:axPos val="l"/>
        <c:title>
          <c:tx>
            <c:rich>
              <a:bodyPr rot="-5400000" vert="horz"/>
              <a:lstStyle/>
              <a:p>
                <a:pPr>
                  <a:defRPr sz="1000" b="1"/>
                </a:pPr>
                <a:r>
                  <a:rPr lang="en-US" sz="1000" b="1" baseline="0" dirty="0" smtClean="0">
                    <a:latin typeface="+mj-lt"/>
                  </a:rPr>
                  <a:t>Million GEL</a:t>
                </a:r>
              </a:p>
            </c:rich>
          </c:tx>
          <c:layout>
            <c:manualLayout>
              <c:xMode val="edge"/>
              <c:yMode val="edge"/>
              <c:x val="5.4877904512667323E-2"/>
              <c:y val="0.36339185546122804"/>
            </c:manualLayout>
          </c:layout>
          <c:overlay val="0"/>
        </c:title>
        <c:numFmt formatCode="#,##0.0" sourceLinked="0"/>
        <c:majorTickMark val="out"/>
        <c:minorTickMark val="none"/>
        <c:tickLblPos val="nextTo"/>
        <c:crossAx val="103716352"/>
        <c:crosses val="autoZero"/>
        <c:crossBetween val="between"/>
      </c:valAx>
      <c:valAx>
        <c:axId val="137583936"/>
        <c:scaling>
          <c:orientation val="minMax"/>
          <c:max val="0.15000000000000002"/>
          <c:min val="0"/>
        </c:scaling>
        <c:delete val="0"/>
        <c:axPos val="r"/>
        <c:numFmt formatCode="0.0%" sourceLinked="1"/>
        <c:majorTickMark val="out"/>
        <c:minorTickMark val="none"/>
        <c:tickLblPos val="nextTo"/>
        <c:crossAx val="103717888"/>
        <c:crosses val="max"/>
        <c:crossBetween val="between"/>
      </c:valAx>
      <c:catAx>
        <c:axId val="103717888"/>
        <c:scaling>
          <c:orientation val="minMax"/>
        </c:scaling>
        <c:delete val="1"/>
        <c:axPos val="b"/>
        <c:numFmt formatCode="General" sourceLinked="1"/>
        <c:majorTickMark val="out"/>
        <c:minorTickMark val="none"/>
        <c:tickLblPos val="none"/>
        <c:crossAx val="137583936"/>
        <c:crosses val="autoZero"/>
        <c:auto val="1"/>
        <c:lblAlgn val="ctr"/>
        <c:lblOffset val="100"/>
        <c:noMultiLvlLbl val="0"/>
      </c:catAx>
    </c:plotArea>
    <c:plotVisOnly val="1"/>
    <c:dispBlanksAs val="zero"/>
    <c:showDLblsOverMax val="0"/>
  </c:chart>
  <c:txPr>
    <a:bodyPr/>
    <a:lstStyle/>
    <a:p>
      <a:pPr>
        <a:defRPr sz="7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The percentage change in the corresponding period of the previous year</a:t>
            </a:r>
          </a:p>
        </c:rich>
      </c:tx>
      <c:layout/>
      <c:overlay val="0"/>
    </c:title>
    <c:autoTitleDeleted val="0"/>
    <c:plotArea>
      <c:layout/>
      <c:barChart>
        <c:barDir val="col"/>
        <c:grouping val="clustered"/>
        <c:varyColors val="0"/>
        <c:ser>
          <c:idx val="0"/>
          <c:order val="0"/>
          <c:tx>
            <c:strRef>
              <c:f>Sheet1!$B$1</c:f>
              <c:strCache>
                <c:ptCount val="1"/>
                <c:pt idx="0">
                  <c:v>Column1</c:v>
                </c:pt>
              </c:strCache>
            </c:strRef>
          </c:tx>
          <c:invertIfNegative val="0"/>
          <c:cat>
            <c:strRef>
              <c:f>Sheet1!$A$2:$A$12</c:f>
              <c:strCache>
                <c:ptCount val="11"/>
                <c:pt idx="0">
                  <c:v>Agriculture</c:v>
                </c:pt>
                <c:pt idx="1">
                  <c:v>Manufacturing</c:v>
                </c:pt>
                <c:pt idx="2">
                  <c:v>Gas and water supply</c:v>
                </c:pt>
                <c:pt idx="3">
                  <c:v>Construction</c:v>
                </c:pt>
                <c:pt idx="4">
                  <c:v>Trade</c:v>
                </c:pt>
                <c:pt idx="5">
                  <c:v>Hotels and Restaurants</c:v>
                </c:pt>
                <c:pt idx="6">
                  <c:v>Transport and Communications</c:v>
                </c:pt>
                <c:pt idx="7">
                  <c:v>Financial  Activities</c:v>
                </c:pt>
                <c:pt idx="8">
                  <c:v>Real estate and leasing</c:v>
                </c:pt>
                <c:pt idx="9">
                  <c:v>Utility services</c:v>
                </c:pt>
                <c:pt idx="10">
                  <c:v>Total</c:v>
                </c:pt>
              </c:strCache>
            </c:strRef>
          </c:cat>
          <c:val>
            <c:numRef>
              <c:f>Sheet1!$B$2:$B$12</c:f>
              <c:numCache>
                <c:formatCode>0.0%</c:formatCode>
                <c:ptCount val="11"/>
                <c:pt idx="0">
                  <c:v>0.36199999999999999</c:v>
                </c:pt>
                <c:pt idx="1">
                  <c:v>7.8E-2</c:v>
                </c:pt>
                <c:pt idx="2">
                  <c:v>0.105</c:v>
                </c:pt>
                <c:pt idx="3">
                  <c:v>4.4999999999999998E-2</c:v>
                </c:pt>
                <c:pt idx="4">
                  <c:v>9.0999999999999998E-2</c:v>
                </c:pt>
                <c:pt idx="5">
                  <c:v>9.6000000000000002E-2</c:v>
                </c:pt>
                <c:pt idx="6">
                  <c:v>7.6999999999999999E-2</c:v>
                </c:pt>
                <c:pt idx="7">
                  <c:v>2.7E-2</c:v>
                </c:pt>
                <c:pt idx="8">
                  <c:v>0.19500000000000001</c:v>
                </c:pt>
                <c:pt idx="9">
                  <c:v>-0.113</c:v>
                </c:pt>
                <c:pt idx="10">
                  <c:v>0.127</c:v>
                </c:pt>
              </c:numCache>
            </c:numRef>
          </c:val>
        </c:ser>
        <c:dLbls>
          <c:showLegendKey val="0"/>
          <c:showVal val="1"/>
          <c:showCatName val="0"/>
          <c:showSerName val="0"/>
          <c:showPercent val="0"/>
          <c:showBubbleSize val="0"/>
        </c:dLbls>
        <c:gapWidth val="150"/>
        <c:axId val="35062784"/>
        <c:axId val="81068608"/>
      </c:barChart>
      <c:catAx>
        <c:axId val="35062784"/>
        <c:scaling>
          <c:orientation val="minMax"/>
        </c:scaling>
        <c:delete val="0"/>
        <c:axPos val="b"/>
        <c:majorTickMark val="out"/>
        <c:minorTickMark val="none"/>
        <c:tickLblPos val="nextTo"/>
        <c:crossAx val="81068608"/>
        <c:crosses val="autoZero"/>
        <c:auto val="1"/>
        <c:lblAlgn val="ctr"/>
        <c:lblOffset val="100"/>
        <c:noMultiLvlLbl val="0"/>
      </c:catAx>
      <c:valAx>
        <c:axId val="81068608"/>
        <c:scaling>
          <c:orientation val="minMax"/>
        </c:scaling>
        <c:delete val="0"/>
        <c:axPos val="l"/>
        <c:majorGridlines/>
        <c:numFmt formatCode="0.0%" sourceLinked="1"/>
        <c:majorTickMark val="out"/>
        <c:minorTickMark val="none"/>
        <c:tickLblPos val="nextTo"/>
        <c:crossAx val="3506278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3740906930983559E-2"/>
          <c:y val="4.2663106557344989E-2"/>
          <c:w val="0.94625909306901645"/>
          <c:h val="0.93899025992923812"/>
        </c:manualLayout>
      </c:layout>
      <c:barChart>
        <c:barDir val="col"/>
        <c:grouping val="clustered"/>
        <c:varyColors val="0"/>
        <c:ser>
          <c:idx val="4"/>
          <c:order val="0"/>
          <c:tx>
            <c:strRef>
              <c:f>'ქვეყნების მშპ-პროგნოზი '!$B$10</c:f>
              <c:strCache>
                <c:ptCount val="1"/>
                <c:pt idx="0">
                  <c:v>Ukraine</c:v>
                </c:pt>
              </c:strCache>
            </c:strRef>
          </c:tx>
          <c:spPr>
            <a:solidFill>
              <a:srgbClr val="FFFF00"/>
            </a:solidFill>
          </c:spPr>
          <c:invertIfNegative val="0"/>
          <c:val>
            <c:numRef>
              <c:f>'ქვეყნების მშპ-პროგნოზი '!$C$10:$D$10</c:f>
              <c:numCache>
                <c:formatCode>_(* #,##0.0_);_(* \(#,##0.0\);_(* "-"??_);_(@_)</c:formatCode>
                <c:ptCount val="2"/>
                <c:pt idx="0">
                  <c:v>-8</c:v>
                </c:pt>
                <c:pt idx="1">
                  <c:v>1</c:v>
                </c:pt>
              </c:numCache>
            </c:numRef>
          </c:val>
        </c:ser>
        <c:ser>
          <c:idx val="0"/>
          <c:order val="1"/>
          <c:tx>
            <c:strRef>
              <c:f>'ქვეყნების მშპ-პროგნოზი '!$B$6</c:f>
              <c:strCache>
                <c:ptCount val="1"/>
                <c:pt idx="0">
                  <c:v>Kazakhstan</c:v>
                </c:pt>
              </c:strCache>
            </c:strRef>
          </c:tx>
          <c:spPr>
            <a:solidFill>
              <a:schemeClr val="accent2"/>
            </a:solidFill>
          </c:spPr>
          <c:invertIfNegative val="0"/>
          <c:cat>
            <c:numRef>
              <c:f>'ქვეყნების მშპ-პროგნოზი '!$C$5:$D$5</c:f>
              <c:numCache>
                <c:formatCode>General</c:formatCode>
                <c:ptCount val="2"/>
                <c:pt idx="0">
                  <c:v>2014</c:v>
                </c:pt>
                <c:pt idx="1">
                  <c:v>2015</c:v>
                </c:pt>
              </c:numCache>
            </c:numRef>
          </c:cat>
          <c:val>
            <c:numRef>
              <c:f>'ქვეყნების მშპ-პროგნოზი '!$C$6:$D$6</c:f>
              <c:numCache>
                <c:formatCode>_(* #,##0.0_);_(* \(#,##0.0\);_(* "-"??_);_(@_)</c:formatCode>
                <c:ptCount val="2"/>
                <c:pt idx="0">
                  <c:v>4.3</c:v>
                </c:pt>
                <c:pt idx="1">
                  <c:v>4</c:v>
                </c:pt>
              </c:numCache>
            </c:numRef>
          </c:val>
        </c:ser>
        <c:ser>
          <c:idx val="1"/>
          <c:order val="2"/>
          <c:tx>
            <c:strRef>
              <c:f>'ქვეყნების მშპ-პროგნოზი '!$B$7</c:f>
              <c:strCache>
                <c:ptCount val="1"/>
                <c:pt idx="0">
                  <c:v>USA</c:v>
                </c:pt>
              </c:strCache>
            </c:strRef>
          </c:tx>
          <c:spPr>
            <a:solidFill>
              <a:srgbClr val="7030A0"/>
            </a:solidFill>
          </c:spPr>
          <c:invertIfNegative val="0"/>
          <c:val>
            <c:numRef>
              <c:f>'ქვეყნების მშპ-პროგნოზი '!$C$7:$D$7</c:f>
              <c:numCache>
                <c:formatCode>_(* #,##0.0_);_(* \(#,##0.0\);_(* "-"??_);_(@_)</c:formatCode>
                <c:ptCount val="2"/>
                <c:pt idx="0">
                  <c:v>2.2000000000000002</c:v>
                </c:pt>
                <c:pt idx="1">
                  <c:v>3.1</c:v>
                </c:pt>
              </c:numCache>
            </c:numRef>
          </c:val>
        </c:ser>
        <c:ser>
          <c:idx val="2"/>
          <c:order val="3"/>
          <c:tx>
            <c:strRef>
              <c:f>'ქვეყნების მშპ-პროგნოზი '!$B$8</c:f>
              <c:strCache>
                <c:ptCount val="1"/>
                <c:pt idx="0">
                  <c:v>Turkey</c:v>
                </c:pt>
              </c:strCache>
            </c:strRef>
          </c:tx>
          <c:invertIfNegative val="0"/>
          <c:val>
            <c:numRef>
              <c:f>'ქვეყნების მშპ-პროგნოზი '!$C$8:$D$8</c:f>
              <c:numCache>
                <c:formatCode>_(* #,##0.0_);_(* \(#,##0.0\);_(* "-"??_);_(@_)</c:formatCode>
                <c:ptCount val="2"/>
                <c:pt idx="0">
                  <c:v>3</c:v>
                </c:pt>
                <c:pt idx="1">
                  <c:v>3</c:v>
                </c:pt>
              </c:numCache>
            </c:numRef>
          </c:val>
        </c:ser>
        <c:ser>
          <c:idx val="3"/>
          <c:order val="4"/>
          <c:tx>
            <c:strRef>
              <c:f>'ქვეყნების მშპ-პროგნოზი '!$B$9</c:f>
              <c:strCache>
                <c:ptCount val="1"/>
                <c:pt idx="0">
                  <c:v>Russia</c:v>
                </c:pt>
              </c:strCache>
            </c:strRef>
          </c:tx>
          <c:spPr>
            <a:solidFill>
              <a:srgbClr val="FF0000"/>
            </a:solidFill>
          </c:spPr>
          <c:invertIfNegative val="0"/>
          <c:val>
            <c:numRef>
              <c:f>'ქვეყნების მშპ-პროგნოზი '!$C$9:$D$9</c:f>
              <c:numCache>
                <c:formatCode>_(* #,##0.0_);_(* \(#,##0.0\);_(* "-"??_);_(@_)</c:formatCode>
                <c:ptCount val="2"/>
                <c:pt idx="0">
                  <c:v>0</c:v>
                </c:pt>
                <c:pt idx="1">
                  <c:v>-0.9</c:v>
                </c:pt>
              </c:numCache>
            </c:numRef>
          </c:val>
        </c:ser>
        <c:ser>
          <c:idx val="5"/>
          <c:order val="5"/>
          <c:tx>
            <c:strRef>
              <c:f>'ქვეყნების მშპ-პროგნოზი '!$B$11</c:f>
              <c:strCache>
                <c:ptCount val="1"/>
                <c:pt idx="0">
                  <c:v>Armenia</c:v>
                </c:pt>
              </c:strCache>
            </c:strRef>
          </c:tx>
          <c:invertIfNegative val="0"/>
          <c:val>
            <c:numRef>
              <c:f>'ქვეყნების მშპ-პროგნოზი '!$C$11:$D$11</c:f>
              <c:numCache>
                <c:formatCode>_(* #,##0.0_);_(* \(#,##0.0\);_(* "-"??_);_(@_)</c:formatCode>
                <c:ptCount val="2"/>
                <c:pt idx="0">
                  <c:v>2.6</c:v>
                </c:pt>
                <c:pt idx="1">
                  <c:v>3.3</c:v>
                </c:pt>
              </c:numCache>
            </c:numRef>
          </c:val>
        </c:ser>
        <c:ser>
          <c:idx val="6"/>
          <c:order val="6"/>
          <c:tx>
            <c:strRef>
              <c:f>'ქვეყნების მშპ-პროგნოზი '!$B$13</c:f>
              <c:strCache>
                <c:ptCount val="1"/>
                <c:pt idx="0">
                  <c:v>Georgia</c:v>
                </c:pt>
              </c:strCache>
            </c:strRef>
          </c:tx>
          <c:invertIfNegative val="0"/>
          <c:dLbls>
            <c:txPr>
              <a:bodyPr/>
              <a:lstStyle/>
              <a:p>
                <a:pPr>
                  <a:defRPr b="1"/>
                </a:pPr>
                <a:endParaRPr lang="en-US"/>
              </a:p>
            </c:txPr>
            <c:showLegendKey val="0"/>
            <c:showVal val="1"/>
            <c:showCatName val="0"/>
            <c:showSerName val="0"/>
            <c:showPercent val="0"/>
            <c:showBubbleSize val="0"/>
            <c:showLeaderLines val="0"/>
          </c:dLbls>
          <c:val>
            <c:numRef>
              <c:f>'ქვეყნების მშპ-პროგნოზი '!$C$13:$D$13</c:f>
              <c:numCache>
                <c:formatCode>_(* #,##0.0_);_(* \(#,##0.0\);_(* "-"??_);_(@_)</c:formatCode>
                <c:ptCount val="2"/>
                <c:pt idx="0">
                  <c:v>5</c:v>
                </c:pt>
                <c:pt idx="1">
                  <c:v>5</c:v>
                </c:pt>
              </c:numCache>
            </c:numRef>
          </c:val>
        </c:ser>
        <c:ser>
          <c:idx val="7"/>
          <c:order val="7"/>
          <c:tx>
            <c:strRef>
              <c:f>'ქვეყნების მშპ-პროგნოზი '!$B$14</c:f>
              <c:strCache>
                <c:ptCount val="1"/>
                <c:pt idx="0">
                  <c:v>Moldova</c:v>
                </c:pt>
              </c:strCache>
            </c:strRef>
          </c:tx>
          <c:spPr>
            <a:solidFill>
              <a:schemeClr val="tx1">
                <a:lumMod val="65000"/>
                <a:lumOff val="35000"/>
              </a:schemeClr>
            </a:solidFill>
            <a:ln>
              <a:solidFill>
                <a:schemeClr val="tx1">
                  <a:lumMod val="65000"/>
                  <a:lumOff val="35000"/>
                </a:schemeClr>
              </a:solidFill>
            </a:ln>
          </c:spPr>
          <c:invertIfNegative val="0"/>
          <c:val>
            <c:numRef>
              <c:f>'ქვეყნების მშპ-პროგნოზი '!$C$14:$D$14</c:f>
              <c:numCache>
                <c:formatCode>_(* #,##0.0_);_(* \(#,##0.0\);_(* "-"??_);_(@_)</c:formatCode>
                <c:ptCount val="2"/>
                <c:pt idx="0">
                  <c:v>1.8</c:v>
                </c:pt>
                <c:pt idx="1">
                  <c:v>3.5</c:v>
                </c:pt>
              </c:numCache>
            </c:numRef>
          </c:val>
        </c:ser>
        <c:ser>
          <c:idx val="8"/>
          <c:order val="8"/>
          <c:tx>
            <c:strRef>
              <c:f>'ქვეყნების მშპ-პროგნოზი '!$B$15</c:f>
              <c:strCache>
                <c:ptCount val="1"/>
                <c:pt idx="0">
                  <c:v>Belarus</c:v>
                </c:pt>
              </c:strCache>
            </c:strRef>
          </c:tx>
          <c:invertIfNegative val="0"/>
          <c:val>
            <c:numRef>
              <c:f>'ქვეყნების მშპ-პროგნოზი '!$C$15:$D$15</c:f>
              <c:numCache>
                <c:formatCode>_(* #,##0.0_);_(* \(#,##0.0\);_(* "-"??_);_(@_)</c:formatCode>
                <c:ptCount val="2"/>
                <c:pt idx="0">
                  <c:v>0.9</c:v>
                </c:pt>
                <c:pt idx="1">
                  <c:v>1.5</c:v>
                </c:pt>
              </c:numCache>
            </c:numRef>
          </c:val>
        </c:ser>
        <c:ser>
          <c:idx val="9"/>
          <c:order val="9"/>
          <c:tx>
            <c:strRef>
              <c:f>'ქვეყნების მშპ-პროგნოზი '!$B$16</c:f>
              <c:strCache>
                <c:ptCount val="1"/>
                <c:pt idx="0">
                  <c:v>Bulgaria</c:v>
                </c:pt>
              </c:strCache>
            </c:strRef>
          </c:tx>
          <c:invertIfNegative val="0"/>
          <c:val>
            <c:numRef>
              <c:f>'ქვეყნების მშპ-პროგნოზი '!$C$16:$D$16</c:f>
              <c:numCache>
                <c:formatCode>_(* #,##0.0_);_(* \(#,##0.0\);_(* "-"??_);_(@_)</c:formatCode>
                <c:ptCount val="2"/>
                <c:pt idx="0">
                  <c:v>1.4</c:v>
                </c:pt>
                <c:pt idx="1">
                  <c:v>2</c:v>
                </c:pt>
              </c:numCache>
            </c:numRef>
          </c:val>
        </c:ser>
        <c:ser>
          <c:idx val="10"/>
          <c:order val="10"/>
          <c:tx>
            <c:strRef>
              <c:f>'ქვეყნების მშპ-პროგნოზი '!$B$17</c:f>
              <c:strCache>
                <c:ptCount val="1"/>
                <c:pt idx="0">
                  <c:v>Croatia</c:v>
                </c:pt>
              </c:strCache>
            </c:strRef>
          </c:tx>
          <c:spPr>
            <a:solidFill>
              <a:schemeClr val="bg1">
                <a:lumMod val="75000"/>
              </a:schemeClr>
            </a:solidFill>
          </c:spPr>
          <c:invertIfNegative val="0"/>
          <c:val>
            <c:numRef>
              <c:f>'ქვეყნების მშპ-პროგნოზი '!$C$17:$D$17</c:f>
              <c:numCache>
                <c:formatCode>_(* #,##0.0_);_(* \(#,##0.0\);_(* "-"??_);_(@_)</c:formatCode>
                <c:ptCount val="2"/>
                <c:pt idx="0">
                  <c:v>-0.8</c:v>
                </c:pt>
                <c:pt idx="1">
                  <c:v>0.5</c:v>
                </c:pt>
              </c:numCache>
            </c:numRef>
          </c:val>
        </c:ser>
        <c:ser>
          <c:idx val="11"/>
          <c:order val="11"/>
          <c:tx>
            <c:strRef>
              <c:f>'ქვეყნების მშპ-პროგნოზი '!$B$18</c:f>
              <c:strCache>
                <c:ptCount val="1"/>
                <c:pt idx="0">
                  <c:v>Baltic Countries</c:v>
                </c:pt>
              </c:strCache>
            </c:strRef>
          </c:tx>
          <c:invertIfNegative val="0"/>
          <c:val>
            <c:numRef>
              <c:f>'ქვეყნების მშპ-პროგნოზი '!$C$18:$D$18</c:f>
              <c:numCache>
                <c:formatCode>_(* #,##0.0_);_(* \(#,##0.0\);_(* "-"??_);_(@_)</c:formatCode>
                <c:ptCount val="2"/>
                <c:pt idx="0">
                  <c:v>2.5</c:v>
                </c:pt>
                <c:pt idx="1">
                  <c:v>3.1</c:v>
                </c:pt>
              </c:numCache>
            </c:numRef>
          </c:val>
        </c:ser>
        <c:ser>
          <c:idx val="12"/>
          <c:order val="12"/>
          <c:tx>
            <c:strRef>
              <c:f>'ქვეყნების მშპ-პროგნოზი '!$B$19</c:f>
              <c:strCache>
                <c:ptCount val="1"/>
                <c:pt idx="0">
                  <c:v>EU</c:v>
                </c:pt>
              </c:strCache>
            </c:strRef>
          </c:tx>
          <c:invertIfNegative val="0"/>
          <c:val>
            <c:numRef>
              <c:f>'ქვეყნების მშპ-პროგნოზი '!$C$19:$D$19</c:f>
              <c:numCache>
                <c:formatCode>_(* #,##0.0_);_(* \(#,##0.0\);_(* "-"??_);_(@_)</c:formatCode>
                <c:ptCount val="2"/>
                <c:pt idx="0">
                  <c:v>1.4</c:v>
                </c:pt>
                <c:pt idx="1">
                  <c:v>1.8</c:v>
                </c:pt>
              </c:numCache>
            </c:numRef>
          </c:val>
        </c:ser>
        <c:ser>
          <c:idx val="13"/>
          <c:order val="13"/>
          <c:tx>
            <c:strRef>
              <c:f>'ქვეყნების მშპ-პროგნოზი '!$B$12</c:f>
              <c:strCache>
                <c:ptCount val="1"/>
                <c:pt idx="0">
                  <c:v>Azerbaijan</c:v>
                </c:pt>
              </c:strCache>
            </c:strRef>
          </c:tx>
          <c:invertIfNegative val="0"/>
          <c:val>
            <c:numRef>
              <c:f>'ქვეყნების მშპ-პროგნოზი '!$C$12:$D$12</c:f>
              <c:numCache>
                <c:formatCode>_(* #,##0.0_);_(* \(#,##0.0\);_(* "-"??_);_(@_)</c:formatCode>
                <c:ptCount val="2"/>
                <c:pt idx="0">
                  <c:v>4.5</c:v>
                </c:pt>
                <c:pt idx="1">
                  <c:v>4.0999999999999996</c:v>
                </c:pt>
              </c:numCache>
            </c:numRef>
          </c:val>
        </c:ser>
        <c:dLbls>
          <c:showLegendKey val="0"/>
          <c:showVal val="0"/>
          <c:showCatName val="0"/>
          <c:showSerName val="0"/>
          <c:showPercent val="0"/>
          <c:showBubbleSize val="0"/>
        </c:dLbls>
        <c:gapWidth val="150"/>
        <c:axId val="36455424"/>
        <c:axId val="81071488"/>
      </c:barChart>
      <c:catAx>
        <c:axId val="36455424"/>
        <c:scaling>
          <c:orientation val="minMax"/>
        </c:scaling>
        <c:delete val="0"/>
        <c:axPos val="b"/>
        <c:numFmt formatCode="General" sourceLinked="1"/>
        <c:majorTickMark val="out"/>
        <c:minorTickMark val="none"/>
        <c:tickLblPos val="nextTo"/>
        <c:txPr>
          <a:bodyPr/>
          <a:lstStyle/>
          <a:p>
            <a:pPr>
              <a:defRPr sz="1000" b="1"/>
            </a:pPr>
            <a:endParaRPr lang="en-US"/>
          </a:p>
        </c:txPr>
        <c:crossAx val="81071488"/>
        <c:crosses val="autoZero"/>
        <c:auto val="1"/>
        <c:lblAlgn val="ctr"/>
        <c:lblOffset val="100"/>
        <c:noMultiLvlLbl val="0"/>
      </c:catAx>
      <c:valAx>
        <c:axId val="81071488"/>
        <c:scaling>
          <c:orientation val="minMax"/>
          <c:max val="6"/>
          <c:min val="-8.5"/>
        </c:scaling>
        <c:delete val="0"/>
        <c:axPos val="l"/>
        <c:majorGridlines/>
        <c:numFmt formatCode="_(* #,##0.0_);_(* \(#,##0.0\);_(* &quot;-&quot;??_);_(@_)" sourceLinked="1"/>
        <c:majorTickMark val="out"/>
        <c:minorTickMark val="none"/>
        <c:tickLblPos val="nextTo"/>
        <c:txPr>
          <a:bodyPr/>
          <a:lstStyle/>
          <a:p>
            <a:pPr>
              <a:defRPr b="1"/>
            </a:pPr>
            <a:endParaRPr lang="en-US"/>
          </a:p>
        </c:txPr>
        <c:crossAx val="36455424"/>
        <c:crosses val="autoZero"/>
        <c:crossBetween val="between"/>
      </c:valAx>
      <c:spPr>
        <a:ln>
          <a:solidFill>
            <a:schemeClr val="tx1">
              <a:lumMod val="75000"/>
              <a:lumOff val="25000"/>
            </a:schemeClr>
          </a:solidFill>
        </a:ln>
      </c:spPr>
    </c:plotArea>
    <c:legend>
      <c:legendPos val="r"/>
      <c:layout>
        <c:manualLayout>
          <c:xMode val="edge"/>
          <c:yMode val="edge"/>
          <c:x val="0.11249669125502691"/>
          <c:y val="0.58484311624685337"/>
          <c:w val="0.87768250718356455"/>
          <c:h val="0.24980553165963518"/>
        </c:manualLayout>
      </c:layout>
      <c:overlay val="0"/>
      <c:txPr>
        <a:bodyPr/>
        <a:lstStyle/>
        <a:p>
          <a:pPr>
            <a:defRPr b="1"/>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'ექსპორტი '!$C$5</c:f>
              <c:strCache>
                <c:ptCount val="1"/>
                <c:pt idx="0">
                  <c:v>Export (10 month)</c:v>
                </c:pt>
              </c:strCache>
            </c:strRef>
          </c:tx>
          <c:spPr>
            <a:solidFill>
              <a:srgbClr val="FF0000"/>
            </a:solidFill>
            <a:ln>
              <a:solidFill>
                <a:srgbClr val="FF0000"/>
              </a:solidFill>
            </a:ln>
          </c:spPr>
          <c:invertIfNegative val="0"/>
          <c:dPt>
            <c:idx val="0"/>
            <c:invertIfNegative val="0"/>
            <c:bubble3D val="0"/>
          </c:dPt>
          <c:dPt>
            <c:idx val="1"/>
            <c:invertIfNegative val="0"/>
            <c:bubble3D val="0"/>
            <c:spPr>
              <a:solidFill>
                <a:srgbClr val="0070C0"/>
              </a:solidFill>
              <a:ln>
                <a:solidFill>
                  <a:srgbClr val="0070C0"/>
                </a:solidFill>
              </a:ln>
            </c:spPr>
          </c:dPt>
          <c:dPt>
            <c:idx val="2"/>
            <c:invertIfNegative val="0"/>
            <c:bubble3D val="0"/>
            <c:spPr>
              <a:solidFill>
                <a:srgbClr val="002060"/>
              </a:solidFill>
              <a:ln>
                <a:solidFill>
                  <a:srgbClr val="002060"/>
                </a:solidFill>
              </a:ln>
            </c:spPr>
          </c:dPt>
          <c:dLbls>
            <c:txPr>
              <a:bodyPr/>
              <a:lstStyle/>
              <a:p>
                <a:pPr>
                  <a:defRPr sz="800" b="1"/>
                </a:pPr>
                <a:endParaRPr lang="en-US"/>
              </a:p>
            </c:txPr>
            <c:showLegendKey val="0"/>
            <c:showVal val="1"/>
            <c:showCatName val="0"/>
            <c:showSerName val="0"/>
            <c:showPercent val="0"/>
            <c:showBubbleSize val="0"/>
            <c:showLeaderLines val="0"/>
          </c:dLbls>
          <c:cat>
            <c:numRef>
              <c:f>'ექსპორტი '!$B$7:$B$9</c:f>
              <c:numCache>
                <c:formatCode>General</c:formatCode>
                <c:ptCount val="3"/>
                <c:pt idx="0">
                  <c:v>2012</c:v>
                </c:pt>
                <c:pt idx="1">
                  <c:v>2013</c:v>
                </c:pt>
                <c:pt idx="2">
                  <c:v>2014</c:v>
                </c:pt>
              </c:numCache>
            </c:numRef>
          </c:cat>
          <c:val>
            <c:numRef>
              <c:f>'ექსპორტი '!$C$7:$C$9</c:f>
              <c:numCache>
                <c:formatCode>0</c:formatCode>
                <c:ptCount val="3"/>
                <c:pt idx="0">
                  <c:v>1984.16</c:v>
                </c:pt>
                <c:pt idx="1">
                  <c:v>2304.5</c:v>
                </c:pt>
                <c:pt idx="2">
                  <c:v>2425.37</c:v>
                </c:pt>
              </c:numCache>
            </c:numRef>
          </c:val>
        </c:ser>
        <c:dLbls>
          <c:showLegendKey val="0"/>
          <c:showVal val="0"/>
          <c:showCatName val="0"/>
          <c:showSerName val="0"/>
          <c:showPercent val="0"/>
          <c:showBubbleSize val="0"/>
        </c:dLbls>
        <c:gapWidth val="100"/>
        <c:axId val="36456448"/>
        <c:axId val="81073216"/>
      </c:barChart>
      <c:lineChart>
        <c:grouping val="standard"/>
        <c:varyColors val="0"/>
        <c:ser>
          <c:idx val="1"/>
          <c:order val="1"/>
          <c:tx>
            <c:strRef>
              <c:f>'ექსპორტი '!$D$5</c:f>
              <c:strCache>
                <c:ptCount val="1"/>
                <c:pt idx="0">
                  <c:v>პროცენტული ზრდა</c:v>
                </c:pt>
              </c:strCache>
            </c:strRef>
          </c:tx>
          <c:spPr>
            <a:ln w="38100">
              <a:solidFill>
                <a:srgbClr val="FF0000"/>
              </a:solidFill>
            </a:ln>
          </c:spPr>
          <c:marker>
            <c:symbol val="none"/>
          </c:marker>
          <c:dLbls>
            <c:txPr>
              <a:bodyPr/>
              <a:lstStyle/>
              <a:p>
                <a:pPr>
                  <a:defRPr b="1"/>
                </a:pPr>
                <a:endParaRPr lang="en-US"/>
              </a:p>
            </c:txPr>
            <c:dLblPos val="t"/>
            <c:showLegendKey val="0"/>
            <c:showVal val="1"/>
            <c:showCatName val="0"/>
            <c:showSerName val="0"/>
            <c:showPercent val="0"/>
            <c:showBubbleSize val="0"/>
            <c:showLeaderLines val="0"/>
          </c:dLbls>
          <c:cat>
            <c:numRef>
              <c:f>'ექსპორტი '!$B$7:$B$9</c:f>
              <c:numCache>
                <c:formatCode>General</c:formatCode>
                <c:ptCount val="3"/>
                <c:pt idx="0">
                  <c:v>2012</c:v>
                </c:pt>
                <c:pt idx="1">
                  <c:v>2013</c:v>
                </c:pt>
                <c:pt idx="2">
                  <c:v>2014</c:v>
                </c:pt>
              </c:numCache>
            </c:numRef>
          </c:cat>
          <c:val>
            <c:numRef>
              <c:f>'ექსპორტი '!$D$7:$D$9</c:f>
            </c:numRef>
          </c:val>
          <c:smooth val="1"/>
        </c:ser>
        <c:dLbls>
          <c:showLegendKey val="0"/>
          <c:showVal val="0"/>
          <c:showCatName val="0"/>
          <c:showSerName val="0"/>
          <c:showPercent val="0"/>
          <c:showBubbleSize val="0"/>
        </c:dLbls>
        <c:marker val="1"/>
        <c:smooth val="0"/>
        <c:axId val="36457472"/>
        <c:axId val="81073792"/>
      </c:lineChart>
      <c:catAx>
        <c:axId val="36456448"/>
        <c:scaling>
          <c:orientation val="minMax"/>
        </c:scaling>
        <c:delete val="0"/>
        <c:axPos val="b"/>
        <c:numFmt formatCode="General" sourceLinked="1"/>
        <c:majorTickMark val="out"/>
        <c:minorTickMark val="none"/>
        <c:tickLblPos val="nextTo"/>
        <c:txPr>
          <a:bodyPr/>
          <a:lstStyle/>
          <a:p>
            <a:pPr>
              <a:defRPr b="1"/>
            </a:pPr>
            <a:endParaRPr lang="en-US"/>
          </a:p>
        </c:txPr>
        <c:crossAx val="81073216"/>
        <c:crosses val="autoZero"/>
        <c:auto val="1"/>
        <c:lblAlgn val="ctr"/>
        <c:lblOffset val="100"/>
        <c:noMultiLvlLbl val="0"/>
      </c:catAx>
      <c:valAx>
        <c:axId val="81073216"/>
        <c:scaling>
          <c:orientation val="minMax"/>
          <c:min val="500"/>
        </c:scaling>
        <c:delete val="0"/>
        <c:axPos val="l"/>
        <c:majorGridlines/>
        <c:numFmt formatCode="0" sourceLinked="1"/>
        <c:majorTickMark val="out"/>
        <c:minorTickMark val="none"/>
        <c:tickLblPos val="nextTo"/>
        <c:txPr>
          <a:bodyPr/>
          <a:lstStyle/>
          <a:p>
            <a:pPr>
              <a:defRPr b="1"/>
            </a:pPr>
            <a:endParaRPr lang="en-US"/>
          </a:p>
        </c:txPr>
        <c:crossAx val="36456448"/>
        <c:crosses val="autoZero"/>
        <c:crossBetween val="between"/>
        <c:majorUnit val="500"/>
      </c:valAx>
      <c:valAx>
        <c:axId val="81073792"/>
        <c:scaling>
          <c:orientation val="minMax"/>
        </c:scaling>
        <c:delete val="1"/>
        <c:axPos val="r"/>
        <c:numFmt formatCode="0%" sourceLinked="1"/>
        <c:majorTickMark val="out"/>
        <c:minorTickMark val="none"/>
        <c:tickLblPos val="nextTo"/>
        <c:crossAx val="36457472"/>
        <c:crosses val="max"/>
        <c:crossBetween val="between"/>
      </c:valAx>
      <c:catAx>
        <c:axId val="36457472"/>
        <c:scaling>
          <c:orientation val="minMax"/>
        </c:scaling>
        <c:delete val="1"/>
        <c:axPos val="b"/>
        <c:majorTickMark val="out"/>
        <c:minorTickMark val="none"/>
        <c:tickLblPos val="nextTo"/>
        <c:crossAx val="81073792"/>
        <c:crosses val="autoZero"/>
        <c:auto val="1"/>
        <c:lblAlgn val="ctr"/>
        <c:lblOffset val="100"/>
        <c:noMultiLvlLbl val="0"/>
      </c:catAx>
    </c:plotArea>
    <c:legend>
      <c:legendPos val="b"/>
      <c:layout/>
      <c:overlay val="0"/>
      <c:txPr>
        <a:bodyPr/>
        <a:lstStyle/>
        <a:p>
          <a:pPr>
            <a:defRPr b="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'ექსპორტი '!$E$5</c:f>
              <c:strCache>
                <c:ptCount val="1"/>
                <c:pt idx="0">
                  <c:v>EU (10 month)</c:v>
                </c:pt>
              </c:strCache>
            </c:strRef>
          </c:tx>
          <c:spPr>
            <a:solidFill>
              <a:srgbClr val="FF0000"/>
            </a:solidFill>
            <a:ln>
              <a:solidFill>
                <a:srgbClr val="FF0000"/>
              </a:solidFill>
            </a:ln>
          </c:spPr>
          <c:invertIfNegative val="0"/>
          <c:dPt>
            <c:idx val="0"/>
            <c:invertIfNegative val="0"/>
            <c:bubble3D val="0"/>
          </c:dPt>
          <c:dPt>
            <c:idx val="1"/>
            <c:invertIfNegative val="0"/>
            <c:bubble3D val="0"/>
            <c:spPr>
              <a:solidFill>
                <a:srgbClr val="0070C0"/>
              </a:solidFill>
              <a:ln>
                <a:solidFill>
                  <a:srgbClr val="00B0F0"/>
                </a:solidFill>
              </a:ln>
            </c:spPr>
          </c:dPt>
          <c:dPt>
            <c:idx val="2"/>
            <c:invertIfNegative val="0"/>
            <c:bubble3D val="0"/>
            <c:spPr>
              <a:solidFill>
                <a:srgbClr val="002060"/>
              </a:solidFill>
              <a:ln>
                <a:solidFill>
                  <a:srgbClr val="0070C0"/>
                </a:solidFill>
              </a:ln>
            </c:spPr>
          </c:dPt>
          <c:dLbls>
            <c:txPr>
              <a:bodyPr/>
              <a:lstStyle/>
              <a:p>
                <a:pPr>
                  <a:defRPr sz="800" b="1"/>
                </a:pPr>
                <a:endParaRPr lang="en-US"/>
              </a:p>
            </c:txPr>
            <c:showLegendKey val="0"/>
            <c:showVal val="1"/>
            <c:showCatName val="0"/>
            <c:showSerName val="0"/>
            <c:showPercent val="0"/>
            <c:showBubbleSize val="0"/>
            <c:showLeaderLines val="0"/>
          </c:dLbls>
          <c:cat>
            <c:numRef>
              <c:f>'ექსპორტი '!$B$7:$B$9</c:f>
              <c:numCache>
                <c:formatCode>General</c:formatCode>
                <c:ptCount val="3"/>
                <c:pt idx="0">
                  <c:v>2012</c:v>
                </c:pt>
                <c:pt idx="1">
                  <c:v>2013</c:v>
                </c:pt>
                <c:pt idx="2">
                  <c:v>2014</c:v>
                </c:pt>
              </c:numCache>
            </c:numRef>
          </c:cat>
          <c:val>
            <c:numRef>
              <c:f>'ექსპორტი '!$E$7:$E$9</c:f>
              <c:numCache>
                <c:formatCode>0</c:formatCode>
                <c:ptCount val="3"/>
                <c:pt idx="0">
                  <c:v>301.87</c:v>
                </c:pt>
                <c:pt idx="1">
                  <c:v>457.58</c:v>
                </c:pt>
                <c:pt idx="2">
                  <c:v>522.26</c:v>
                </c:pt>
              </c:numCache>
            </c:numRef>
          </c:val>
        </c:ser>
        <c:dLbls>
          <c:showLegendKey val="0"/>
          <c:showVal val="0"/>
          <c:showCatName val="0"/>
          <c:showSerName val="0"/>
          <c:showPercent val="0"/>
          <c:showBubbleSize val="0"/>
        </c:dLbls>
        <c:gapWidth val="100"/>
        <c:axId val="38049792"/>
        <c:axId val="81075520"/>
      </c:barChart>
      <c:lineChart>
        <c:grouping val="standard"/>
        <c:varyColors val="0"/>
        <c:ser>
          <c:idx val="1"/>
          <c:order val="1"/>
          <c:tx>
            <c:strRef>
              <c:f>'ექსპორტი '!$F$5</c:f>
              <c:strCache>
                <c:ptCount val="1"/>
                <c:pt idx="0">
                  <c:v>პროცენტული ზრდა</c:v>
                </c:pt>
              </c:strCache>
            </c:strRef>
          </c:tx>
          <c:spPr>
            <a:ln w="38100">
              <a:solidFill>
                <a:srgbClr val="FF0000"/>
              </a:solidFill>
            </a:ln>
          </c:spPr>
          <c:marker>
            <c:symbol val="none"/>
          </c:marker>
          <c:dLbls>
            <c:txPr>
              <a:bodyPr/>
              <a:lstStyle/>
              <a:p>
                <a:pPr>
                  <a:defRPr b="1"/>
                </a:pPr>
                <a:endParaRPr lang="en-US"/>
              </a:p>
            </c:txPr>
            <c:dLblPos val="t"/>
            <c:showLegendKey val="0"/>
            <c:showVal val="1"/>
            <c:showCatName val="0"/>
            <c:showSerName val="0"/>
            <c:showPercent val="0"/>
            <c:showBubbleSize val="0"/>
            <c:showLeaderLines val="0"/>
          </c:dLbls>
          <c:cat>
            <c:numRef>
              <c:f>'ექსპორტი '!$B$7:$B$9</c:f>
              <c:numCache>
                <c:formatCode>General</c:formatCode>
                <c:ptCount val="3"/>
                <c:pt idx="0">
                  <c:v>2012</c:v>
                </c:pt>
                <c:pt idx="1">
                  <c:v>2013</c:v>
                </c:pt>
                <c:pt idx="2">
                  <c:v>2014</c:v>
                </c:pt>
              </c:numCache>
            </c:numRef>
          </c:cat>
          <c:val>
            <c:numRef>
              <c:f>'ექსპორტი '!$F$7:$F$9</c:f>
            </c:numRef>
          </c:val>
          <c:smooth val="1"/>
        </c:ser>
        <c:dLbls>
          <c:showLegendKey val="0"/>
          <c:showVal val="0"/>
          <c:showCatName val="0"/>
          <c:showSerName val="0"/>
          <c:showPercent val="0"/>
          <c:showBubbleSize val="0"/>
        </c:dLbls>
        <c:marker val="1"/>
        <c:smooth val="0"/>
        <c:axId val="36457984"/>
        <c:axId val="138772480"/>
      </c:lineChart>
      <c:catAx>
        <c:axId val="38049792"/>
        <c:scaling>
          <c:orientation val="minMax"/>
        </c:scaling>
        <c:delete val="0"/>
        <c:axPos val="b"/>
        <c:numFmt formatCode="General" sourceLinked="1"/>
        <c:majorTickMark val="out"/>
        <c:minorTickMark val="none"/>
        <c:tickLblPos val="nextTo"/>
        <c:txPr>
          <a:bodyPr/>
          <a:lstStyle/>
          <a:p>
            <a:pPr>
              <a:defRPr b="1"/>
            </a:pPr>
            <a:endParaRPr lang="en-US"/>
          </a:p>
        </c:txPr>
        <c:crossAx val="81075520"/>
        <c:crosses val="autoZero"/>
        <c:auto val="1"/>
        <c:lblAlgn val="ctr"/>
        <c:lblOffset val="100"/>
        <c:noMultiLvlLbl val="0"/>
      </c:catAx>
      <c:valAx>
        <c:axId val="81075520"/>
        <c:scaling>
          <c:orientation val="minMax"/>
          <c:min val="100"/>
        </c:scaling>
        <c:delete val="0"/>
        <c:axPos val="l"/>
        <c:majorGridlines/>
        <c:numFmt formatCode="0" sourceLinked="1"/>
        <c:majorTickMark val="out"/>
        <c:minorTickMark val="none"/>
        <c:tickLblPos val="nextTo"/>
        <c:txPr>
          <a:bodyPr/>
          <a:lstStyle/>
          <a:p>
            <a:pPr>
              <a:defRPr b="1"/>
            </a:pPr>
            <a:endParaRPr lang="en-US"/>
          </a:p>
        </c:txPr>
        <c:crossAx val="38049792"/>
        <c:crosses val="autoZero"/>
        <c:crossBetween val="between"/>
        <c:majorUnit val="100"/>
      </c:valAx>
      <c:valAx>
        <c:axId val="138772480"/>
        <c:scaling>
          <c:orientation val="minMax"/>
        </c:scaling>
        <c:delete val="1"/>
        <c:axPos val="r"/>
        <c:numFmt formatCode="0%" sourceLinked="1"/>
        <c:majorTickMark val="out"/>
        <c:minorTickMark val="none"/>
        <c:tickLblPos val="nextTo"/>
        <c:crossAx val="36457984"/>
        <c:crosses val="max"/>
        <c:crossBetween val="between"/>
      </c:valAx>
      <c:catAx>
        <c:axId val="36457984"/>
        <c:scaling>
          <c:orientation val="minMax"/>
        </c:scaling>
        <c:delete val="1"/>
        <c:axPos val="b"/>
        <c:majorTickMark val="out"/>
        <c:minorTickMark val="none"/>
        <c:tickLblPos val="nextTo"/>
        <c:crossAx val="138772480"/>
        <c:crosses val="autoZero"/>
        <c:auto val="1"/>
        <c:lblAlgn val="ctr"/>
        <c:lblOffset val="100"/>
        <c:noMultiLvlLbl val="0"/>
      </c:catAx>
    </c:plotArea>
    <c:legend>
      <c:legendPos val="b"/>
      <c:layout/>
      <c:overlay val="0"/>
      <c:spPr>
        <a:noFill/>
        <a:ln>
          <a:noFill/>
        </a:ln>
      </c:sp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'სოფლის მეურნეობა-სესხები'!$C$5</c:f>
              <c:strCache>
                <c:ptCount val="1"/>
                <c:pt idx="0">
                  <c:v>Agriculture Loans   </c:v>
                </c:pt>
              </c:strCache>
            </c:strRef>
          </c:tx>
          <c:spPr>
            <a:solidFill>
              <a:srgbClr val="0070C0"/>
            </a:solidFill>
            <a:ln>
              <a:solidFill>
                <a:srgbClr val="0070C0"/>
              </a:solidFill>
            </a:ln>
          </c:spPr>
          <c:invertIfNegative val="0"/>
          <c:dLbls>
            <c:txPr>
              <a:bodyPr/>
              <a:lstStyle/>
              <a:p>
                <a:pPr>
                  <a:defRPr sz="800" b="1"/>
                </a:pPr>
                <a:endParaRPr lang="en-US"/>
              </a:p>
            </c:txPr>
            <c:showLegendKey val="0"/>
            <c:showVal val="1"/>
            <c:showCatName val="0"/>
            <c:showSerName val="0"/>
            <c:showPercent val="0"/>
            <c:showBubbleSize val="0"/>
            <c:showLeaderLines val="0"/>
          </c:dLbls>
          <c:cat>
            <c:numRef>
              <c:f>'სოფლის მეურნეობა-სესხები'!$B$7:$B$11</c:f>
              <c:numCache>
                <c:formatCode>General</c:formatCode>
                <c:ptCount val="5"/>
                <c:pt idx="0">
                  <c:v>2010</c:v>
                </c:pt>
                <c:pt idx="1">
                  <c:v>2011</c:v>
                </c:pt>
                <c:pt idx="2">
                  <c:v>2012</c:v>
                </c:pt>
                <c:pt idx="3">
                  <c:v>2013</c:v>
                </c:pt>
                <c:pt idx="4">
                  <c:v>2014</c:v>
                </c:pt>
              </c:numCache>
            </c:numRef>
          </c:cat>
          <c:val>
            <c:numRef>
              <c:f>'სოფლის მეურნეობა-სესხები'!$C$7:$C$11</c:f>
              <c:numCache>
                <c:formatCode>#,##0.0</c:formatCode>
                <c:ptCount val="5"/>
                <c:pt idx="0">
                  <c:v>46.909515636753</c:v>
                </c:pt>
                <c:pt idx="1">
                  <c:v>68.799043801376925</c:v>
                </c:pt>
                <c:pt idx="2">
                  <c:v>46.646237525099998</c:v>
                </c:pt>
                <c:pt idx="3">
                  <c:v>112.61262241910799</c:v>
                </c:pt>
                <c:pt idx="4">
                  <c:v>234.10426215155974</c:v>
                </c:pt>
              </c:numCache>
            </c:numRef>
          </c:val>
        </c:ser>
        <c:dLbls>
          <c:showLegendKey val="0"/>
          <c:showVal val="0"/>
          <c:showCatName val="0"/>
          <c:showSerName val="0"/>
          <c:showPercent val="0"/>
          <c:showBubbleSize val="0"/>
        </c:dLbls>
        <c:gapWidth val="101"/>
        <c:axId val="104669184"/>
        <c:axId val="104278848"/>
      </c:barChart>
      <c:lineChart>
        <c:grouping val="standard"/>
        <c:varyColors val="0"/>
        <c:ser>
          <c:idx val="1"/>
          <c:order val="1"/>
          <c:tx>
            <c:strRef>
              <c:f>'სოფლის მეურნეობა-სესხები'!$D$5</c:f>
              <c:strCache>
                <c:ptCount val="1"/>
                <c:pt idx="0">
                  <c:v>The growth rate</c:v>
                </c:pt>
              </c:strCache>
            </c:strRef>
          </c:tx>
          <c:spPr>
            <a:ln w="38100">
              <a:solidFill>
                <a:srgbClr val="FF0000"/>
              </a:solidFill>
            </a:ln>
          </c:spPr>
          <c:marker>
            <c:symbol val="none"/>
          </c:marker>
          <c:cat>
            <c:numRef>
              <c:f>'სოფლის მეურნეობა-სესხები'!$B$7:$B$11</c:f>
              <c:numCache>
                <c:formatCode>General</c:formatCode>
                <c:ptCount val="5"/>
                <c:pt idx="0">
                  <c:v>2010</c:v>
                </c:pt>
                <c:pt idx="1">
                  <c:v>2011</c:v>
                </c:pt>
                <c:pt idx="2">
                  <c:v>2012</c:v>
                </c:pt>
                <c:pt idx="3">
                  <c:v>2013</c:v>
                </c:pt>
                <c:pt idx="4">
                  <c:v>2014</c:v>
                </c:pt>
              </c:numCache>
            </c:numRef>
          </c:cat>
          <c:val>
            <c:numRef>
              <c:f>'სოფლის მეურნეობა-სესხები'!$D$7:$D$11</c:f>
              <c:numCache>
                <c:formatCode>0.0%</c:formatCode>
                <c:ptCount val="5"/>
                <c:pt idx="0">
                  <c:v>-0.14195297543230323</c:v>
                </c:pt>
                <c:pt idx="1">
                  <c:v>0.46663300329355262</c:v>
                </c:pt>
                <c:pt idx="2">
                  <c:v>-0.32199293845176324</c:v>
                </c:pt>
                <c:pt idx="3">
                  <c:v>1.4141844743321896</c:v>
                </c:pt>
                <c:pt idx="4">
                  <c:v>1.0788456668764796</c:v>
                </c:pt>
              </c:numCache>
            </c:numRef>
          </c:val>
          <c:smooth val="1"/>
        </c:ser>
        <c:dLbls>
          <c:showLegendKey val="0"/>
          <c:showVal val="0"/>
          <c:showCatName val="0"/>
          <c:showSerName val="0"/>
          <c:showPercent val="0"/>
          <c:showBubbleSize val="0"/>
        </c:dLbls>
        <c:marker val="1"/>
        <c:smooth val="0"/>
        <c:axId val="104670720"/>
        <c:axId val="104279424"/>
      </c:lineChart>
      <c:catAx>
        <c:axId val="104669184"/>
        <c:scaling>
          <c:orientation val="minMax"/>
        </c:scaling>
        <c:delete val="0"/>
        <c:axPos val="b"/>
        <c:numFmt formatCode="General" sourceLinked="1"/>
        <c:majorTickMark val="out"/>
        <c:minorTickMark val="none"/>
        <c:tickLblPos val="nextTo"/>
        <c:txPr>
          <a:bodyPr/>
          <a:lstStyle/>
          <a:p>
            <a:pPr>
              <a:defRPr sz="900" b="1"/>
            </a:pPr>
            <a:endParaRPr lang="en-US"/>
          </a:p>
        </c:txPr>
        <c:crossAx val="104278848"/>
        <c:crosses val="autoZero"/>
        <c:auto val="1"/>
        <c:lblAlgn val="ctr"/>
        <c:lblOffset val="100"/>
        <c:noMultiLvlLbl val="0"/>
      </c:catAx>
      <c:valAx>
        <c:axId val="104278848"/>
        <c:scaling>
          <c:orientation val="minMax"/>
        </c:scaling>
        <c:delete val="0"/>
        <c:axPos val="l"/>
        <c:majorGridlines/>
        <c:numFmt formatCode="#,##0.0" sourceLinked="1"/>
        <c:majorTickMark val="out"/>
        <c:minorTickMark val="none"/>
        <c:tickLblPos val="nextTo"/>
        <c:txPr>
          <a:bodyPr/>
          <a:lstStyle/>
          <a:p>
            <a:pPr>
              <a:defRPr b="1"/>
            </a:pPr>
            <a:endParaRPr lang="en-US"/>
          </a:p>
        </c:txPr>
        <c:crossAx val="104669184"/>
        <c:crosses val="autoZero"/>
        <c:crossBetween val="between"/>
      </c:valAx>
      <c:valAx>
        <c:axId val="104279424"/>
        <c:scaling>
          <c:orientation val="minMax"/>
        </c:scaling>
        <c:delete val="0"/>
        <c:axPos val="r"/>
        <c:numFmt formatCode="0.0%" sourceLinked="1"/>
        <c:majorTickMark val="out"/>
        <c:minorTickMark val="none"/>
        <c:tickLblPos val="nextTo"/>
        <c:txPr>
          <a:bodyPr/>
          <a:lstStyle/>
          <a:p>
            <a:pPr>
              <a:defRPr sz="800" b="1"/>
            </a:pPr>
            <a:endParaRPr lang="en-US"/>
          </a:p>
        </c:txPr>
        <c:crossAx val="104670720"/>
        <c:crosses val="max"/>
        <c:crossBetween val="between"/>
      </c:valAx>
      <c:catAx>
        <c:axId val="104670720"/>
        <c:scaling>
          <c:orientation val="minMax"/>
        </c:scaling>
        <c:delete val="1"/>
        <c:axPos val="b"/>
        <c:numFmt formatCode="General" sourceLinked="1"/>
        <c:majorTickMark val="out"/>
        <c:minorTickMark val="none"/>
        <c:tickLblPos val="nextTo"/>
        <c:crossAx val="104279424"/>
        <c:crosses val="autoZero"/>
        <c:auto val="1"/>
        <c:lblAlgn val="ctr"/>
        <c:lblOffset val="100"/>
        <c:noMultiLvlLbl val="0"/>
      </c:catAx>
    </c:plotArea>
    <c:legend>
      <c:legendPos val="b"/>
      <c:layout/>
      <c:overlay val="0"/>
      <c:txPr>
        <a:bodyPr/>
        <a:lstStyle/>
        <a:p>
          <a:pPr>
            <a:defRPr sz="800" b="1"/>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10"/>
      <c:rAngAx val="0"/>
      <c:perspective val="30"/>
    </c:view3D>
    <c:floor>
      <c:thickness val="0"/>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FDI!$E$2</c:f>
              <c:strCache>
                <c:ptCount val="1"/>
              </c:strCache>
            </c:strRef>
          </c:tx>
          <c:spPr>
            <a:solidFill>
              <a:schemeClr val="accent1">
                <a:lumMod val="60000"/>
                <a:lumOff val="40000"/>
              </a:schemeClr>
            </a:solidFill>
          </c:spPr>
          <c:invertIfNegative val="0"/>
          <c:dLbls>
            <c:dLbl>
              <c:idx val="0"/>
              <c:layout>
                <c:manualLayout>
                  <c:x val="1.4134275618374558E-2"/>
                  <c:y val="-0.26851851851851855"/>
                </c:manualLayout>
              </c:layout>
              <c:spPr/>
              <c:txPr>
                <a:bodyPr anchor="ctr" anchorCtr="1"/>
                <a:lstStyle/>
                <a:p>
                  <a:pPr>
                    <a:defRPr sz="900" b="1"/>
                  </a:pPr>
                  <a:endParaRPr lang="en-US"/>
                </a:p>
              </c:txPr>
              <c:showLegendKey val="0"/>
              <c:showVal val="1"/>
              <c:showCatName val="0"/>
              <c:showSerName val="0"/>
              <c:showPercent val="0"/>
              <c:showBubbleSize val="0"/>
            </c:dLbl>
            <c:dLbl>
              <c:idx val="1"/>
              <c:layout>
                <c:manualLayout>
                  <c:x val="9.4228504122497048E-3"/>
                  <c:y val="-0.29166666666666669"/>
                </c:manualLayout>
              </c:layout>
              <c:spPr/>
              <c:txPr>
                <a:bodyPr anchor="ctr" anchorCtr="1"/>
                <a:lstStyle/>
                <a:p>
                  <a:pPr>
                    <a:defRPr sz="900" b="1"/>
                  </a:pPr>
                  <a:endParaRPr lang="en-US"/>
                </a:p>
              </c:txPr>
              <c:showLegendKey val="0"/>
              <c:showVal val="1"/>
              <c:showCatName val="0"/>
              <c:showSerName val="0"/>
              <c:showPercent val="0"/>
              <c:showBubbleSize val="0"/>
            </c:dLbl>
            <c:dLbl>
              <c:idx val="2"/>
              <c:layout>
                <c:manualLayout>
                  <c:x val="1.648998822143681E-2"/>
                  <c:y val="-0.3888888888888889"/>
                </c:manualLayout>
              </c:layout>
              <c:spPr/>
              <c:txPr>
                <a:bodyPr anchor="ctr" anchorCtr="1"/>
                <a:lstStyle/>
                <a:p>
                  <a:pPr>
                    <a:defRPr sz="900" b="1"/>
                  </a:pPr>
                  <a:endParaRPr lang="en-US"/>
                </a:p>
              </c:txPr>
              <c:showLegendKey val="0"/>
              <c:showVal val="1"/>
              <c:showCatName val="0"/>
              <c:showSerName val="0"/>
              <c:showPercent val="0"/>
              <c:showBubbleSize val="0"/>
            </c:dLbl>
            <c:txPr>
              <a:bodyPr/>
              <a:lstStyle/>
              <a:p>
                <a:pPr>
                  <a:defRPr sz="900" b="1"/>
                </a:pPr>
                <a:endParaRPr lang="en-US"/>
              </a:p>
            </c:txPr>
            <c:showLegendKey val="0"/>
            <c:showVal val="1"/>
            <c:showCatName val="0"/>
            <c:showSerName val="0"/>
            <c:showPercent val="0"/>
            <c:showBubbleSize val="0"/>
            <c:showLeaderLines val="0"/>
          </c:dLbls>
          <c:cat>
            <c:numRef>
              <c:f>FDI!$A$10:$A$12</c:f>
              <c:numCache>
                <c:formatCode>General</c:formatCode>
                <c:ptCount val="3"/>
                <c:pt idx="0">
                  <c:v>2012</c:v>
                </c:pt>
                <c:pt idx="1">
                  <c:v>2013</c:v>
                </c:pt>
                <c:pt idx="2">
                  <c:v>2014</c:v>
                </c:pt>
              </c:numCache>
            </c:numRef>
          </c:cat>
          <c:val>
            <c:numRef>
              <c:f>FDI!$G$10:$G$12</c:f>
              <c:numCache>
                <c:formatCode>_(* #,##0.0_);_(* \(#,##0.0\);_(* "-"??_);_(@_)</c:formatCode>
                <c:ptCount val="3"/>
                <c:pt idx="0">
                  <c:v>677.9</c:v>
                </c:pt>
                <c:pt idx="1">
                  <c:v>715</c:v>
                </c:pt>
                <c:pt idx="2">
                  <c:v>1034.3</c:v>
                </c:pt>
              </c:numCache>
            </c:numRef>
          </c:val>
        </c:ser>
        <c:dLbls>
          <c:showLegendKey val="0"/>
          <c:showVal val="0"/>
          <c:showCatName val="0"/>
          <c:showSerName val="0"/>
          <c:showPercent val="0"/>
          <c:showBubbleSize val="0"/>
        </c:dLbls>
        <c:gapWidth val="150"/>
        <c:shape val="cylinder"/>
        <c:axId val="104671744"/>
        <c:axId val="104281152"/>
        <c:axId val="0"/>
      </c:bar3DChart>
      <c:catAx>
        <c:axId val="104671744"/>
        <c:scaling>
          <c:orientation val="minMax"/>
        </c:scaling>
        <c:delete val="0"/>
        <c:axPos val="b"/>
        <c:numFmt formatCode="General" sourceLinked="1"/>
        <c:majorTickMark val="out"/>
        <c:minorTickMark val="none"/>
        <c:tickLblPos val="nextTo"/>
        <c:txPr>
          <a:bodyPr/>
          <a:lstStyle/>
          <a:p>
            <a:pPr>
              <a:defRPr b="1"/>
            </a:pPr>
            <a:endParaRPr lang="en-US"/>
          </a:p>
        </c:txPr>
        <c:crossAx val="104281152"/>
        <c:crosses val="autoZero"/>
        <c:auto val="1"/>
        <c:lblAlgn val="ctr"/>
        <c:lblOffset val="100"/>
        <c:noMultiLvlLbl val="0"/>
      </c:catAx>
      <c:valAx>
        <c:axId val="104281152"/>
        <c:scaling>
          <c:orientation val="minMax"/>
        </c:scaling>
        <c:delete val="1"/>
        <c:axPos val="l"/>
        <c:numFmt formatCode="_(* #,##0.0_);_(* \(#,##0.0\);_(* &quot;-&quot;??_);_(@_)" sourceLinked="1"/>
        <c:majorTickMark val="out"/>
        <c:minorTickMark val="none"/>
        <c:tickLblPos val="nextTo"/>
        <c:crossAx val="10467174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F7954-5325-4F74-9663-7AE3D92CBC05}"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54C71DBB-0CC3-46D8-962F-D06DBEA2ECD6}">
      <dgm:prSet phldrT="[Text]" custT="1"/>
      <dgm:spPr>
        <a:solidFill>
          <a:srgbClr val="DA0000"/>
        </a:solidFill>
      </dgm:spPr>
      <dgm:t>
        <a:bodyPr/>
        <a:lstStyle/>
        <a:p>
          <a:pPr algn="ctr"/>
          <a:endParaRPr lang="en-US" sz="1000" b="1">
            <a:latin typeface="Calibri" pitchFamily="34" charset="0"/>
          </a:endParaRPr>
        </a:p>
      </dgm:t>
    </dgm:pt>
    <dgm:pt modelId="{E983FBD5-510B-4C1E-943D-39072E9DA9AF}" type="parTrans" cxnId="{CD3C1C5C-D324-4250-BEC5-97DF68526F2D}">
      <dgm:prSet/>
      <dgm:spPr/>
      <dgm:t>
        <a:bodyPr/>
        <a:lstStyle/>
        <a:p>
          <a:pPr algn="ctr"/>
          <a:endParaRPr lang="en-US"/>
        </a:p>
      </dgm:t>
    </dgm:pt>
    <dgm:pt modelId="{9AA08DDA-40D3-48FB-B313-8A21E45D6722}" type="sibTrans" cxnId="{CD3C1C5C-D324-4250-BEC5-97DF68526F2D}">
      <dgm:prSet/>
      <dgm:spPr/>
      <dgm:t>
        <a:bodyPr/>
        <a:lstStyle/>
        <a:p>
          <a:pPr algn="ctr"/>
          <a:endParaRPr lang="en-US"/>
        </a:p>
      </dgm:t>
    </dgm:pt>
    <dgm:pt modelId="{A4CA4D84-377A-4AAC-839C-92053C963539}">
      <dgm:prSet phldrT="[Text]" custT="1"/>
      <dgm:spPr/>
      <dgm:t>
        <a:bodyPr/>
        <a:lstStyle/>
        <a:p>
          <a:pPr algn="ctr">
            <a:spcAft>
              <a:spcPct val="35000"/>
            </a:spcAft>
          </a:pPr>
          <a:endParaRPr lang="en-US" sz="1000" b="1" u="none" dirty="0" smtClean="0">
            <a:solidFill>
              <a:schemeClr val="bg1"/>
            </a:solidFill>
            <a:latin typeface="Calibri" pitchFamily="34" charset="0"/>
          </a:endParaRPr>
        </a:p>
        <a:p>
          <a:pPr algn="ctr">
            <a:spcAft>
              <a:spcPct val="35000"/>
            </a:spcAft>
          </a:pPr>
          <a:r>
            <a:rPr lang="en-US" sz="1800" b="1" u="none" dirty="0" smtClean="0">
              <a:solidFill>
                <a:schemeClr val="bg1"/>
              </a:solidFill>
              <a:latin typeface="Calibri" pitchFamily="34" charset="0"/>
            </a:rPr>
            <a:t>BB- Stable</a:t>
          </a:r>
          <a:endParaRPr lang="en-US" sz="1200" b="0" u="none" dirty="0">
            <a:solidFill>
              <a:schemeClr val="bg1"/>
            </a:solidFill>
            <a:latin typeface="Calibri" pitchFamily="34" charset="0"/>
          </a:endParaRPr>
        </a:p>
      </dgm:t>
    </dgm:pt>
    <dgm:pt modelId="{F73A9687-7AC6-4F96-AAE1-D6E7BE1B2957}" type="parTrans" cxnId="{C091B671-C2D3-4C47-8B43-68D07A0D289C}">
      <dgm:prSet/>
      <dgm:spPr/>
      <dgm:t>
        <a:bodyPr/>
        <a:lstStyle/>
        <a:p>
          <a:pPr algn="ctr"/>
          <a:endParaRPr lang="en-US"/>
        </a:p>
      </dgm:t>
    </dgm:pt>
    <dgm:pt modelId="{48E3EA4E-8192-4327-B999-0ED210FD1358}" type="sibTrans" cxnId="{C091B671-C2D3-4C47-8B43-68D07A0D289C}">
      <dgm:prSet/>
      <dgm:spPr/>
      <dgm:t>
        <a:bodyPr/>
        <a:lstStyle/>
        <a:p>
          <a:pPr algn="ctr"/>
          <a:endParaRPr lang="en-US"/>
        </a:p>
      </dgm:t>
    </dgm:pt>
    <dgm:pt modelId="{E67AE470-65CB-41A5-85E0-2A638D24A2DC}">
      <dgm:prSet phldrT="[Text]" custT="1"/>
      <dgm:spPr>
        <a:solidFill>
          <a:srgbClr val="DA0000"/>
        </a:solidFill>
      </dgm:spPr>
      <dgm:t>
        <a:bodyPr/>
        <a:lstStyle/>
        <a:p>
          <a:pPr algn="ctr"/>
          <a:r>
            <a:rPr lang="en-US" sz="1100" b="1" smtClean="0">
              <a:latin typeface="Calibri" pitchFamily="34" charset="0"/>
            </a:rPr>
            <a:t>	</a:t>
          </a:r>
        </a:p>
      </dgm:t>
    </dgm:pt>
    <dgm:pt modelId="{98DABA4D-4C12-41D3-AF4A-931DA89DA684}" type="parTrans" cxnId="{002DBB06-C7AD-4011-A04F-E54406FE6A01}">
      <dgm:prSet/>
      <dgm:spPr/>
      <dgm:t>
        <a:bodyPr/>
        <a:lstStyle/>
        <a:p>
          <a:pPr algn="ctr"/>
          <a:endParaRPr lang="en-US"/>
        </a:p>
      </dgm:t>
    </dgm:pt>
    <dgm:pt modelId="{A5B81211-06B3-4C07-A736-8A7CD4F82D9D}" type="sibTrans" cxnId="{002DBB06-C7AD-4011-A04F-E54406FE6A01}">
      <dgm:prSet/>
      <dgm:spPr/>
      <dgm:t>
        <a:bodyPr/>
        <a:lstStyle/>
        <a:p>
          <a:pPr algn="ctr"/>
          <a:endParaRPr lang="en-US"/>
        </a:p>
      </dgm:t>
    </dgm:pt>
    <dgm:pt modelId="{47A72370-C1E0-469F-A1CA-BE2E070F2743}">
      <dgm:prSet phldrT="[Text]" custT="1"/>
      <dgm:spPr/>
      <dgm:t>
        <a:bodyPr/>
        <a:lstStyle/>
        <a:p>
          <a:pPr algn="ctr">
            <a:lnSpc>
              <a:spcPct val="90000"/>
            </a:lnSpc>
          </a:pPr>
          <a:endParaRPr lang="ka-GE" sz="1000" b="1" u="none" dirty="0" smtClean="0">
            <a:solidFill>
              <a:schemeClr val="bg1"/>
            </a:solidFill>
            <a:latin typeface="Calibri" pitchFamily="34" charset="0"/>
          </a:endParaRPr>
        </a:p>
        <a:p>
          <a:pPr algn="ctr">
            <a:lnSpc>
              <a:spcPct val="90000"/>
            </a:lnSpc>
          </a:pPr>
          <a:r>
            <a:rPr lang="en-US" sz="1800" b="1" u="none" dirty="0" smtClean="0">
              <a:solidFill>
                <a:schemeClr val="bg1"/>
              </a:solidFill>
              <a:latin typeface="Calibri" pitchFamily="34" charset="0"/>
            </a:rPr>
            <a:t>BB- Positive</a:t>
          </a:r>
          <a:endParaRPr lang="en-US" sz="1200" b="1" u="none" dirty="0" smtClean="0">
            <a:solidFill>
              <a:schemeClr val="bg1"/>
            </a:solidFill>
            <a:latin typeface="Calibri" pitchFamily="34" charset="0"/>
          </a:endParaRPr>
        </a:p>
      </dgm:t>
    </dgm:pt>
    <dgm:pt modelId="{21A22AEE-B3C8-42B6-AA91-2E5858E3641C}" type="parTrans" cxnId="{2AD0D2FF-8925-4B4A-B70A-727FB561DD96}">
      <dgm:prSet/>
      <dgm:spPr/>
      <dgm:t>
        <a:bodyPr/>
        <a:lstStyle/>
        <a:p>
          <a:pPr algn="ctr"/>
          <a:endParaRPr lang="en-US"/>
        </a:p>
      </dgm:t>
    </dgm:pt>
    <dgm:pt modelId="{0EA7DCCD-A1CF-4073-935F-1262949DFE39}" type="sibTrans" cxnId="{2AD0D2FF-8925-4B4A-B70A-727FB561DD96}">
      <dgm:prSet/>
      <dgm:spPr/>
      <dgm:t>
        <a:bodyPr/>
        <a:lstStyle/>
        <a:p>
          <a:pPr algn="ctr"/>
          <a:endParaRPr lang="en-US"/>
        </a:p>
      </dgm:t>
    </dgm:pt>
    <dgm:pt modelId="{6AB29254-9E34-4A3B-A8F0-B0C421543A3B}">
      <dgm:prSet phldrT="[Text]" custT="1"/>
      <dgm:spPr>
        <a:solidFill>
          <a:srgbClr val="DA0000"/>
        </a:solidFill>
      </dgm:spPr>
      <dgm:t>
        <a:bodyPr/>
        <a:lstStyle/>
        <a:p>
          <a:pPr algn="ctr"/>
          <a:endParaRPr lang="en-US" sz="1000" b="1" dirty="0" smtClean="0">
            <a:latin typeface="Calibri" pitchFamily="34" charset="0"/>
          </a:endParaRPr>
        </a:p>
      </dgm:t>
    </dgm:pt>
    <dgm:pt modelId="{D0E62B27-3E84-4600-8538-4269734AD8A6}" type="parTrans" cxnId="{AB6AA26C-1D0D-45B3-B7C6-AE4C2922A67D}">
      <dgm:prSet/>
      <dgm:spPr/>
      <dgm:t>
        <a:bodyPr/>
        <a:lstStyle/>
        <a:p>
          <a:pPr algn="ctr"/>
          <a:endParaRPr lang="en-US"/>
        </a:p>
      </dgm:t>
    </dgm:pt>
    <dgm:pt modelId="{D0DC95EE-F3B6-4D80-9763-1CD80241B9AC}" type="sibTrans" cxnId="{AB6AA26C-1D0D-45B3-B7C6-AE4C2922A67D}">
      <dgm:prSet/>
      <dgm:spPr/>
      <dgm:t>
        <a:bodyPr/>
        <a:lstStyle/>
        <a:p>
          <a:pPr algn="ctr"/>
          <a:endParaRPr lang="en-US"/>
        </a:p>
      </dgm:t>
    </dgm:pt>
    <dgm:pt modelId="{F51B394E-16FB-468D-A290-2C69A2EB02D6}">
      <dgm:prSet phldrT="[Text]" custT="1"/>
      <dgm:spPr/>
      <dgm:t>
        <a:bodyPr/>
        <a:lstStyle/>
        <a:p>
          <a:pPr algn="ctr"/>
          <a:endParaRPr lang="en-US" sz="1000" b="1" u="none" dirty="0" smtClean="0">
            <a:solidFill>
              <a:schemeClr val="bg1"/>
            </a:solidFill>
            <a:latin typeface="Calibri" pitchFamily="34" charset="0"/>
          </a:endParaRPr>
        </a:p>
        <a:p>
          <a:pPr algn="ctr"/>
          <a:r>
            <a:rPr lang="en-US" sz="1800" b="1" u="none" dirty="0" smtClean="0">
              <a:solidFill>
                <a:schemeClr val="bg1"/>
              </a:solidFill>
              <a:latin typeface="Calibri" pitchFamily="34" charset="0"/>
            </a:rPr>
            <a:t>Ba3</a:t>
          </a:r>
          <a:r>
            <a:rPr lang="en-US" sz="1400" b="1" u="none" dirty="0" smtClean="0">
              <a:solidFill>
                <a:schemeClr val="bg1"/>
              </a:solidFill>
              <a:latin typeface="Calibri" pitchFamily="34" charset="0"/>
            </a:rPr>
            <a:t> Positive</a:t>
          </a:r>
          <a:endParaRPr lang="en-US" sz="1200" b="0" u="none" dirty="0" smtClean="0">
            <a:solidFill>
              <a:schemeClr val="bg1"/>
            </a:solidFill>
            <a:latin typeface="Calibri" pitchFamily="34" charset="0"/>
          </a:endParaRPr>
        </a:p>
      </dgm:t>
    </dgm:pt>
    <dgm:pt modelId="{21F04F1A-C888-4EA8-89F6-6726B21176E5}" type="parTrans" cxnId="{95F50E8D-03A0-491F-829A-CB0A1AE1E574}">
      <dgm:prSet/>
      <dgm:spPr/>
      <dgm:t>
        <a:bodyPr/>
        <a:lstStyle/>
        <a:p>
          <a:pPr algn="ctr"/>
          <a:endParaRPr lang="en-US"/>
        </a:p>
      </dgm:t>
    </dgm:pt>
    <dgm:pt modelId="{9A5D5EBB-EE3F-45D7-AAF8-C4E79C786955}" type="sibTrans" cxnId="{95F50E8D-03A0-491F-829A-CB0A1AE1E574}">
      <dgm:prSet/>
      <dgm:spPr/>
      <dgm:t>
        <a:bodyPr/>
        <a:lstStyle/>
        <a:p>
          <a:pPr algn="ctr"/>
          <a:endParaRPr lang="en-US"/>
        </a:p>
      </dgm:t>
    </dgm:pt>
    <dgm:pt modelId="{7B2E87FB-A8C0-44D1-8B77-2C0EA695337C}">
      <dgm:prSet custT="1"/>
      <dgm:spPr/>
      <dgm:t>
        <a:bodyPr/>
        <a:lstStyle/>
        <a:p>
          <a:pPr algn="ctr"/>
          <a:endParaRPr lang="en-AU" sz="2000" dirty="0" smtClean="0">
            <a:solidFill>
              <a:schemeClr val="bg1"/>
            </a:solidFill>
            <a:latin typeface="Calibri" pitchFamily="34" charset="0"/>
          </a:endParaRPr>
        </a:p>
      </dgm:t>
    </dgm:pt>
    <dgm:pt modelId="{7C6BE299-4472-4726-A316-CA79149B5708}" type="parTrans" cxnId="{1E7EF772-3A2F-4566-8BF9-5A48B7550221}">
      <dgm:prSet/>
      <dgm:spPr/>
      <dgm:t>
        <a:bodyPr/>
        <a:lstStyle/>
        <a:p>
          <a:pPr algn="ctr"/>
          <a:endParaRPr lang="en-US"/>
        </a:p>
      </dgm:t>
    </dgm:pt>
    <dgm:pt modelId="{DCEA4BD2-C199-403E-86FA-83D05738388B}" type="sibTrans" cxnId="{1E7EF772-3A2F-4566-8BF9-5A48B7550221}">
      <dgm:prSet/>
      <dgm:spPr/>
      <dgm:t>
        <a:bodyPr/>
        <a:lstStyle/>
        <a:p>
          <a:pPr algn="ctr"/>
          <a:endParaRPr lang="en-US"/>
        </a:p>
      </dgm:t>
    </dgm:pt>
    <dgm:pt modelId="{2FDC3C57-0BBB-4EA7-98FD-667925739FA0}">
      <dgm:prSet phldrT="[Text]" custT="1"/>
      <dgm:spPr/>
      <dgm:t>
        <a:bodyPr/>
        <a:lstStyle/>
        <a:p>
          <a:pPr algn="ctr">
            <a:spcAft>
              <a:spcPct val="35000"/>
            </a:spcAft>
          </a:pPr>
          <a:r>
            <a:rPr lang="en-US" sz="1200" b="0" u="none" dirty="0" smtClean="0">
              <a:solidFill>
                <a:schemeClr val="bg1"/>
              </a:solidFill>
              <a:latin typeface="Calibri" pitchFamily="34" charset="0"/>
            </a:rPr>
            <a:t>(The rating was awarded in November  2014)</a:t>
          </a:r>
          <a:endParaRPr lang="en-US" sz="1200" b="0" u="none" dirty="0">
            <a:solidFill>
              <a:schemeClr val="bg1"/>
            </a:solidFill>
            <a:latin typeface="Calibri" pitchFamily="34" charset="0"/>
          </a:endParaRPr>
        </a:p>
      </dgm:t>
    </dgm:pt>
    <dgm:pt modelId="{F2B28BEA-0A8E-4716-A864-DC8619CA5865}" type="parTrans" cxnId="{23CD112E-DED7-4B50-890F-AB062BB28859}">
      <dgm:prSet/>
      <dgm:spPr/>
      <dgm:t>
        <a:bodyPr/>
        <a:lstStyle/>
        <a:p>
          <a:endParaRPr lang="en-US"/>
        </a:p>
      </dgm:t>
    </dgm:pt>
    <dgm:pt modelId="{737920CE-B24D-4B62-90B8-DAA42BC188CE}" type="sibTrans" cxnId="{23CD112E-DED7-4B50-890F-AB062BB28859}">
      <dgm:prSet/>
      <dgm:spPr/>
      <dgm:t>
        <a:bodyPr/>
        <a:lstStyle/>
        <a:p>
          <a:endParaRPr lang="en-US"/>
        </a:p>
      </dgm:t>
    </dgm:pt>
    <dgm:pt modelId="{B7719BC8-3A51-4F39-82BF-CBE3D9D8ECB7}">
      <dgm:prSet phldrT="[Text]" custT="1"/>
      <dgm:spPr/>
      <dgm:t>
        <a:bodyPr/>
        <a:lstStyle/>
        <a:p>
          <a:pPr algn="ctr">
            <a:lnSpc>
              <a:spcPct val="90000"/>
            </a:lnSpc>
          </a:pPr>
          <a:r>
            <a:rPr lang="en-US" sz="1200" b="0" u="none" dirty="0" smtClean="0">
              <a:solidFill>
                <a:schemeClr val="bg1"/>
              </a:solidFill>
              <a:latin typeface="Calibri" pitchFamily="34" charset="0"/>
            </a:rPr>
            <a:t>(The rating was awarded in October 2014)</a:t>
          </a:r>
          <a:endParaRPr lang="en-US" sz="1200" b="1" u="none" dirty="0" smtClean="0">
            <a:solidFill>
              <a:schemeClr val="bg1"/>
            </a:solidFill>
            <a:latin typeface="Calibri" pitchFamily="34" charset="0"/>
          </a:endParaRPr>
        </a:p>
      </dgm:t>
    </dgm:pt>
    <dgm:pt modelId="{AFDC4BA7-FD5C-48CE-9922-F9C9A31C3B31}" type="parTrans" cxnId="{C131CC07-6B0D-4334-B234-BA619A613E18}">
      <dgm:prSet/>
      <dgm:spPr/>
      <dgm:t>
        <a:bodyPr/>
        <a:lstStyle/>
        <a:p>
          <a:endParaRPr lang="en-US"/>
        </a:p>
      </dgm:t>
    </dgm:pt>
    <dgm:pt modelId="{2EEC9D40-30DC-4DA8-9A01-08BB8CDD3F6F}" type="sibTrans" cxnId="{C131CC07-6B0D-4334-B234-BA619A613E18}">
      <dgm:prSet/>
      <dgm:spPr/>
      <dgm:t>
        <a:bodyPr/>
        <a:lstStyle/>
        <a:p>
          <a:endParaRPr lang="en-US"/>
        </a:p>
      </dgm:t>
    </dgm:pt>
    <dgm:pt modelId="{A51F36A9-2D45-4D32-A7BB-AB344E187442}">
      <dgm:prSet phldrT="[Text]" custT="1"/>
      <dgm:spPr/>
      <dgm:t>
        <a:bodyPr/>
        <a:lstStyle/>
        <a:p>
          <a:pPr algn="ctr"/>
          <a:r>
            <a:rPr lang="en-US" sz="1200" b="0" u="none" dirty="0" smtClean="0">
              <a:solidFill>
                <a:schemeClr val="bg1"/>
              </a:solidFill>
              <a:latin typeface="Calibri" pitchFamily="34" charset="0"/>
            </a:rPr>
            <a:t>(The rating was awarded in August 2014)</a:t>
          </a:r>
        </a:p>
      </dgm:t>
    </dgm:pt>
    <dgm:pt modelId="{363DD732-D4E5-4027-A235-4FFA1D0DF21F}" type="parTrans" cxnId="{E4DABD6A-C04A-4A81-B4DF-4E34C87C431C}">
      <dgm:prSet/>
      <dgm:spPr/>
      <dgm:t>
        <a:bodyPr/>
        <a:lstStyle/>
        <a:p>
          <a:endParaRPr lang="en-US"/>
        </a:p>
      </dgm:t>
    </dgm:pt>
    <dgm:pt modelId="{D20141E3-2C89-43C1-A90F-85AB518F6BBD}" type="sibTrans" cxnId="{E4DABD6A-C04A-4A81-B4DF-4E34C87C431C}">
      <dgm:prSet/>
      <dgm:spPr/>
      <dgm:t>
        <a:bodyPr/>
        <a:lstStyle/>
        <a:p>
          <a:endParaRPr lang="en-US"/>
        </a:p>
      </dgm:t>
    </dgm:pt>
    <dgm:pt modelId="{E0947164-06CE-43C9-BF1D-4BE39786AA05}" type="pres">
      <dgm:prSet presAssocID="{CC4F7954-5325-4F74-9663-7AE3D92CBC05}" presName="Name0" presStyleCnt="0">
        <dgm:presLayoutVars>
          <dgm:dir/>
          <dgm:animLvl val="lvl"/>
          <dgm:resizeHandles val="exact"/>
        </dgm:presLayoutVars>
      </dgm:prSet>
      <dgm:spPr/>
      <dgm:t>
        <a:bodyPr/>
        <a:lstStyle/>
        <a:p>
          <a:endParaRPr lang="en-US"/>
        </a:p>
      </dgm:t>
    </dgm:pt>
    <dgm:pt modelId="{F66191EA-20DB-40EE-8EDE-AFDEDC7E8787}" type="pres">
      <dgm:prSet presAssocID="{54C71DBB-0CC3-46D8-962F-D06DBEA2ECD6}" presName="compositeNode" presStyleCnt="0">
        <dgm:presLayoutVars>
          <dgm:bulletEnabled val="1"/>
        </dgm:presLayoutVars>
      </dgm:prSet>
      <dgm:spPr/>
    </dgm:pt>
    <dgm:pt modelId="{E7E60F6B-182C-4C75-912D-7D32B147F1DD}" type="pres">
      <dgm:prSet presAssocID="{54C71DBB-0CC3-46D8-962F-D06DBEA2ECD6}" presName="bgRect" presStyleLbl="node1" presStyleIdx="0" presStyleCnt="3" custLinFactNeighborX="-12849"/>
      <dgm:spPr/>
      <dgm:t>
        <a:bodyPr/>
        <a:lstStyle/>
        <a:p>
          <a:endParaRPr lang="en-US"/>
        </a:p>
      </dgm:t>
    </dgm:pt>
    <dgm:pt modelId="{25D3B4F6-275C-4238-99E6-6339A8C9AF5E}" type="pres">
      <dgm:prSet presAssocID="{54C71DBB-0CC3-46D8-962F-D06DBEA2ECD6}" presName="parentNode" presStyleLbl="node1" presStyleIdx="0" presStyleCnt="3">
        <dgm:presLayoutVars>
          <dgm:chMax val="0"/>
          <dgm:bulletEnabled val="1"/>
        </dgm:presLayoutVars>
      </dgm:prSet>
      <dgm:spPr/>
      <dgm:t>
        <a:bodyPr/>
        <a:lstStyle/>
        <a:p>
          <a:endParaRPr lang="en-US"/>
        </a:p>
      </dgm:t>
    </dgm:pt>
    <dgm:pt modelId="{401A63CF-1B3F-4EF9-951A-DC58AB88D53B}" type="pres">
      <dgm:prSet presAssocID="{54C71DBB-0CC3-46D8-962F-D06DBEA2ECD6}" presName="childNode" presStyleLbl="node1" presStyleIdx="0" presStyleCnt="3">
        <dgm:presLayoutVars>
          <dgm:bulletEnabled val="1"/>
        </dgm:presLayoutVars>
      </dgm:prSet>
      <dgm:spPr/>
      <dgm:t>
        <a:bodyPr/>
        <a:lstStyle/>
        <a:p>
          <a:endParaRPr lang="en-US"/>
        </a:p>
      </dgm:t>
    </dgm:pt>
    <dgm:pt modelId="{49588C5D-3797-4468-B623-43CEE80B4533}" type="pres">
      <dgm:prSet presAssocID="{9AA08DDA-40D3-48FB-B313-8A21E45D6722}" presName="hSp" presStyleCnt="0"/>
      <dgm:spPr/>
    </dgm:pt>
    <dgm:pt modelId="{EF7B878E-50D2-409F-9C76-5DCF82F0F125}" type="pres">
      <dgm:prSet presAssocID="{9AA08DDA-40D3-48FB-B313-8A21E45D6722}" presName="vProcSp" presStyleCnt="0"/>
      <dgm:spPr/>
    </dgm:pt>
    <dgm:pt modelId="{A1796FE2-FCA2-423D-978C-9E4462DFE564}" type="pres">
      <dgm:prSet presAssocID="{9AA08DDA-40D3-48FB-B313-8A21E45D6722}" presName="vSp1" presStyleCnt="0"/>
      <dgm:spPr/>
    </dgm:pt>
    <dgm:pt modelId="{0ACC29A0-6211-4E17-99E0-DF1EB24F2928}" type="pres">
      <dgm:prSet presAssocID="{9AA08DDA-40D3-48FB-B313-8A21E45D6722}" presName="simulatedConn" presStyleLbl="solidFgAcc1" presStyleIdx="0" presStyleCnt="2"/>
      <dgm:spPr>
        <a:solidFill>
          <a:schemeClr val="lt1">
            <a:hueOff val="0"/>
            <a:satOff val="0"/>
            <a:lumOff val="0"/>
            <a:alpha val="0"/>
          </a:schemeClr>
        </a:solidFill>
        <a:ln>
          <a:noFill/>
        </a:ln>
      </dgm:spPr>
    </dgm:pt>
    <dgm:pt modelId="{42616CF4-F857-4321-AF86-733B747C3FB0}" type="pres">
      <dgm:prSet presAssocID="{9AA08DDA-40D3-48FB-B313-8A21E45D6722}" presName="vSp2" presStyleCnt="0"/>
      <dgm:spPr/>
    </dgm:pt>
    <dgm:pt modelId="{1E0E2E78-B8E6-4818-AF36-BC08D4C46F6E}" type="pres">
      <dgm:prSet presAssocID="{9AA08DDA-40D3-48FB-B313-8A21E45D6722}" presName="sibTrans" presStyleCnt="0"/>
      <dgm:spPr/>
    </dgm:pt>
    <dgm:pt modelId="{633F1DFC-282E-4382-9186-32D8855F8605}" type="pres">
      <dgm:prSet presAssocID="{E67AE470-65CB-41A5-85E0-2A638D24A2DC}" presName="compositeNode" presStyleCnt="0">
        <dgm:presLayoutVars>
          <dgm:bulletEnabled val="1"/>
        </dgm:presLayoutVars>
      </dgm:prSet>
      <dgm:spPr/>
    </dgm:pt>
    <dgm:pt modelId="{ECA589EF-0369-4E5C-8036-8DA6999B016C}" type="pres">
      <dgm:prSet presAssocID="{E67AE470-65CB-41A5-85E0-2A638D24A2DC}" presName="bgRect" presStyleLbl="node1" presStyleIdx="1" presStyleCnt="3"/>
      <dgm:spPr/>
      <dgm:t>
        <a:bodyPr/>
        <a:lstStyle/>
        <a:p>
          <a:endParaRPr lang="en-US"/>
        </a:p>
      </dgm:t>
    </dgm:pt>
    <dgm:pt modelId="{35E05C75-D342-418F-A04A-DBF583BAFBDD}" type="pres">
      <dgm:prSet presAssocID="{E67AE470-65CB-41A5-85E0-2A638D24A2DC}" presName="parentNode" presStyleLbl="node1" presStyleIdx="1" presStyleCnt="3">
        <dgm:presLayoutVars>
          <dgm:chMax val="0"/>
          <dgm:bulletEnabled val="1"/>
        </dgm:presLayoutVars>
      </dgm:prSet>
      <dgm:spPr/>
      <dgm:t>
        <a:bodyPr/>
        <a:lstStyle/>
        <a:p>
          <a:endParaRPr lang="en-US"/>
        </a:p>
      </dgm:t>
    </dgm:pt>
    <dgm:pt modelId="{EDE9244D-9557-4537-A826-683C50B978E4}" type="pres">
      <dgm:prSet presAssocID="{E67AE470-65CB-41A5-85E0-2A638D24A2DC}" presName="childNode" presStyleLbl="node1" presStyleIdx="1" presStyleCnt="3">
        <dgm:presLayoutVars>
          <dgm:bulletEnabled val="1"/>
        </dgm:presLayoutVars>
      </dgm:prSet>
      <dgm:spPr/>
      <dgm:t>
        <a:bodyPr/>
        <a:lstStyle/>
        <a:p>
          <a:endParaRPr lang="en-US"/>
        </a:p>
      </dgm:t>
    </dgm:pt>
    <dgm:pt modelId="{8CE6A09F-50BF-4732-93A9-6C3AF663D011}" type="pres">
      <dgm:prSet presAssocID="{A5B81211-06B3-4C07-A736-8A7CD4F82D9D}" presName="hSp" presStyleCnt="0"/>
      <dgm:spPr/>
    </dgm:pt>
    <dgm:pt modelId="{2C777633-DD47-4E91-BD32-6E4899A88AFD}" type="pres">
      <dgm:prSet presAssocID="{A5B81211-06B3-4C07-A736-8A7CD4F82D9D}" presName="vProcSp" presStyleCnt="0"/>
      <dgm:spPr/>
    </dgm:pt>
    <dgm:pt modelId="{5A9EC665-A23A-43FB-BD3B-46F2E6D4D0A7}" type="pres">
      <dgm:prSet presAssocID="{A5B81211-06B3-4C07-A736-8A7CD4F82D9D}" presName="vSp1" presStyleCnt="0"/>
      <dgm:spPr/>
    </dgm:pt>
    <dgm:pt modelId="{A01C62F4-168E-4FB1-A75D-AB803AD33C20}" type="pres">
      <dgm:prSet presAssocID="{A5B81211-06B3-4C07-A736-8A7CD4F82D9D}" presName="simulatedConn" presStyleLbl="solidFgAcc1" presStyleIdx="1" presStyleCnt="2"/>
      <dgm:spPr>
        <a:solidFill>
          <a:schemeClr val="lt1">
            <a:hueOff val="0"/>
            <a:satOff val="0"/>
            <a:lumOff val="0"/>
            <a:alpha val="0"/>
          </a:schemeClr>
        </a:solidFill>
        <a:ln>
          <a:noFill/>
        </a:ln>
      </dgm:spPr>
    </dgm:pt>
    <dgm:pt modelId="{EEB9254A-BCB4-4853-A8C4-CE1FD15A4DD3}" type="pres">
      <dgm:prSet presAssocID="{A5B81211-06B3-4C07-A736-8A7CD4F82D9D}" presName="vSp2" presStyleCnt="0"/>
      <dgm:spPr/>
    </dgm:pt>
    <dgm:pt modelId="{FAE921FB-5783-426E-8F76-05C6DBD878A5}" type="pres">
      <dgm:prSet presAssocID="{A5B81211-06B3-4C07-A736-8A7CD4F82D9D}" presName="sibTrans" presStyleCnt="0"/>
      <dgm:spPr/>
    </dgm:pt>
    <dgm:pt modelId="{37D44AC0-8A43-4716-9A08-04831492242F}" type="pres">
      <dgm:prSet presAssocID="{6AB29254-9E34-4A3B-A8F0-B0C421543A3B}" presName="compositeNode" presStyleCnt="0">
        <dgm:presLayoutVars>
          <dgm:bulletEnabled val="1"/>
        </dgm:presLayoutVars>
      </dgm:prSet>
      <dgm:spPr/>
    </dgm:pt>
    <dgm:pt modelId="{D40E3038-44E3-47E6-AAFE-5E89F0C78802}" type="pres">
      <dgm:prSet presAssocID="{6AB29254-9E34-4A3B-A8F0-B0C421543A3B}" presName="bgRect" presStyleLbl="node1" presStyleIdx="2" presStyleCnt="3" custLinFactNeighborX="-413" custLinFactNeighborY="978"/>
      <dgm:spPr/>
      <dgm:t>
        <a:bodyPr/>
        <a:lstStyle/>
        <a:p>
          <a:endParaRPr lang="en-US"/>
        </a:p>
      </dgm:t>
    </dgm:pt>
    <dgm:pt modelId="{501E284A-58D6-42C4-B224-0571E17B6780}" type="pres">
      <dgm:prSet presAssocID="{6AB29254-9E34-4A3B-A8F0-B0C421543A3B}" presName="parentNode" presStyleLbl="node1" presStyleIdx="2" presStyleCnt="3">
        <dgm:presLayoutVars>
          <dgm:chMax val="0"/>
          <dgm:bulletEnabled val="1"/>
        </dgm:presLayoutVars>
      </dgm:prSet>
      <dgm:spPr/>
      <dgm:t>
        <a:bodyPr/>
        <a:lstStyle/>
        <a:p>
          <a:endParaRPr lang="en-US"/>
        </a:p>
      </dgm:t>
    </dgm:pt>
    <dgm:pt modelId="{1DCC68EE-87EC-40D6-92BA-BCC001A2D9CA}" type="pres">
      <dgm:prSet presAssocID="{6AB29254-9E34-4A3B-A8F0-B0C421543A3B}" presName="childNode" presStyleLbl="node1" presStyleIdx="2" presStyleCnt="3">
        <dgm:presLayoutVars>
          <dgm:bulletEnabled val="1"/>
        </dgm:presLayoutVars>
      </dgm:prSet>
      <dgm:spPr/>
      <dgm:t>
        <a:bodyPr/>
        <a:lstStyle/>
        <a:p>
          <a:endParaRPr lang="en-US"/>
        </a:p>
      </dgm:t>
    </dgm:pt>
  </dgm:ptLst>
  <dgm:cxnLst>
    <dgm:cxn modelId="{1E7EF772-3A2F-4566-8BF9-5A48B7550221}" srcId="{6AB29254-9E34-4A3B-A8F0-B0C421543A3B}" destId="{7B2E87FB-A8C0-44D1-8B77-2C0EA695337C}" srcOrd="2" destOrd="0" parTransId="{7C6BE299-4472-4726-A316-CA79149B5708}" sibTransId="{DCEA4BD2-C199-403E-86FA-83D05738388B}"/>
    <dgm:cxn modelId="{B87C04E4-864D-4C17-AACB-12AD5B515B09}" type="presOf" srcId="{2FDC3C57-0BBB-4EA7-98FD-667925739FA0}" destId="{401A63CF-1B3F-4EF9-951A-DC58AB88D53B}" srcOrd="0" destOrd="1" presId="urn:microsoft.com/office/officeart/2005/8/layout/hProcess7#1"/>
    <dgm:cxn modelId="{23CD112E-DED7-4B50-890F-AB062BB28859}" srcId="{54C71DBB-0CC3-46D8-962F-D06DBEA2ECD6}" destId="{2FDC3C57-0BBB-4EA7-98FD-667925739FA0}" srcOrd="1" destOrd="0" parTransId="{F2B28BEA-0A8E-4716-A864-DC8619CA5865}" sibTransId="{737920CE-B24D-4B62-90B8-DAA42BC188CE}"/>
    <dgm:cxn modelId="{002DBB06-C7AD-4011-A04F-E54406FE6A01}" srcId="{CC4F7954-5325-4F74-9663-7AE3D92CBC05}" destId="{E67AE470-65CB-41A5-85E0-2A638D24A2DC}" srcOrd="1" destOrd="0" parTransId="{98DABA4D-4C12-41D3-AF4A-931DA89DA684}" sibTransId="{A5B81211-06B3-4C07-A736-8A7CD4F82D9D}"/>
    <dgm:cxn modelId="{CD3C1C5C-D324-4250-BEC5-97DF68526F2D}" srcId="{CC4F7954-5325-4F74-9663-7AE3D92CBC05}" destId="{54C71DBB-0CC3-46D8-962F-D06DBEA2ECD6}" srcOrd="0" destOrd="0" parTransId="{E983FBD5-510B-4C1E-943D-39072E9DA9AF}" sibTransId="{9AA08DDA-40D3-48FB-B313-8A21E45D6722}"/>
    <dgm:cxn modelId="{94685141-6B1D-4B8D-9432-CEE3ECFE55C8}" type="presOf" srcId="{B7719BC8-3A51-4F39-82BF-CBE3D9D8ECB7}" destId="{EDE9244D-9557-4537-A826-683C50B978E4}" srcOrd="0" destOrd="1" presId="urn:microsoft.com/office/officeart/2005/8/layout/hProcess7#1"/>
    <dgm:cxn modelId="{B1D2B81F-C993-4C28-803E-1B5F7B94E3B8}" type="presOf" srcId="{CC4F7954-5325-4F74-9663-7AE3D92CBC05}" destId="{E0947164-06CE-43C9-BF1D-4BE39786AA05}" srcOrd="0" destOrd="0" presId="urn:microsoft.com/office/officeart/2005/8/layout/hProcess7#1"/>
    <dgm:cxn modelId="{C131CC07-6B0D-4334-B234-BA619A613E18}" srcId="{E67AE470-65CB-41A5-85E0-2A638D24A2DC}" destId="{B7719BC8-3A51-4F39-82BF-CBE3D9D8ECB7}" srcOrd="1" destOrd="0" parTransId="{AFDC4BA7-FD5C-48CE-9922-F9C9A31C3B31}" sibTransId="{2EEC9D40-30DC-4DA8-9A01-08BB8CDD3F6F}"/>
    <dgm:cxn modelId="{A20EE844-8FF5-4442-9ABF-B7A7D6234EA0}" type="presOf" srcId="{A4CA4D84-377A-4AAC-839C-92053C963539}" destId="{401A63CF-1B3F-4EF9-951A-DC58AB88D53B}" srcOrd="0" destOrd="0" presId="urn:microsoft.com/office/officeart/2005/8/layout/hProcess7#1"/>
    <dgm:cxn modelId="{08B540AF-A1A4-492B-85AB-59A20C759D62}" type="presOf" srcId="{7B2E87FB-A8C0-44D1-8B77-2C0EA695337C}" destId="{1DCC68EE-87EC-40D6-92BA-BCC001A2D9CA}" srcOrd="0" destOrd="2" presId="urn:microsoft.com/office/officeart/2005/8/layout/hProcess7#1"/>
    <dgm:cxn modelId="{E4DABD6A-C04A-4A81-B4DF-4E34C87C431C}" srcId="{6AB29254-9E34-4A3B-A8F0-B0C421543A3B}" destId="{A51F36A9-2D45-4D32-A7BB-AB344E187442}" srcOrd="1" destOrd="0" parTransId="{363DD732-D4E5-4027-A235-4FFA1D0DF21F}" sibTransId="{D20141E3-2C89-43C1-A90F-85AB518F6BBD}"/>
    <dgm:cxn modelId="{ED8C716B-B1BD-4DC6-9CB7-70B66F322C9A}" type="presOf" srcId="{6AB29254-9E34-4A3B-A8F0-B0C421543A3B}" destId="{D40E3038-44E3-47E6-AAFE-5E89F0C78802}" srcOrd="0" destOrd="0" presId="urn:microsoft.com/office/officeart/2005/8/layout/hProcess7#1"/>
    <dgm:cxn modelId="{A54F0299-1CBC-4DA1-B44B-711B21404E4B}" type="presOf" srcId="{A51F36A9-2D45-4D32-A7BB-AB344E187442}" destId="{1DCC68EE-87EC-40D6-92BA-BCC001A2D9CA}" srcOrd="0" destOrd="1" presId="urn:microsoft.com/office/officeart/2005/8/layout/hProcess7#1"/>
    <dgm:cxn modelId="{7E0E17D8-A694-4AEB-8504-077544AEDBDC}" type="presOf" srcId="{E67AE470-65CB-41A5-85E0-2A638D24A2DC}" destId="{ECA589EF-0369-4E5C-8036-8DA6999B016C}" srcOrd="0" destOrd="0" presId="urn:microsoft.com/office/officeart/2005/8/layout/hProcess7#1"/>
    <dgm:cxn modelId="{95F50E8D-03A0-491F-829A-CB0A1AE1E574}" srcId="{6AB29254-9E34-4A3B-A8F0-B0C421543A3B}" destId="{F51B394E-16FB-468D-A290-2C69A2EB02D6}" srcOrd="0" destOrd="0" parTransId="{21F04F1A-C888-4EA8-89F6-6726B21176E5}" sibTransId="{9A5D5EBB-EE3F-45D7-AAF8-C4E79C786955}"/>
    <dgm:cxn modelId="{20012CC7-31A2-453C-824D-3858639EE2A5}" type="presOf" srcId="{54C71DBB-0CC3-46D8-962F-D06DBEA2ECD6}" destId="{E7E60F6B-182C-4C75-912D-7D32B147F1DD}" srcOrd="0" destOrd="0" presId="urn:microsoft.com/office/officeart/2005/8/layout/hProcess7#1"/>
    <dgm:cxn modelId="{AEBD06D7-E1F9-46FC-8C84-0AA15F4B2DD3}" type="presOf" srcId="{47A72370-C1E0-469F-A1CA-BE2E070F2743}" destId="{EDE9244D-9557-4537-A826-683C50B978E4}" srcOrd="0" destOrd="0" presId="urn:microsoft.com/office/officeart/2005/8/layout/hProcess7#1"/>
    <dgm:cxn modelId="{C091B671-C2D3-4C47-8B43-68D07A0D289C}" srcId="{54C71DBB-0CC3-46D8-962F-D06DBEA2ECD6}" destId="{A4CA4D84-377A-4AAC-839C-92053C963539}" srcOrd="0" destOrd="0" parTransId="{F73A9687-7AC6-4F96-AAE1-D6E7BE1B2957}" sibTransId="{48E3EA4E-8192-4327-B999-0ED210FD1358}"/>
    <dgm:cxn modelId="{AB6AA26C-1D0D-45B3-B7C6-AE4C2922A67D}" srcId="{CC4F7954-5325-4F74-9663-7AE3D92CBC05}" destId="{6AB29254-9E34-4A3B-A8F0-B0C421543A3B}" srcOrd="2" destOrd="0" parTransId="{D0E62B27-3E84-4600-8538-4269734AD8A6}" sibTransId="{D0DC95EE-F3B6-4D80-9763-1CD80241B9AC}"/>
    <dgm:cxn modelId="{EE6818F6-9796-4701-A087-EABC19B1C93F}" type="presOf" srcId="{E67AE470-65CB-41A5-85E0-2A638D24A2DC}" destId="{35E05C75-D342-418F-A04A-DBF583BAFBDD}" srcOrd="1" destOrd="0" presId="urn:microsoft.com/office/officeart/2005/8/layout/hProcess7#1"/>
    <dgm:cxn modelId="{2AD0D2FF-8925-4B4A-B70A-727FB561DD96}" srcId="{E67AE470-65CB-41A5-85E0-2A638D24A2DC}" destId="{47A72370-C1E0-469F-A1CA-BE2E070F2743}" srcOrd="0" destOrd="0" parTransId="{21A22AEE-B3C8-42B6-AA91-2E5858E3641C}" sibTransId="{0EA7DCCD-A1CF-4073-935F-1262949DFE39}"/>
    <dgm:cxn modelId="{AD18A604-2ED3-44B3-B398-231C7A24974A}" type="presOf" srcId="{54C71DBB-0CC3-46D8-962F-D06DBEA2ECD6}" destId="{25D3B4F6-275C-4238-99E6-6339A8C9AF5E}" srcOrd="1" destOrd="0" presId="urn:microsoft.com/office/officeart/2005/8/layout/hProcess7#1"/>
    <dgm:cxn modelId="{5999EB21-20AE-4CAC-9D1C-C8EF34BC4D7C}" type="presOf" srcId="{6AB29254-9E34-4A3B-A8F0-B0C421543A3B}" destId="{501E284A-58D6-42C4-B224-0571E17B6780}" srcOrd="1" destOrd="0" presId="urn:microsoft.com/office/officeart/2005/8/layout/hProcess7#1"/>
    <dgm:cxn modelId="{C981AE44-92AA-4FE3-A65F-487EEC1CC7E1}" type="presOf" srcId="{F51B394E-16FB-468D-A290-2C69A2EB02D6}" destId="{1DCC68EE-87EC-40D6-92BA-BCC001A2D9CA}" srcOrd="0" destOrd="0" presId="urn:microsoft.com/office/officeart/2005/8/layout/hProcess7#1"/>
    <dgm:cxn modelId="{2B3850B4-2322-4F61-BF0D-007369A1797D}" type="presParOf" srcId="{E0947164-06CE-43C9-BF1D-4BE39786AA05}" destId="{F66191EA-20DB-40EE-8EDE-AFDEDC7E8787}" srcOrd="0" destOrd="0" presId="urn:microsoft.com/office/officeart/2005/8/layout/hProcess7#1"/>
    <dgm:cxn modelId="{22B1AFEC-5055-4636-BADE-437073A94675}" type="presParOf" srcId="{F66191EA-20DB-40EE-8EDE-AFDEDC7E8787}" destId="{E7E60F6B-182C-4C75-912D-7D32B147F1DD}" srcOrd="0" destOrd="0" presId="urn:microsoft.com/office/officeart/2005/8/layout/hProcess7#1"/>
    <dgm:cxn modelId="{8BBBD6AF-EE76-4548-982D-04AE2F37DA0A}" type="presParOf" srcId="{F66191EA-20DB-40EE-8EDE-AFDEDC7E8787}" destId="{25D3B4F6-275C-4238-99E6-6339A8C9AF5E}" srcOrd="1" destOrd="0" presId="urn:microsoft.com/office/officeart/2005/8/layout/hProcess7#1"/>
    <dgm:cxn modelId="{902DD5FB-CBE4-41E1-9BDE-ADE83EDDD72D}" type="presParOf" srcId="{F66191EA-20DB-40EE-8EDE-AFDEDC7E8787}" destId="{401A63CF-1B3F-4EF9-951A-DC58AB88D53B}" srcOrd="2" destOrd="0" presId="urn:microsoft.com/office/officeart/2005/8/layout/hProcess7#1"/>
    <dgm:cxn modelId="{5DF3C682-F14D-4372-ABF2-060BAE30B144}" type="presParOf" srcId="{E0947164-06CE-43C9-BF1D-4BE39786AA05}" destId="{49588C5D-3797-4468-B623-43CEE80B4533}" srcOrd="1" destOrd="0" presId="urn:microsoft.com/office/officeart/2005/8/layout/hProcess7#1"/>
    <dgm:cxn modelId="{82A77132-C8DA-4397-8345-357D242539EF}" type="presParOf" srcId="{E0947164-06CE-43C9-BF1D-4BE39786AA05}" destId="{EF7B878E-50D2-409F-9C76-5DCF82F0F125}" srcOrd="2" destOrd="0" presId="urn:microsoft.com/office/officeart/2005/8/layout/hProcess7#1"/>
    <dgm:cxn modelId="{1F2E7A65-EEAC-4125-8C58-D9AA9B48CD76}" type="presParOf" srcId="{EF7B878E-50D2-409F-9C76-5DCF82F0F125}" destId="{A1796FE2-FCA2-423D-978C-9E4462DFE564}" srcOrd="0" destOrd="0" presId="urn:microsoft.com/office/officeart/2005/8/layout/hProcess7#1"/>
    <dgm:cxn modelId="{A32C26A2-DD13-4DC7-B82D-3913F3CF75E2}" type="presParOf" srcId="{EF7B878E-50D2-409F-9C76-5DCF82F0F125}" destId="{0ACC29A0-6211-4E17-99E0-DF1EB24F2928}" srcOrd="1" destOrd="0" presId="urn:microsoft.com/office/officeart/2005/8/layout/hProcess7#1"/>
    <dgm:cxn modelId="{E25AE2C8-996F-4F89-83BB-5CC8170B5280}" type="presParOf" srcId="{EF7B878E-50D2-409F-9C76-5DCF82F0F125}" destId="{42616CF4-F857-4321-AF86-733B747C3FB0}" srcOrd="2" destOrd="0" presId="urn:microsoft.com/office/officeart/2005/8/layout/hProcess7#1"/>
    <dgm:cxn modelId="{F44CC63E-5AE1-4D50-965A-28DC5F3D6E83}" type="presParOf" srcId="{E0947164-06CE-43C9-BF1D-4BE39786AA05}" destId="{1E0E2E78-B8E6-4818-AF36-BC08D4C46F6E}" srcOrd="3" destOrd="0" presId="urn:microsoft.com/office/officeart/2005/8/layout/hProcess7#1"/>
    <dgm:cxn modelId="{0590AE5D-4B55-4149-92CF-7CF8AA6F0B32}" type="presParOf" srcId="{E0947164-06CE-43C9-BF1D-4BE39786AA05}" destId="{633F1DFC-282E-4382-9186-32D8855F8605}" srcOrd="4" destOrd="0" presId="urn:microsoft.com/office/officeart/2005/8/layout/hProcess7#1"/>
    <dgm:cxn modelId="{1D0CC046-05F6-436E-A83D-23E4625644B5}" type="presParOf" srcId="{633F1DFC-282E-4382-9186-32D8855F8605}" destId="{ECA589EF-0369-4E5C-8036-8DA6999B016C}" srcOrd="0" destOrd="0" presId="urn:microsoft.com/office/officeart/2005/8/layout/hProcess7#1"/>
    <dgm:cxn modelId="{5D67BDAE-A19D-4C9E-8BAC-47C18261ACFF}" type="presParOf" srcId="{633F1DFC-282E-4382-9186-32D8855F8605}" destId="{35E05C75-D342-418F-A04A-DBF583BAFBDD}" srcOrd="1" destOrd="0" presId="urn:microsoft.com/office/officeart/2005/8/layout/hProcess7#1"/>
    <dgm:cxn modelId="{235C3BCF-84FD-4CB9-B298-1436270192DB}" type="presParOf" srcId="{633F1DFC-282E-4382-9186-32D8855F8605}" destId="{EDE9244D-9557-4537-A826-683C50B978E4}" srcOrd="2" destOrd="0" presId="urn:microsoft.com/office/officeart/2005/8/layout/hProcess7#1"/>
    <dgm:cxn modelId="{9FEDF973-5658-42FD-874D-39E26D92F577}" type="presParOf" srcId="{E0947164-06CE-43C9-BF1D-4BE39786AA05}" destId="{8CE6A09F-50BF-4732-93A9-6C3AF663D011}" srcOrd="5" destOrd="0" presId="urn:microsoft.com/office/officeart/2005/8/layout/hProcess7#1"/>
    <dgm:cxn modelId="{8200B61F-64ED-4807-846F-3779E01E5914}" type="presParOf" srcId="{E0947164-06CE-43C9-BF1D-4BE39786AA05}" destId="{2C777633-DD47-4E91-BD32-6E4899A88AFD}" srcOrd="6" destOrd="0" presId="urn:microsoft.com/office/officeart/2005/8/layout/hProcess7#1"/>
    <dgm:cxn modelId="{4F76D716-D213-4F3A-911F-D81319C02C8C}" type="presParOf" srcId="{2C777633-DD47-4E91-BD32-6E4899A88AFD}" destId="{5A9EC665-A23A-43FB-BD3B-46F2E6D4D0A7}" srcOrd="0" destOrd="0" presId="urn:microsoft.com/office/officeart/2005/8/layout/hProcess7#1"/>
    <dgm:cxn modelId="{4B33384B-6478-47EB-95D9-2A35B615D183}" type="presParOf" srcId="{2C777633-DD47-4E91-BD32-6E4899A88AFD}" destId="{A01C62F4-168E-4FB1-A75D-AB803AD33C20}" srcOrd="1" destOrd="0" presId="urn:microsoft.com/office/officeart/2005/8/layout/hProcess7#1"/>
    <dgm:cxn modelId="{A6589F4A-DCC0-4875-8AA5-534CA48B1449}" type="presParOf" srcId="{2C777633-DD47-4E91-BD32-6E4899A88AFD}" destId="{EEB9254A-BCB4-4853-A8C4-CE1FD15A4DD3}" srcOrd="2" destOrd="0" presId="urn:microsoft.com/office/officeart/2005/8/layout/hProcess7#1"/>
    <dgm:cxn modelId="{31694054-5065-40CF-A6D0-234218B999A4}" type="presParOf" srcId="{E0947164-06CE-43C9-BF1D-4BE39786AA05}" destId="{FAE921FB-5783-426E-8F76-05C6DBD878A5}" srcOrd="7" destOrd="0" presId="urn:microsoft.com/office/officeart/2005/8/layout/hProcess7#1"/>
    <dgm:cxn modelId="{8D63F536-A5A8-432D-BE53-7B3CF6FF219B}" type="presParOf" srcId="{E0947164-06CE-43C9-BF1D-4BE39786AA05}" destId="{37D44AC0-8A43-4716-9A08-04831492242F}" srcOrd="8" destOrd="0" presId="urn:microsoft.com/office/officeart/2005/8/layout/hProcess7#1"/>
    <dgm:cxn modelId="{A0B16A3C-9988-4B81-8516-5746D437CE2B}" type="presParOf" srcId="{37D44AC0-8A43-4716-9A08-04831492242F}" destId="{D40E3038-44E3-47E6-AAFE-5E89F0C78802}" srcOrd="0" destOrd="0" presId="urn:microsoft.com/office/officeart/2005/8/layout/hProcess7#1"/>
    <dgm:cxn modelId="{69E4F4A1-C86E-4EBE-9357-A4242200E2B5}" type="presParOf" srcId="{37D44AC0-8A43-4716-9A08-04831492242F}" destId="{501E284A-58D6-42C4-B224-0571E17B6780}" srcOrd="1" destOrd="0" presId="urn:microsoft.com/office/officeart/2005/8/layout/hProcess7#1"/>
    <dgm:cxn modelId="{D45C71B0-94FA-4BD6-A9B7-618AB882BC3F}" type="presParOf" srcId="{37D44AC0-8A43-4716-9A08-04831492242F}" destId="{1DCC68EE-87EC-40D6-92BA-BCC001A2D9CA}" srcOrd="2" destOrd="0" presId="urn:microsoft.com/office/officeart/2005/8/layout/hProcess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60F6B-182C-4C75-912D-7D32B147F1DD}">
      <dsp:nvSpPr>
        <dsp:cNvPr id="0" name=""/>
        <dsp:cNvSpPr/>
      </dsp:nvSpPr>
      <dsp:spPr>
        <a:xfrm>
          <a:off x="0" y="0"/>
          <a:ext cx="1929079" cy="1721019"/>
        </a:xfrm>
        <a:prstGeom prst="roundRect">
          <a:avLst>
            <a:gd name="adj" fmla="val 5000"/>
          </a:avLst>
        </a:prstGeom>
        <a:solidFill>
          <a:srgbClr val="DA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ctr" defTabSz="444500">
            <a:lnSpc>
              <a:spcPct val="90000"/>
            </a:lnSpc>
            <a:spcBef>
              <a:spcPct val="0"/>
            </a:spcBef>
            <a:spcAft>
              <a:spcPct val="35000"/>
            </a:spcAft>
          </a:pPr>
          <a:endParaRPr lang="en-US" sz="1000" b="1" kern="1200">
            <a:latin typeface="Calibri" pitchFamily="34" charset="0"/>
          </a:endParaRPr>
        </a:p>
      </dsp:txBody>
      <dsp:txXfrm rot="16200000">
        <a:off x="-512709" y="512709"/>
        <a:ext cx="1411235" cy="385815"/>
      </dsp:txXfrm>
    </dsp:sp>
    <dsp:sp modelId="{401A63CF-1B3F-4EF9-951A-DC58AB88D53B}">
      <dsp:nvSpPr>
        <dsp:cNvPr id="0" name=""/>
        <dsp:cNvSpPr/>
      </dsp:nvSpPr>
      <dsp:spPr>
        <a:xfrm>
          <a:off x="385815" y="0"/>
          <a:ext cx="1437164" cy="17210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lvl="0" algn="ctr" defTabSz="444500">
            <a:lnSpc>
              <a:spcPct val="90000"/>
            </a:lnSpc>
            <a:spcBef>
              <a:spcPct val="0"/>
            </a:spcBef>
            <a:spcAft>
              <a:spcPct val="35000"/>
            </a:spcAft>
          </a:pPr>
          <a:endParaRPr lang="en-US" sz="1000" b="1" u="none" kern="1200" dirty="0" smtClean="0">
            <a:solidFill>
              <a:schemeClr val="bg1"/>
            </a:solidFill>
            <a:latin typeface="Calibri" pitchFamily="34" charset="0"/>
          </a:endParaRPr>
        </a:p>
        <a:p>
          <a:pPr lvl="0" algn="ctr" defTabSz="444500">
            <a:lnSpc>
              <a:spcPct val="90000"/>
            </a:lnSpc>
            <a:spcBef>
              <a:spcPct val="0"/>
            </a:spcBef>
            <a:spcAft>
              <a:spcPct val="35000"/>
            </a:spcAft>
          </a:pPr>
          <a:r>
            <a:rPr lang="en-US" sz="1800" b="1" u="none" kern="1200" dirty="0" smtClean="0">
              <a:solidFill>
                <a:schemeClr val="bg1"/>
              </a:solidFill>
              <a:latin typeface="Calibri" pitchFamily="34" charset="0"/>
            </a:rPr>
            <a:t>BB- Stable</a:t>
          </a:r>
          <a:endParaRPr lang="en-US" sz="1200" b="0" u="none" kern="1200" dirty="0">
            <a:solidFill>
              <a:schemeClr val="bg1"/>
            </a:solidFill>
            <a:latin typeface="Calibri" pitchFamily="34" charset="0"/>
          </a:endParaRPr>
        </a:p>
        <a:p>
          <a:pPr lvl="0" algn="ctr" defTabSz="533400">
            <a:lnSpc>
              <a:spcPct val="90000"/>
            </a:lnSpc>
            <a:spcBef>
              <a:spcPct val="0"/>
            </a:spcBef>
            <a:spcAft>
              <a:spcPct val="35000"/>
            </a:spcAft>
          </a:pPr>
          <a:r>
            <a:rPr lang="en-US" sz="1200" b="0" u="none" kern="1200" dirty="0" smtClean="0">
              <a:solidFill>
                <a:schemeClr val="bg1"/>
              </a:solidFill>
              <a:latin typeface="Calibri" pitchFamily="34" charset="0"/>
            </a:rPr>
            <a:t>(The rating was awarded in November  2014)</a:t>
          </a:r>
          <a:endParaRPr lang="en-US" sz="1200" b="0" u="none" kern="1200" dirty="0">
            <a:solidFill>
              <a:schemeClr val="bg1"/>
            </a:solidFill>
            <a:latin typeface="Calibri" pitchFamily="34" charset="0"/>
          </a:endParaRPr>
        </a:p>
      </dsp:txBody>
      <dsp:txXfrm>
        <a:off x="385815" y="0"/>
        <a:ext cx="1437164" cy="1721019"/>
      </dsp:txXfrm>
    </dsp:sp>
    <dsp:sp modelId="{ECA589EF-0369-4E5C-8036-8DA6999B016C}">
      <dsp:nvSpPr>
        <dsp:cNvPr id="0" name=""/>
        <dsp:cNvSpPr/>
      </dsp:nvSpPr>
      <dsp:spPr>
        <a:xfrm>
          <a:off x="1997046" y="0"/>
          <a:ext cx="1929079" cy="1721019"/>
        </a:xfrm>
        <a:prstGeom prst="roundRect">
          <a:avLst>
            <a:gd name="adj" fmla="val 5000"/>
          </a:avLst>
        </a:prstGeom>
        <a:solidFill>
          <a:srgbClr val="DA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t" anchorCtr="0">
          <a:noAutofit/>
        </a:bodyPr>
        <a:lstStyle/>
        <a:p>
          <a:pPr lvl="0" algn="ctr" defTabSz="488950">
            <a:lnSpc>
              <a:spcPct val="90000"/>
            </a:lnSpc>
            <a:spcBef>
              <a:spcPct val="0"/>
            </a:spcBef>
            <a:spcAft>
              <a:spcPct val="35000"/>
            </a:spcAft>
          </a:pPr>
          <a:r>
            <a:rPr lang="en-US" sz="1100" b="1" kern="1200" smtClean="0">
              <a:latin typeface="Calibri" pitchFamily="34" charset="0"/>
            </a:rPr>
            <a:t>	</a:t>
          </a:r>
        </a:p>
      </dsp:txBody>
      <dsp:txXfrm rot="16200000">
        <a:off x="1484336" y="512709"/>
        <a:ext cx="1411235" cy="385815"/>
      </dsp:txXfrm>
    </dsp:sp>
    <dsp:sp modelId="{0ACC29A0-6211-4E17-99E0-DF1EB24F2928}">
      <dsp:nvSpPr>
        <dsp:cNvPr id="0" name=""/>
        <dsp:cNvSpPr/>
      </dsp:nvSpPr>
      <dsp:spPr>
        <a:xfrm rot="5400000">
          <a:off x="1880231" y="1330689"/>
          <a:ext cx="252920" cy="289361"/>
        </a:xfrm>
        <a:prstGeom prst="flowChartExtract">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DE9244D-9557-4537-A826-683C50B978E4}">
      <dsp:nvSpPr>
        <dsp:cNvPr id="0" name=""/>
        <dsp:cNvSpPr/>
      </dsp:nvSpPr>
      <dsp:spPr>
        <a:xfrm>
          <a:off x="2382862" y="0"/>
          <a:ext cx="1437164" cy="17210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lvl="0" algn="ctr" defTabSz="444500">
            <a:lnSpc>
              <a:spcPct val="90000"/>
            </a:lnSpc>
            <a:spcBef>
              <a:spcPct val="0"/>
            </a:spcBef>
            <a:spcAft>
              <a:spcPct val="35000"/>
            </a:spcAft>
          </a:pPr>
          <a:endParaRPr lang="ka-GE" sz="1000" b="1" u="none" kern="1200" dirty="0" smtClean="0">
            <a:solidFill>
              <a:schemeClr val="bg1"/>
            </a:solidFill>
            <a:latin typeface="Calibri" pitchFamily="34" charset="0"/>
          </a:endParaRPr>
        </a:p>
        <a:p>
          <a:pPr lvl="0" algn="ctr" defTabSz="444500">
            <a:lnSpc>
              <a:spcPct val="90000"/>
            </a:lnSpc>
            <a:spcBef>
              <a:spcPct val="0"/>
            </a:spcBef>
            <a:spcAft>
              <a:spcPct val="35000"/>
            </a:spcAft>
          </a:pPr>
          <a:r>
            <a:rPr lang="en-US" sz="1800" b="1" u="none" kern="1200" dirty="0" smtClean="0">
              <a:solidFill>
                <a:schemeClr val="bg1"/>
              </a:solidFill>
              <a:latin typeface="Calibri" pitchFamily="34" charset="0"/>
            </a:rPr>
            <a:t>BB- Positive</a:t>
          </a:r>
          <a:endParaRPr lang="en-US" sz="1200" b="1" u="none" kern="1200" dirty="0" smtClean="0">
            <a:solidFill>
              <a:schemeClr val="bg1"/>
            </a:solidFill>
            <a:latin typeface="Calibri" pitchFamily="34" charset="0"/>
          </a:endParaRPr>
        </a:p>
        <a:p>
          <a:pPr lvl="0" algn="ctr" defTabSz="533400">
            <a:lnSpc>
              <a:spcPct val="90000"/>
            </a:lnSpc>
            <a:spcBef>
              <a:spcPct val="0"/>
            </a:spcBef>
            <a:spcAft>
              <a:spcPct val="35000"/>
            </a:spcAft>
          </a:pPr>
          <a:r>
            <a:rPr lang="en-US" sz="1200" b="0" u="none" kern="1200" dirty="0" smtClean="0">
              <a:solidFill>
                <a:schemeClr val="bg1"/>
              </a:solidFill>
              <a:latin typeface="Calibri" pitchFamily="34" charset="0"/>
            </a:rPr>
            <a:t>(The rating was awarded in October 2014)</a:t>
          </a:r>
          <a:endParaRPr lang="en-US" sz="1200" b="1" u="none" kern="1200" dirty="0" smtClean="0">
            <a:solidFill>
              <a:schemeClr val="bg1"/>
            </a:solidFill>
            <a:latin typeface="Calibri" pitchFamily="34" charset="0"/>
          </a:endParaRPr>
        </a:p>
      </dsp:txBody>
      <dsp:txXfrm>
        <a:off x="2382862" y="0"/>
        <a:ext cx="1437164" cy="1721019"/>
      </dsp:txXfrm>
    </dsp:sp>
    <dsp:sp modelId="{D40E3038-44E3-47E6-AAFE-5E89F0C78802}">
      <dsp:nvSpPr>
        <dsp:cNvPr id="0" name=""/>
        <dsp:cNvSpPr/>
      </dsp:nvSpPr>
      <dsp:spPr>
        <a:xfrm>
          <a:off x="3985676" y="0"/>
          <a:ext cx="1929079" cy="1721019"/>
        </a:xfrm>
        <a:prstGeom prst="roundRect">
          <a:avLst>
            <a:gd name="adj" fmla="val 5000"/>
          </a:avLst>
        </a:prstGeom>
        <a:solidFill>
          <a:srgbClr val="DA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4290" rIns="44450" bIns="0" numCol="1" spcCol="1270" anchor="t" anchorCtr="0">
          <a:noAutofit/>
        </a:bodyPr>
        <a:lstStyle/>
        <a:p>
          <a:pPr lvl="0" algn="ctr" defTabSz="444500">
            <a:lnSpc>
              <a:spcPct val="90000"/>
            </a:lnSpc>
            <a:spcBef>
              <a:spcPct val="0"/>
            </a:spcBef>
            <a:spcAft>
              <a:spcPct val="35000"/>
            </a:spcAft>
          </a:pPr>
          <a:endParaRPr lang="en-US" sz="1000" b="1" kern="1200" dirty="0" smtClean="0">
            <a:latin typeface="Calibri" pitchFamily="34" charset="0"/>
          </a:endParaRPr>
        </a:p>
      </dsp:txBody>
      <dsp:txXfrm rot="16200000">
        <a:off x="3472966" y="512709"/>
        <a:ext cx="1411235" cy="385815"/>
      </dsp:txXfrm>
    </dsp:sp>
    <dsp:sp modelId="{A01C62F4-168E-4FB1-A75D-AB803AD33C20}">
      <dsp:nvSpPr>
        <dsp:cNvPr id="0" name=""/>
        <dsp:cNvSpPr/>
      </dsp:nvSpPr>
      <dsp:spPr>
        <a:xfrm rot="5400000">
          <a:off x="3876828" y="1330689"/>
          <a:ext cx="252920" cy="289361"/>
        </a:xfrm>
        <a:prstGeom prst="flowChartExtract">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DCC68EE-87EC-40D6-92BA-BCC001A2D9CA}">
      <dsp:nvSpPr>
        <dsp:cNvPr id="0" name=""/>
        <dsp:cNvSpPr/>
      </dsp:nvSpPr>
      <dsp:spPr>
        <a:xfrm>
          <a:off x="4371492" y="0"/>
          <a:ext cx="1437164" cy="17210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4290" rIns="0" bIns="0" numCol="1" spcCol="1270" anchor="t" anchorCtr="0">
          <a:noAutofit/>
        </a:bodyPr>
        <a:lstStyle/>
        <a:p>
          <a:pPr lvl="0" algn="ctr" defTabSz="444500">
            <a:lnSpc>
              <a:spcPct val="90000"/>
            </a:lnSpc>
            <a:spcBef>
              <a:spcPct val="0"/>
            </a:spcBef>
            <a:spcAft>
              <a:spcPct val="35000"/>
            </a:spcAft>
          </a:pPr>
          <a:endParaRPr lang="en-US" sz="1000" b="1" u="none" kern="1200" dirty="0" smtClean="0">
            <a:solidFill>
              <a:schemeClr val="bg1"/>
            </a:solidFill>
            <a:latin typeface="Calibri" pitchFamily="34" charset="0"/>
          </a:endParaRPr>
        </a:p>
        <a:p>
          <a:pPr lvl="0" algn="ctr" defTabSz="444500">
            <a:lnSpc>
              <a:spcPct val="90000"/>
            </a:lnSpc>
            <a:spcBef>
              <a:spcPct val="0"/>
            </a:spcBef>
            <a:spcAft>
              <a:spcPct val="35000"/>
            </a:spcAft>
          </a:pPr>
          <a:r>
            <a:rPr lang="en-US" sz="1800" b="1" u="none" kern="1200" dirty="0" smtClean="0">
              <a:solidFill>
                <a:schemeClr val="bg1"/>
              </a:solidFill>
              <a:latin typeface="Calibri" pitchFamily="34" charset="0"/>
            </a:rPr>
            <a:t>Ba3</a:t>
          </a:r>
          <a:r>
            <a:rPr lang="en-US" sz="1400" b="1" u="none" kern="1200" dirty="0" smtClean="0">
              <a:solidFill>
                <a:schemeClr val="bg1"/>
              </a:solidFill>
              <a:latin typeface="Calibri" pitchFamily="34" charset="0"/>
            </a:rPr>
            <a:t> Positive</a:t>
          </a:r>
          <a:endParaRPr lang="en-US" sz="1200" b="0" u="none" kern="1200" dirty="0" smtClean="0">
            <a:solidFill>
              <a:schemeClr val="bg1"/>
            </a:solidFill>
            <a:latin typeface="Calibri" pitchFamily="34" charset="0"/>
          </a:endParaRPr>
        </a:p>
        <a:p>
          <a:pPr lvl="0" algn="ctr" defTabSz="533400">
            <a:lnSpc>
              <a:spcPct val="90000"/>
            </a:lnSpc>
            <a:spcBef>
              <a:spcPct val="0"/>
            </a:spcBef>
            <a:spcAft>
              <a:spcPct val="35000"/>
            </a:spcAft>
          </a:pPr>
          <a:r>
            <a:rPr lang="en-US" sz="1200" b="0" u="none" kern="1200" dirty="0" smtClean="0">
              <a:solidFill>
                <a:schemeClr val="bg1"/>
              </a:solidFill>
              <a:latin typeface="Calibri" pitchFamily="34" charset="0"/>
            </a:rPr>
            <a:t>(The rating was awarded in August 2014)</a:t>
          </a:r>
        </a:p>
        <a:p>
          <a:pPr lvl="0" algn="ctr" defTabSz="889000">
            <a:lnSpc>
              <a:spcPct val="90000"/>
            </a:lnSpc>
            <a:spcBef>
              <a:spcPct val="0"/>
            </a:spcBef>
            <a:spcAft>
              <a:spcPct val="35000"/>
            </a:spcAft>
          </a:pPr>
          <a:endParaRPr lang="en-AU" sz="2000" kern="1200" dirty="0" smtClean="0">
            <a:solidFill>
              <a:schemeClr val="bg1"/>
            </a:solidFill>
            <a:latin typeface="Calibri" pitchFamily="34" charset="0"/>
          </a:endParaRPr>
        </a:p>
      </dsp:txBody>
      <dsp:txXfrm>
        <a:off x="4371492" y="0"/>
        <a:ext cx="1437164" cy="17210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drawing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9.png"/></Relationships>
</file>

<file path=ppt/drawings/_rels/drawing14.xml.rels><?xml version="1.0" encoding="UTF-8" standalone="yes"?>
<Relationships xmlns="http://schemas.openxmlformats.org/package/2006/relationships"><Relationship Id="rId1" Type="http://schemas.openxmlformats.org/officeDocument/2006/relationships/image" Target="../media/image9.png"/></Relationships>
</file>

<file path=ppt/drawings/_rels/drawing5.x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0.40154</cdr:x>
      <cdr:y>0.32501</cdr:y>
    </cdr:from>
    <cdr:to>
      <cdr:x>0.60193</cdr:x>
      <cdr:y>0.44773</cdr:y>
    </cdr:to>
    <cdr:sp macro="" textlink="">
      <cdr:nvSpPr>
        <cdr:cNvPr id="2" name="TextBox 1"/>
        <cdr:cNvSpPr txBox="1"/>
      </cdr:nvSpPr>
      <cdr:spPr>
        <a:xfrm xmlns:a="http://schemas.openxmlformats.org/drawingml/2006/main">
          <a:off x="3359288" y="1355932"/>
          <a:ext cx="1676400" cy="5119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0.26107</cdr:x>
      <cdr:y>0.86776</cdr:y>
    </cdr:from>
    <cdr:to>
      <cdr:x>0.59259</cdr:x>
      <cdr:y>0.91735</cdr:y>
    </cdr:to>
    <cdr:sp macro="" textlink="">
      <cdr:nvSpPr>
        <cdr:cNvPr id="2" name="TextBox 1"/>
        <cdr:cNvSpPr txBox="1"/>
      </cdr:nvSpPr>
      <cdr:spPr>
        <a:xfrm xmlns:a="http://schemas.openxmlformats.org/drawingml/2006/main">
          <a:off x="720081" y="3780260"/>
          <a:ext cx="914400"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smtClean="0"/>
            <a:t>Financing of the ministry</a:t>
          </a:r>
          <a:endParaRPr lang="en-US" sz="1000" dirty="0"/>
        </a:p>
      </cdr:txBody>
    </cdr:sp>
  </cdr:relSizeAnchor>
  <cdr:relSizeAnchor xmlns:cdr="http://schemas.openxmlformats.org/drawingml/2006/chartDrawing">
    <cdr:from>
      <cdr:x>0.07832</cdr:x>
      <cdr:y>0.87607</cdr:y>
    </cdr:from>
    <cdr:to>
      <cdr:x>0.26107</cdr:x>
      <cdr:y>0.90912</cdr:y>
    </cdr:to>
    <cdr:sp macro="" textlink="">
      <cdr:nvSpPr>
        <cdr:cNvPr id="3" name="Minus 2"/>
        <cdr:cNvSpPr/>
      </cdr:nvSpPr>
      <cdr:spPr>
        <a:xfrm xmlns:a="http://schemas.openxmlformats.org/drawingml/2006/main">
          <a:off x="216024" y="3816424"/>
          <a:ext cx="504056" cy="144016"/>
        </a:xfrm>
        <a:prstGeom xmlns:a="http://schemas.openxmlformats.org/drawingml/2006/main" prst="mathMinus">
          <a:avLst/>
        </a:prstGeom>
        <a:solidFill xmlns:a="http://schemas.openxmlformats.org/drawingml/2006/main">
          <a:srgbClr val="00B050"/>
        </a:solidFill>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sz="1000"/>
        </a:p>
      </cdr:txBody>
    </cdr:sp>
  </cdr:relSizeAnchor>
  <cdr:relSizeAnchor xmlns:cdr="http://schemas.openxmlformats.org/drawingml/2006/chartDrawing">
    <cdr:from>
      <cdr:x>0.16969</cdr:x>
      <cdr:y>0.79342</cdr:y>
    </cdr:from>
    <cdr:to>
      <cdr:x>0.83542</cdr:x>
      <cdr:y>0.84301</cdr:y>
    </cdr:to>
    <cdr:sp macro="" textlink="">
      <cdr:nvSpPr>
        <cdr:cNvPr id="4" name="TextBox 3"/>
        <cdr:cNvSpPr txBox="1"/>
      </cdr:nvSpPr>
      <cdr:spPr>
        <a:xfrm xmlns:a="http://schemas.openxmlformats.org/drawingml/2006/main">
          <a:off x="468052" y="3456384"/>
          <a:ext cx="183620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2012   2013   2014   2015</a:t>
          </a:r>
          <a:endParaRPr lang="en-US" sz="1000" dirty="0"/>
        </a:p>
      </cdr:txBody>
    </cdr:sp>
  </cdr:relSizeAnchor>
</c:userShapes>
</file>

<file path=ppt/drawings/drawing11.xml><?xml version="1.0" encoding="utf-8"?>
<c:userShapes xmlns:c="http://schemas.openxmlformats.org/drawingml/2006/chart">
  <cdr:relSizeAnchor xmlns:cdr="http://schemas.openxmlformats.org/drawingml/2006/chartDrawing">
    <cdr:from>
      <cdr:x>0.93558</cdr:x>
      <cdr:y>0.26786</cdr:y>
    </cdr:from>
    <cdr:to>
      <cdr:x>1</cdr:x>
      <cdr:y>0.53697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6200000">
          <a:off x="2663089" y="1516022"/>
          <a:ext cx="1085182" cy="213378"/>
        </a:xfrm>
        <a:prstGeom xmlns:a="http://schemas.openxmlformats.org/drawingml/2006/main" prst="rect">
          <a:avLst/>
        </a:prstGeom>
      </cdr:spPr>
    </cdr:pic>
  </cdr:relSizeAnchor>
  <cdr:relSizeAnchor xmlns:cdr="http://schemas.openxmlformats.org/drawingml/2006/chartDrawing">
    <cdr:from>
      <cdr:x>0.43058</cdr:x>
      <cdr:y>0.85714</cdr:y>
    </cdr:from>
    <cdr:to>
      <cdr:x>0.93489</cdr:x>
      <cdr:y>0.93122</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426243" y="3456384"/>
          <a:ext cx="1670449" cy="298730"/>
        </a:xfrm>
        <a:prstGeom xmlns:a="http://schemas.openxmlformats.org/drawingml/2006/main" prst="rect">
          <a:avLst/>
        </a:prstGeom>
      </cdr:spPr>
    </cdr:pic>
  </cdr:relSizeAnchor>
  <cdr:relSizeAnchor xmlns:cdr="http://schemas.openxmlformats.org/drawingml/2006/chartDrawing">
    <cdr:from>
      <cdr:x>0.43478</cdr:x>
      <cdr:y>0.92142</cdr:y>
    </cdr:from>
    <cdr:to>
      <cdr:x>0.71084</cdr:x>
      <cdr:y>0.98747</cdr:y>
    </cdr:to>
    <cdr:sp macro="" textlink="">
      <cdr:nvSpPr>
        <cdr:cNvPr id="4" name="TextBox 3"/>
        <cdr:cNvSpPr txBox="1"/>
      </cdr:nvSpPr>
      <cdr:spPr>
        <a:xfrm xmlns:a="http://schemas.openxmlformats.org/drawingml/2006/main">
          <a:off x="1440161" y="3715598"/>
          <a:ext cx="914400" cy="2663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 The total budget</a:t>
          </a:r>
          <a:endParaRPr lang="en-US" dirty="0"/>
        </a:p>
      </cdr:txBody>
    </cdr:sp>
  </cdr:relSizeAnchor>
  <cdr:relSizeAnchor xmlns:cdr="http://schemas.openxmlformats.org/drawingml/2006/chartDrawing">
    <cdr:from>
      <cdr:x>0.23913</cdr:x>
      <cdr:y>0.875</cdr:y>
    </cdr:from>
    <cdr:to>
      <cdr:x>0.42064</cdr:x>
      <cdr:y>0.92857</cdr:y>
    </cdr:to>
    <cdr:sp macro="" textlink="">
      <cdr:nvSpPr>
        <cdr:cNvPr id="5" name="Minus 4"/>
        <cdr:cNvSpPr/>
      </cdr:nvSpPr>
      <cdr:spPr>
        <a:xfrm xmlns:a="http://schemas.openxmlformats.org/drawingml/2006/main">
          <a:off x="792089" y="3528392"/>
          <a:ext cx="601216" cy="216024"/>
        </a:xfrm>
        <a:prstGeom xmlns:a="http://schemas.openxmlformats.org/drawingml/2006/main" prst="mathMinus">
          <a:avLst/>
        </a:prstGeom>
        <a:solidFill xmlns:a="http://schemas.openxmlformats.org/drawingml/2006/main">
          <a:schemeClr val="tx2">
            <a:lumMod val="60000"/>
            <a:lumOff val="40000"/>
          </a:schemeClr>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0.23913</cdr:x>
      <cdr:y>0.92857</cdr:y>
    </cdr:from>
    <cdr:to>
      <cdr:x>0.41304</cdr:x>
      <cdr:y>0.97676</cdr:y>
    </cdr:to>
    <cdr:sp macro="" textlink="">
      <cdr:nvSpPr>
        <cdr:cNvPr id="6" name="Minus 5"/>
        <cdr:cNvSpPr/>
      </cdr:nvSpPr>
      <cdr:spPr>
        <a:xfrm xmlns:a="http://schemas.openxmlformats.org/drawingml/2006/main">
          <a:off x="792089" y="3744416"/>
          <a:ext cx="576064" cy="194320"/>
        </a:xfrm>
        <a:prstGeom xmlns:a="http://schemas.openxmlformats.org/drawingml/2006/main" prst="mathMinus">
          <a:avLst/>
        </a:prstGeom>
        <a:solidFill xmlns:a="http://schemas.openxmlformats.org/drawingml/2006/main">
          <a:srgbClr val="00B050"/>
        </a:solidFill>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2.xml><?xml version="1.0" encoding="utf-8"?>
<c:userShapes xmlns:c="http://schemas.openxmlformats.org/drawingml/2006/chart">
  <cdr:relSizeAnchor xmlns:cdr="http://schemas.openxmlformats.org/drawingml/2006/chartDrawing">
    <cdr:from>
      <cdr:x>0.05119</cdr:x>
      <cdr:y>0.82609</cdr:y>
    </cdr:from>
    <cdr:to>
      <cdr:x>0.99714</cdr:x>
      <cdr:y>0.95652</cdr:y>
    </cdr:to>
    <cdr:sp macro="" textlink="">
      <cdr:nvSpPr>
        <cdr:cNvPr id="2" name="TextBox 1"/>
        <cdr:cNvSpPr txBox="1"/>
      </cdr:nvSpPr>
      <cdr:spPr>
        <a:xfrm xmlns:a="http://schemas.openxmlformats.org/drawingml/2006/main">
          <a:off x="272777" y="1368152"/>
          <a:ext cx="504056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smtClean="0"/>
            <a:t>        90s                        2005                      2012                       2014</a:t>
          </a:r>
          <a:endParaRPr lang="en-US" sz="10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0.93415</cdr:x>
      <cdr:y>0.30203</cdr:y>
    </cdr:from>
    <cdr:to>
      <cdr:x>1</cdr:x>
      <cdr:y>0.59184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6200000">
          <a:off x="2713889" y="1566822"/>
          <a:ext cx="1085182" cy="213378"/>
        </a:xfrm>
        <a:prstGeom xmlns:a="http://schemas.openxmlformats.org/drawingml/2006/main" prst="rect">
          <a:avLst/>
        </a:prstGeom>
      </cdr:spPr>
    </cdr:pic>
  </cdr:relSizeAnchor>
  <cdr:relSizeAnchor xmlns:cdr="http://schemas.openxmlformats.org/drawingml/2006/chartDrawing">
    <cdr:from>
      <cdr:x>0.36447</cdr:x>
      <cdr:y>0.88299</cdr:y>
    </cdr:from>
    <cdr:to>
      <cdr:x>0.87998</cdr:x>
      <cdr:y>0.94576</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180999" y="3306271"/>
          <a:ext cx="1670449" cy="235054"/>
        </a:xfrm>
        <a:prstGeom xmlns:a="http://schemas.openxmlformats.org/drawingml/2006/main" prst="rect">
          <a:avLst/>
        </a:prstGeom>
      </cdr:spPr>
    </cdr:pic>
  </cdr:relSizeAnchor>
  <cdr:relSizeAnchor xmlns:cdr="http://schemas.openxmlformats.org/drawingml/2006/chartDrawing">
    <cdr:from>
      <cdr:x>0.37778</cdr:x>
      <cdr:y>0.93854</cdr:y>
    </cdr:from>
    <cdr:to>
      <cdr:x>0.78605</cdr:x>
      <cdr:y>1</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224136" y="3514299"/>
          <a:ext cx="1322947" cy="230116"/>
        </a:xfrm>
        <a:prstGeom xmlns:a="http://schemas.openxmlformats.org/drawingml/2006/main" prst="rect">
          <a:avLst/>
        </a:prstGeom>
      </cdr:spPr>
    </cdr:pic>
  </cdr:relSizeAnchor>
  <cdr:relSizeAnchor xmlns:cdr="http://schemas.openxmlformats.org/drawingml/2006/chartDrawing">
    <cdr:from>
      <cdr:x>0.15556</cdr:x>
      <cdr:y>0.80769</cdr:y>
    </cdr:from>
    <cdr:to>
      <cdr:x>0.83623</cdr:x>
      <cdr:y>0.84615</cdr:y>
    </cdr:to>
    <cdr:sp macro="" textlink="">
      <cdr:nvSpPr>
        <cdr:cNvPr id="5" name="TextBox 4"/>
        <cdr:cNvSpPr txBox="1"/>
      </cdr:nvSpPr>
      <cdr:spPr>
        <a:xfrm xmlns:a="http://schemas.openxmlformats.org/drawingml/2006/main">
          <a:off x="504055" y="3024336"/>
          <a:ext cx="2205633" cy="144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smtClean="0"/>
            <a:t>2012      2013          2014       2015</a:t>
          </a:r>
          <a:endParaRPr lang="en-US" sz="9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0.97222</cdr:x>
      <cdr:y>0.30144</cdr:y>
    </cdr:from>
    <cdr:to>
      <cdr:x>0.99966</cdr:x>
      <cdr:y>0.75571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6200000">
          <a:off x="7124938" y="1155982"/>
          <a:ext cx="1085182" cy="213378"/>
        </a:xfrm>
        <a:prstGeom xmlns:a="http://schemas.openxmlformats.org/drawingml/2006/main" prst="rect">
          <a:avLst/>
        </a:prstGeom>
      </cdr:spPr>
    </cdr:pic>
  </cdr:relSizeAnchor>
  <cdr:relSizeAnchor xmlns:cdr="http://schemas.openxmlformats.org/drawingml/2006/chartDrawing">
    <cdr:from>
      <cdr:x>0.25926</cdr:x>
      <cdr:y>0.87899</cdr:y>
    </cdr:from>
    <cdr:to>
      <cdr:x>0.37684</cdr:x>
      <cdr:y>0.95507</cdr:y>
    </cdr:to>
    <cdr:sp macro="" textlink="">
      <cdr:nvSpPr>
        <cdr:cNvPr id="3" name="TextBox 2"/>
        <cdr:cNvSpPr txBox="1"/>
      </cdr:nvSpPr>
      <cdr:spPr>
        <a:xfrm xmlns:a="http://schemas.openxmlformats.org/drawingml/2006/main">
          <a:off x="2016224" y="2099774"/>
          <a:ext cx="914400" cy="1817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Infrastructure expenditure</a:t>
          </a:r>
          <a:endParaRPr lang="en-US" sz="1100" dirty="0"/>
        </a:p>
      </cdr:txBody>
    </cdr:sp>
  </cdr:relSizeAnchor>
  <cdr:relSizeAnchor xmlns:cdr="http://schemas.openxmlformats.org/drawingml/2006/chartDrawing">
    <cdr:from>
      <cdr:x>0.18519</cdr:x>
      <cdr:y>0.87555</cdr:y>
    </cdr:from>
    <cdr:to>
      <cdr:x>0.26249</cdr:x>
      <cdr:y>0.95771</cdr:y>
    </cdr:to>
    <cdr:sp macro="" textlink="">
      <cdr:nvSpPr>
        <cdr:cNvPr id="4" name="Minus 3"/>
        <cdr:cNvSpPr/>
      </cdr:nvSpPr>
      <cdr:spPr>
        <a:xfrm xmlns:a="http://schemas.openxmlformats.org/drawingml/2006/main">
          <a:off x="1440160" y="2091547"/>
          <a:ext cx="601216" cy="196259"/>
        </a:xfrm>
        <a:prstGeom xmlns:a="http://schemas.openxmlformats.org/drawingml/2006/main" prst="mathMinus">
          <a:avLst/>
        </a:prstGeom>
        <a:solidFill xmlns:a="http://schemas.openxmlformats.org/drawingml/2006/main">
          <a:schemeClr val="tx2">
            <a:lumMod val="60000"/>
            <a:lumOff val="40000"/>
          </a:schemeClr>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0.13889</cdr:x>
      <cdr:y>0.80604</cdr:y>
    </cdr:from>
    <cdr:to>
      <cdr:x>0.92593</cdr:x>
      <cdr:y>0.88672</cdr:y>
    </cdr:to>
    <cdr:sp macro="" textlink="">
      <cdr:nvSpPr>
        <cdr:cNvPr id="5" name="TextBox 4"/>
        <cdr:cNvSpPr txBox="1"/>
      </cdr:nvSpPr>
      <cdr:spPr>
        <a:xfrm xmlns:a="http://schemas.openxmlformats.org/drawingml/2006/main">
          <a:off x="1080120" y="1925511"/>
          <a:ext cx="6120680" cy="1927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dirty="0" smtClean="0"/>
            <a:t>           2012                                2013                                2014                                2015</a:t>
          </a:r>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0.84307</cdr:x>
      <cdr:y>0.14763</cdr:y>
    </cdr:from>
    <cdr:to>
      <cdr:x>0.93034</cdr:x>
      <cdr:y>0.2507</cdr:y>
    </cdr:to>
    <cdr:sp macro="" textlink="">
      <cdr:nvSpPr>
        <cdr:cNvPr id="2" name="TextBox 1"/>
        <cdr:cNvSpPr txBox="1"/>
      </cdr:nvSpPr>
      <cdr:spPr>
        <a:xfrm xmlns:a="http://schemas.openxmlformats.org/drawingml/2006/main">
          <a:off x="11144250" y="560918"/>
          <a:ext cx="1153583" cy="3915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0.84227</cdr:x>
      <cdr:y>0.16435</cdr:y>
    </cdr:from>
    <cdr:to>
      <cdr:x>0.91753</cdr:x>
      <cdr:y>0.27577</cdr:y>
    </cdr:to>
    <cdr:sp macro="" textlink="">
      <cdr:nvSpPr>
        <cdr:cNvPr id="3" name="TextBox 2"/>
        <cdr:cNvSpPr txBox="1"/>
      </cdr:nvSpPr>
      <cdr:spPr>
        <a:xfrm xmlns:a="http://schemas.openxmlformats.org/drawingml/2006/main">
          <a:off x="11133667" y="624418"/>
          <a:ext cx="994833" cy="423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0.81007</cdr:x>
      <cdr:y>0.14907</cdr:y>
    </cdr:from>
    <cdr:to>
      <cdr:x>0.91694</cdr:x>
      <cdr:y>0.35056</cdr:y>
    </cdr:to>
    <cdr:sp macro="" textlink="">
      <cdr:nvSpPr>
        <cdr:cNvPr id="4" name="TextBox 3"/>
        <cdr:cNvSpPr txBox="1"/>
      </cdr:nvSpPr>
      <cdr:spPr>
        <a:xfrm xmlns:a="http://schemas.openxmlformats.org/drawingml/2006/main">
          <a:off x="8124826" y="351556"/>
          <a:ext cx="1071889" cy="4751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50" b="1" dirty="0" smtClean="0"/>
            <a:t>BB- Stable</a:t>
          </a:r>
        </a:p>
        <a:p xmlns:a="http://schemas.openxmlformats.org/drawingml/2006/main">
          <a:r>
            <a:rPr lang="ka-GE" sz="750" dirty="0" smtClean="0"/>
            <a:t>14 </a:t>
          </a:r>
          <a:r>
            <a:rPr lang="en-US" sz="750" dirty="0" smtClean="0"/>
            <a:t>November </a:t>
          </a:r>
          <a:r>
            <a:rPr lang="ka-GE" sz="750" dirty="0" smtClean="0"/>
            <a:t>2014</a:t>
          </a:r>
          <a:endParaRPr lang="en-US" sz="750" dirty="0"/>
        </a:p>
      </cdr:txBody>
    </cdr:sp>
  </cdr:relSizeAnchor>
</c:userShapes>
</file>

<file path=ppt/drawings/drawing3.xml><?xml version="1.0" encoding="utf-8"?>
<c:userShapes xmlns:c="http://schemas.openxmlformats.org/drawingml/2006/chart">
  <cdr:relSizeAnchor xmlns:cdr="http://schemas.openxmlformats.org/drawingml/2006/chartDrawing">
    <cdr:from>
      <cdr:x>0.23862</cdr:x>
      <cdr:y>0.56212</cdr:y>
    </cdr:from>
    <cdr:to>
      <cdr:x>0.35084</cdr:x>
      <cdr:y>1</cdr:y>
    </cdr:to>
    <cdr:sp macro="" textlink="">
      <cdr:nvSpPr>
        <cdr:cNvPr id="2" name="TextBox 1"/>
        <cdr:cNvSpPr txBox="1"/>
      </cdr:nvSpPr>
      <cdr:spPr>
        <a:xfrm xmlns:a="http://schemas.openxmlformats.org/drawingml/2006/main">
          <a:off x="1944216" y="20162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0.31816</cdr:x>
      <cdr:y>0.89655</cdr:y>
    </cdr:from>
    <cdr:to>
      <cdr:x>0.43038</cdr:x>
      <cdr:y>1</cdr:y>
    </cdr:to>
    <cdr:sp macro="" textlink="">
      <cdr:nvSpPr>
        <cdr:cNvPr id="3" name="TextBox 2"/>
        <cdr:cNvSpPr txBox="1"/>
      </cdr:nvSpPr>
      <cdr:spPr>
        <a:xfrm xmlns:a="http://schemas.openxmlformats.org/drawingml/2006/main" rot="10800000" flipV="1">
          <a:off x="2592288" y="1872208"/>
          <a:ext cx="914400"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dirty="0">
              <a:solidFill>
                <a:srgbClr val="000000"/>
              </a:solidFill>
              <a:latin typeface="Sylfaen" panose="010A0502050306030303" pitchFamily="18" charset="0"/>
            </a:rPr>
            <a:t>GDP - Nominal</a:t>
          </a:r>
          <a:endParaRPr lang="ka-GE" dirty="0">
            <a:solidFill>
              <a:srgbClr val="000000"/>
            </a:solidFill>
            <a:latin typeface="Sylfaen" panose="010A0502050306030303" pitchFamily="18" charset="0"/>
          </a:endParaRPr>
        </a:p>
        <a:p xmlns:a="http://schemas.openxmlformats.org/drawingml/2006/main">
          <a:endParaRPr lang="en-US" sz="1100" dirty="0"/>
        </a:p>
      </cdr:txBody>
    </cdr:sp>
  </cdr:relSizeAnchor>
  <cdr:relSizeAnchor xmlns:cdr="http://schemas.openxmlformats.org/drawingml/2006/chartDrawing">
    <cdr:from>
      <cdr:x>0.28281</cdr:x>
      <cdr:y>0.89655</cdr:y>
    </cdr:from>
    <cdr:to>
      <cdr:x>0.31816</cdr:x>
      <cdr:y>0.96552</cdr:y>
    </cdr:to>
    <cdr:sp macro="" textlink="">
      <cdr:nvSpPr>
        <cdr:cNvPr id="4" name="Minus 3"/>
        <cdr:cNvSpPr/>
      </cdr:nvSpPr>
      <cdr:spPr>
        <a:xfrm xmlns:a="http://schemas.openxmlformats.org/drawingml/2006/main">
          <a:off x="2304256" y="1872208"/>
          <a:ext cx="288032" cy="144016"/>
        </a:xfrm>
        <a:prstGeom xmlns:a="http://schemas.openxmlformats.org/drawingml/2006/main" prst="mathMinus">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0.5534</cdr:x>
      <cdr:y>0.90656</cdr:y>
    </cdr:from>
    <cdr:to>
      <cdr:x>0.59759</cdr:x>
      <cdr:y>1</cdr:y>
    </cdr:to>
    <cdr:sp macro="" textlink="">
      <cdr:nvSpPr>
        <cdr:cNvPr id="5" name="Minus 4"/>
        <cdr:cNvSpPr/>
      </cdr:nvSpPr>
      <cdr:spPr>
        <a:xfrm xmlns:a="http://schemas.openxmlformats.org/drawingml/2006/main">
          <a:off x="4509039" y="1893112"/>
          <a:ext cx="360040" cy="195119"/>
        </a:xfrm>
        <a:prstGeom xmlns:a="http://schemas.openxmlformats.org/drawingml/2006/main" prst="mathMinus">
          <a:avLst/>
        </a:prstGeom>
        <a:solidFill xmlns:a="http://schemas.openxmlformats.org/drawingml/2006/main">
          <a:srgbClr val="00B050"/>
        </a:solidFill>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solidFill>
              <a:srgbClr val="00B05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0.07259</cdr:x>
      <cdr:y>0.90809</cdr:y>
    </cdr:from>
    <cdr:to>
      <cdr:x>0.91851</cdr:x>
      <cdr:y>0.96323</cdr:y>
    </cdr:to>
    <cdr:sp macro="" textlink="">
      <cdr:nvSpPr>
        <cdr:cNvPr id="2" name="TextBox 1"/>
        <cdr:cNvSpPr txBox="1"/>
      </cdr:nvSpPr>
      <cdr:spPr>
        <a:xfrm xmlns:a="http://schemas.openxmlformats.org/drawingml/2006/main">
          <a:off x="586979" y="3557092"/>
          <a:ext cx="684076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smtClean="0"/>
            <a:t>    2009 actual          2010 actual           2011 actual          2012 actual         2013 actual         2014 plan          2015 project</a:t>
          </a:r>
          <a:endParaRPr lang="en-US" sz="9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0.49797</cdr:x>
      <cdr:y>0.02262</cdr:y>
    </cdr:from>
    <cdr:to>
      <cdr:x>0.99358</cdr:x>
      <cdr:y>0.22355</cdr:y>
    </cdr:to>
    <cdr:sp macro="" textlink="">
      <cdr:nvSpPr>
        <cdr:cNvPr id="2" name="TextBox 1"/>
        <cdr:cNvSpPr txBox="1"/>
      </cdr:nvSpPr>
      <cdr:spPr>
        <a:xfrm xmlns:a="http://schemas.openxmlformats.org/drawingml/2006/main">
          <a:off x="2333625" y="65719"/>
          <a:ext cx="2322567" cy="583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The securities according the issuers</a:t>
          </a:r>
          <a:endParaRPr lang="en-US" sz="1200" b="1" dirty="0"/>
        </a:p>
      </cdr:txBody>
    </cdr:sp>
  </cdr:relSizeAnchor>
  <cdr:relSizeAnchor xmlns:cdr="http://schemas.openxmlformats.org/drawingml/2006/chartDrawing">
    <cdr:from>
      <cdr:x>0.72131</cdr:x>
      <cdr:y>0.44616</cdr:y>
    </cdr:from>
    <cdr:to>
      <cdr:x>0.92949</cdr:x>
      <cdr:y>0.76091</cdr:y>
    </cdr:to>
    <cdr:sp macro="" textlink="">
      <cdr:nvSpPr>
        <cdr:cNvPr id="3" name="TextBox 2"/>
        <cdr:cNvSpPr txBox="1"/>
      </cdr:nvSpPr>
      <cdr:spPr>
        <a:xfrm xmlns:a="http://schemas.openxmlformats.org/drawingml/2006/main">
          <a:off x="3168352" y="129614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0.68852</cdr:x>
      <cdr:y>0.47094</cdr:y>
    </cdr:from>
    <cdr:to>
      <cdr:x>0.8967</cdr:x>
      <cdr:y>0.7857</cdr:y>
    </cdr:to>
    <cdr:sp macro="" textlink="">
      <cdr:nvSpPr>
        <cdr:cNvPr id="4" name="TextBox 3"/>
        <cdr:cNvSpPr txBox="1"/>
      </cdr:nvSpPr>
      <cdr:spPr>
        <a:xfrm xmlns:a="http://schemas.openxmlformats.org/drawingml/2006/main">
          <a:off x="3024336" y="13681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0.72131</cdr:x>
      <cdr:y>0.3718</cdr:y>
    </cdr:from>
    <cdr:to>
      <cdr:x>0.92949</cdr:x>
      <cdr:y>0.68655</cdr:y>
    </cdr:to>
    <cdr:sp macro="" textlink="">
      <cdr:nvSpPr>
        <cdr:cNvPr id="5" name="TextBox 4"/>
        <cdr:cNvSpPr txBox="1"/>
      </cdr:nvSpPr>
      <cdr:spPr>
        <a:xfrm xmlns:a="http://schemas.openxmlformats.org/drawingml/2006/main">
          <a:off x="3168352" y="10801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0.72131</cdr:x>
      <cdr:y>0.61966</cdr:y>
    </cdr:from>
    <cdr:to>
      <cdr:x>0.92949</cdr:x>
      <cdr:y>0.69402</cdr:y>
    </cdr:to>
    <cdr:sp macro="" textlink="">
      <cdr:nvSpPr>
        <cdr:cNvPr id="6" name="TextBox 5"/>
        <cdr:cNvSpPr txBox="1"/>
      </cdr:nvSpPr>
      <cdr:spPr>
        <a:xfrm xmlns:a="http://schemas.openxmlformats.org/drawingml/2006/main">
          <a:off x="3168352" y="1800200"/>
          <a:ext cx="914400"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000" dirty="0"/>
            <a:t>Government the securities</a:t>
          </a:r>
        </a:p>
      </cdr:txBody>
    </cdr:sp>
  </cdr:relSizeAnchor>
  <cdr:relSizeAnchor xmlns:cdr="http://schemas.openxmlformats.org/drawingml/2006/chartDrawing">
    <cdr:from>
      <cdr:x>0.29025</cdr:x>
      <cdr:y>0.92079</cdr:y>
    </cdr:from>
    <cdr:to>
      <cdr:x>0.59144</cdr:x>
      <cdr:y>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74936" y="3565099"/>
          <a:ext cx="1322947" cy="230116"/>
        </a:xfrm>
        <a:prstGeom xmlns:a="http://schemas.openxmlformats.org/drawingml/2006/main" prst="rect">
          <a:avLst/>
        </a:prstGeom>
      </cdr:spPr>
    </cdr:pic>
  </cdr:relSizeAnchor>
  <cdr:relSizeAnchor xmlns:cdr="http://schemas.openxmlformats.org/drawingml/2006/chartDrawing">
    <cdr:from>
      <cdr:x>0.62295</cdr:x>
      <cdr:y>0.61966</cdr:y>
    </cdr:from>
    <cdr:to>
      <cdr:x>0.63934</cdr:x>
      <cdr:y>0.66924</cdr:y>
    </cdr:to>
    <cdr:sp macro="" textlink="">
      <cdr:nvSpPr>
        <cdr:cNvPr id="8" name="Minus 7"/>
        <cdr:cNvSpPr/>
      </cdr:nvSpPr>
      <cdr:spPr>
        <a:xfrm xmlns:a="http://schemas.openxmlformats.org/drawingml/2006/main">
          <a:off x="2736304" y="1800200"/>
          <a:ext cx="72008" cy="144016"/>
        </a:xfrm>
        <a:prstGeom xmlns:a="http://schemas.openxmlformats.org/drawingml/2006/main" prst="mathMinus">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0.63934</cdr:x>
      <cdr:y>0.69402</cdr:y>
    </cdr:from>
    <cdr:to>
      <cdr:x>0.84752</cdr:x>
      <cdr:y>0.77716</cdr:y>
    </cdr:to>
    <cdr:sp macro="" textlink="">
      <cdr:nvSpPr>
        <cdr:cNvPr id="9" name="TextBox 8"/>
        <cdr:cNvSpPr txBox="1"/>
      </cdr:nvSpPr>
      <cdr:spPr>
        <a:xfrm xmlns:a="http://schemas.openxmlformats.org/drawingml/2006/main">
          <a:off x="2808312" y="2016224"/>
          <a:ext cx="914400" cy="2415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smtClean="0"/>
            <a:t>Bonds of IBRD</a:t>
          </a:r>
          <a:endParaRPr lang="en-US" sz="1000" dirty="0"/>
        </a:p>
      </cdr:txBody>
    </cdr:sp>
  </cdr:relSizeAnchor>
  <cdr:relSizeAnchor xmlns:cdr="http://schemas.openxmlformats.org/drawingml/2006/chartDrawing">
    <cdr:from>
      <cdr:x>0.62295</cdr:x>
      <cdr:y>0.76838</cdr:y>
    </cdr:from>
    <cdr:to>
      <cdr:x>0.63934</cdr:x>
      <cdr:y>0.81796</cdr:y>
    </cdr:to>
    <cdr:sp macro="" textlink="">
      <cdr:nvSpPr>
        <cdr:cNvPr id="10" name="Minus 9"/>
        <cdr:cNvSpPr/>
      </cdr:nvSpPr>
      <cdr:spPr>
        <a:xfrm xmlns:a="http://schemas.openxmlformats.org/drawingml/2006/main">
          <a:off x="2736304" y="2232248"/>
          <a:ext cx="72008" cy="144016"/>
        </a:xfrm>
        <a:prstGeom xmlns:a="http://schemas.openxmlformats.org/drawingml/2006/main" prst="mathMinus">
          <a:avLst/>
        </a:prstGeom>
      </cdr:spPr>
      <cdr:style>
        <a:lnRef xmlns:a="http://schemas.openxmlformats.org/drawingml/2006/main" idx="2">
          <a:schemeClr val="accent3">
            <a:shade val="50000"/>
          </a:schemeClr>
        </a:lnRef>
        <a:fillRef xmlns:a="http://schemas.openxmlformats.org/drawingml/2006/main" idx="1">
          <a:schemeClr val="accent3"/>
        </a:fillRef>
        <a:effectRef xmlns:a="http://schemas.openxmlformats.org/drawingml/2006/main" idx="0">
          <a:schemeClr val="accent3"/>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0.63934</cdr:x>
      <cdr:y>0.76838</cdr:y>
    </cdr:from>
    <cdr:to>
      <cdr:x>0.84752</cdr:x>
      <cdr:y>0.85152</cdr:y>
    </cdr:to>
    <cdr:sp macro="" textlink="">
      <cdr:nvSpPr>
        <cdr:cNvPr id="11" name="TextBox 10"/>
        <cdr:cNvSpPr txBox="1"/>
      </cdr:nvSpPr>
      <cdr:spPr>
        <a:xfrm xmlns:a="http://schemas.openxmlformats.org/drawingml/2006/main">
          <a:off x="2808312" y="2232248"/>
          <a:ext cx="914400" cy="2415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a:t>Certificates of Deposit</a:t>
          </a:r>
        </a:p>
      </cdr:txBody>
    </cdr:sp>
  </cdr:relSizeAnchor>
  <cdr:relSizeAnchor xmlns:cdr="http://schemas.openxmlformats.org/drawingml/2006/chartDrawing">
    <cdr:from>
      <cdr:x>0.62295</cdr:x>
      <cdr:y>0.69402</cdr:y>
    </cdr:from>
    <cdr:to>
      <cdr:x>0.63934</cdr:x>
      <cdr:y>0.7436</cdr:y>
    </cdr:to>
    <cdr:sp macro="" textlink="">
      <cdr:nvSpPr>
        <cdr:cNvPr id="12" name="Minus 11"/>
        <cdr:cNvSpPr/>
      </cdr:nvSpPr>
      <cdr:spPr>
        <a:xfrm xmlns:a="http://schemas.openxmlformats.org/drawingml/2006/main">
          <a:off x="2736304" y="2016224"/>
          <a:ext cx="72008" cy="144016"/>
        </a:xfrm>
        <a:prstGeom xmlns:a="http://schemas.openxmlformats.org/drawingml/2006/main" prst="mathMin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0.53077</cdr:x>
      <cdr:y>0.09915</cdr:y>
    </cdr:from>
    <cdr:to>
      <cdr:x>1</cdr:x>
      <cdr:y>0.3718</cdr:y>
    </cdr:to>
    <cdr:sp macro="" textlink="">
      <cdr:nvSpPr>
        <cdr:cNvPr id="2" name="TextBox 1"/>
        <cdr:cNvSpPr txBox="1"/>
      </cdr:nvSpPr>
      <cdr:spPr>
        <a:xfrm xmlns:a="http://schemas.openxmlformats.org/drawingml/2006/main">
          <a:off x="2448272" y="288032"/>
          <a:ext cx="216441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The volume of liquid securities for the financial markets</a:t>
          </a:r>
          <a:endParaRPr lang="en-US" sz="1200" b="1" dirty="0"/>
        </a:p>
      </cdr:txBody>
    </cdr:sp>
  </cdr:relSizeAnchor>
  <cdr:relSizeAnchor xmlns:cdr="http://schemas.openxmlformats.org/drawingml/2006/chartDrawing">
    <cdr:from>
      <cdr:x>0.70249</cdr:x>
      <cdr:y>0.68525</cdr:y>
    </cdr:from>
    <cdr:to>
      <cdr:x>0.90072</cdr:x>
      <cdr:y>1</cdr:y>
    </cdr:to>
    <cdr:sp macro="" textlink="">
      <cdr:nvSpPr>
        <cdr:cNvPr id="3" name="TextBox 2"/>
        <cdr:cNvSpPr txBox="1"/>
      </cdr:nvSpPr>
      <cdr:spPr>
        <a:xfrm xmlns:a="http://schemas.openxmlformats.org/drawingml/2006/main">
          <a:off x="3240360" y="19907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smtClean="0"/>
            <a:t>The </a:t>
          </a:r>
          <a:r>
            <a:rPr lang="en-US" dirty="0"/>
            <a:t>securities on the market</a:t>
          </a:r>
          <a:endParaRPr lang="en-US" sz="1100" dirty="0"/>
        </a:p>
      </cdr:txBody>
    </cdr:sp>
  </cdr:relSizeAnchor>
  <cdr:relSizeAnchor xmlns:cdr="http://schemas.openxmlformats.org/drawingml/2006/chartDrawing">
    <cdr:from>
      <cdr:x>0.59321</cdr:x>
      <cdr:y>0.76838</cdr:y>
    </cdr:from>
    <cdr:to>
      <cdr:x>0.79145</cdr:x>
      <cdr:y>0.87631</cdr:y>
    </cdr:to>
    <cdr:sp macro="" textlink="">
      <cdr:nvSpPr>
        <cdr:cNvPr id="4" name="TextBox 3"/>
        <cdr:cNvSpPr txBox="1"/>
      </cdr:nvSpPr>
      <cdr:spPr>
        <a:xfrm xmlns:a="http://schemas.openxmlformats.org/drawingml/2006/main">
          <a:off x="2736304" y="2232248"/>
          <a:ext cx="914400" cy="3135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Further </a:t>
          </a:r>
          <a:r>
            <a:rPr lang="en-US" dirty="0"/>
            <a:t>securities</a:t>
          </a:r>
          <a:endParaRPr lang="en-US" sz="1100" dirty="0"/>
        </a:p>
      </cdr:txBody>
    </cdr:sp>
  </cdr:relSizeAnchor>
  <cdr:relSizeAnchor xmlns:cdr="http://schemas.openxmlformats.org/drawingml/2006/chartDrawing">
    <cdr:from>
      <cdr:x>0.5776</cdr:x>
      <cdr:y>0.69402</cdr:y>
    </cdr:from>
    <cdr:to>
      <cdr:x>0.58751</cdr:x>
      <cdr:y>0.7363</cdr:y>
    </cdr:to>
    <cdr:sp macro="" textlink="">
      <cdr:nvSpPr>
        <cdr:cNvPr id="5" name="Minus 4"/>
        <cdr:cNvSpPr/>
      </cdr:nvSpPr>
      <cdr:spPr>
        <a:xfrm xmlns:a="http://schemas.openxmlformats.org/drawingml/2006/main">
          <a:off x="2664296" y="2016224"/>
          <a:ext cx="45719" cy="122808"/>
        </a:xfrm>
        <a:prstGeom xmlns:a="http://schemas.openxmlformats.org/drawingml/2006/main" prst="mathMinus">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0.5776</cdr:x>
      <cdr:y>0.76838</cdr:y>
    </cdr:from>
    <cdr:to>
      <cdr:x>0.59321</cdr:x>
      <cdr:y>0.81796</cdr:y>
    </cdr:to>
    <cdr:sp macro="" textlink="">
      <cdr:nvSpPr>
        <cdr:cNvPr id="7" name="Minus 6"/>
        <cdr:cNvSpPr/>
      </cdr:nvSpPr>
      <cdr:spPr>
        <a:xfrm xmlns:a="http://schemas.openxmlformats.org/drawingml/2006/main">
          <a:off x="2664296" y="2232248"/>
          <a:ext cx="72008" cy="144016"/>
        </a:xfrm>
        <a:prstGeom xmlns:a="http://schemas.openxmlformats.org/drawingml/2006/main" prst="mathMinus">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0.01852</cdr:y>
    </cdr:from>
    <cdr:to>
      <cdr:x>1</cdr:x>
      <cdr:y>0.22851</cdr:y>
    </cdr:to>
    <cdr:sp macro="" textlink="">
      <cdr:nvSpPr>
        <cdr:cNvPr id="2" name="TextBox 1"/>
        <cdr:cNvSpPr txBox="1"/>
      </cdr:nvSpPr>
      <cdr:spPr>
        <a:xfrm xmlns:a="http://schemas.openxmlformats.org/drawingml/2006/main">
          <a:off x="280898" y="50800"/>
          <a:ext cx="4691737" cy="5760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dirty="0"/>
            <a:t>Loans issued to the economy in January-October</a:t>
          </a:r>
          <a:r>
            <a:rPr lang="ka-GE" sz="1400" dirty="0" smtClean="0"/>
            <a:t>
200</a:t>
          </a:r>
          <a:r>
            <a:rPr lang="en-US" sz="1400" dirty="0" smtClean="0"/>
            <a:t>9</a:t>
          </a:r>
          <a:r>
            <a:rPr lang="ka-GE" sz="1400" dirty="0" smtClean="0"/>
            <a:t>-2014</a:t>
          </a:r>
          <a:r>
            <a:rPr lang="en-US" sz="1400" dirty="0" smtClean="0"/>
            <a:t> </a:t>
          </a:r>
          <a:endParaRPr lang="ka-GE" sz="1400" dirty="0" smtClean="0"/>
        </a:p>
        <a:p xmlns:a="http://schemas.openxmlformats.org/drawingml/2006/main">
          <a:endParaRPr lang="en-US" sz="1100" dirty="0"/>
        </a:p>
      </cdr:txBody>
    </cdr:sp>
  </cdr:relSizeAnchor>
  <cdr:relSizeAnchor xmlns:cdr="http://schemas.openxmlformats.org/drawingml/2006/chartDrawing">
    <cdr:from>
      <cdr:x>0.26154</cdr:x>
      <cdr:y>0.17458</cdr:y>
    </cdr:from>
    <cdr:to>
      <cdr:x>0.4569</cdr:x>
      <cdr:y>0.29928</cdr:y>
    </cdr:to>
    <cdr:sp macro="" textlink="">
      <cdr:nvSpPr>
        <cdr:cNvPr id="3" name="TextBox 2"/>
        <cdr:cNvSpPr txBox="1"/>
      </cdr:nvSpPr>
      <cdr:spPr>
        <a:xfrm xmlns:a="http://schemas.openxmlformats.org/drawingml/2006/main">
          <a:off x="1224136" y="504056"/>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The s</a:t>
          </a:r>
          <a:r>
            <a:rPr lang="en-US" dirty="0" smtClean="0"/>
            <a:t>ources for </a:t>
          </a:r>
          <a:r>
            <a:rPr lang="en-US" sz="1100" dirty="0" smtClean="0"/>
            <a:t>economy</a:t>
          </a:r>
          <a:endParaRPr lang="en-US" sz="1100" dirty="0"/>
        </a:p>
      </cdr:txBody>
    </cdr:sp>
  </cdr:relSizeAnchor>
  <cdr:relSizeAnchor xmlns:cdr="http://schemas.openxmlformats.org/drawingml/2006/chartDrawing">
    <cdr:from>
      <cdr:x>0.15385</cdr:x>
      <cdr:y>0.19952</cdr:y>
    </cdr:from>
    <cdr:to>
      <cdr:x>0.24615</cdr:x>
      <cdr:y>0.2494</cdr:y>
    </cdr:to>
    <cdr:sp macro="" textlink="">
      <cdr:nvSpPr>
        <cdr:cNvPr id="4" name="Minus 3"/>
        <cdr:cNvSpPr/>
      </cdr:nvSpPr>
      <cdr:spPr>
        <a:xfrm xmlns:a="http://schemas.openxmlformats.org/drawingml/2006/main">
          <a:off x="720080" y="576064"/>
          <a:ext cx="432048" cy="144016"/>
        </a:xfrm>
        <a:prstGeom xmlns:a="http://schemas.openxmlformats.org/drawingml/2006/main" prst="mathMinus">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0.26154</cdr:x>
      <cdr:y>0.27434</cdr:y>
    </cdr:from>
    <cdr:to>
      <cdr:x>0.4569</cdr:x>
      <cdr:y>0.3741</cdr:y>
    </cdr:to>
    <cdr:sp macro="" textlink="">
      <cdr:nvSpPr>
        <cdr:cNvPr id="5" name="TextBox 4"/>
        <cdr:cNvSpPr txBox="1"/>
      </cdr:nvSpPr>
      <cdr:spPr>
        <a:xfrm xmlns:a="http://schemas.openxmlformats.org/drawingml/2006/main">
          <a:off x="1224136" y="792088"/>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The share of loans in GEL</a:t>
          </a:r>
          <a:endParaRPr lang="en-US" sz="1100" dirty="0"/>
        </a:p>
      </cdr:txBody>
    </cdr:sp>
  </cdr:relSizeAnchor>
  <cdr:relSizeAnchor xmlns:cdr="http://schemas.openxmlformats.org/drawingml/2006/chartDrawing">
    <cdr:from>
      <cdr:x>0.15385</cdr:x>
      <cdr:y>0.27434</cdr:y>
    </cdr:from>
    <cdr:to>
      <cdr:x>0.24615</cdr:x>
      <cdr:y>0.32422</cdr:y>
    </cdr:to>
    <cdr:sp macro="" textlink="">
      <cdr:nvSpPr>
        <cdr:cNvPr id="6" name="Minus 5"/>
        <cdr:cNvSpPr/>
      </cdr:nvSpPr>
      <cdr:spPr>
        <a:xfrm xmlns:a="http://schemas.openxmlformats.org/drawingml/2006/main">
          <a:off x="720080" y="792088"/>
          <a:ext cx="432048" cy="144016"/>
        </a:xfrm>
        <a:prstGeom xmlns:a="http://schemas.openxmlformats.org/drawingml/2006/main" prst="mathMinus">
          <a:avLst/>
        </a:prstGeom>
        <a:solidFill xmlns:a="http://schemas.openxmlformats.org/drawingml/2006/main">
          <a:srgbClr val="FF0000"/>
        </a:solidFill>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0.00386</cdr:x>
      <cdr:y>0.38891</cdr:y>
    </cdr:from>
    <cdr:to>
      <cdr:x>0.04826</cdr:x>
      <cdr:y>0.6324</cdr:y>
    </cdr:to>
    <cdr:sp macro="" textlink="">
      <cdr:nvSpPr>
        <cdr:cNvPr id="2" name="TextBox 1"/>
        <cdr:cNvSpPr txBox="1"/>
      </cdr:nvSpPr>
      <cdr:spPr>
        <a:xfrm xmlns:a="http://schemas.openxmlformats.org/drawingml/2006/main" rot="16200000">
          <a:off x="-267892" y="1660922"/>
          <a:ext cx="857250" cy="27384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smtClean="0"/>
            <a:t>Million GEL</a:t>
          </a:r>
          <a:endParaRPr lang="en-US" sz="1100" b="1" dirty="0"/>
        </a:p>
      </cdr:txBody>
    </cdr:sp>
  </cdr:relSizeAnchor>
  <cdr:relSizeAnchor xmlns:cdr="http://schemas.openxmlformats.org/drawingml/2006/chartDrawing">
    <cdr:from>
      <cdr:x>0.94015</cdr:x>
      <cdr:y>0.35847</cdr:y>
    </cdr:from>
    <cdr:to>
      <cdr:x>1</cdr:x>
      <cdr:y>0.58843</cdr:y>
    </cdr:to>
    <cdr:sp macro="" textlink="">
      <cdr:nvSpPr>
        <cdr:cNvPr id="4" name="TextBox 3"/>
        <cdr:cNvSpPr txBox="1"/>
      </cdr:nvSpPr>
      <cdr:spPr>
        <a:xfrm xmlns:a="http://schemas.openxmlformats.org/drawingml/2006/main" rot="16200000">
          <a:off x="5578076" y="1482326"/>
          <a:ext cx="809625" cy="3690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ka-GE" sz="1100" b="1" dirty="0"/>
            <a:t>%</a:t>
          </a:r>
          <a:r>
            <a:rPr lang="ka-GE" sz="1100" b="1" baseline="0" dirty="0"/>
            <a:t> </a:t>
          </a:r>
          <a:r>
            <a:rPr lang="en-US" b="1" dirty="0" smtClean="0"/>
            <a:t>GDP</a:t>
          </a:r>
          <a:endParaRPr lang="en-US" sz="1100" b="1" dirty="0"/>
        </a:p>
      </cdr:txBody>
    </cdr:sp>
  </cdr:relSizeAnchor>
  <cdr:relSizeAnchor xmlns:cdr="http://schemas.openxmlformats.org/drawingml/2006/chartDrawing">
    <cdr:from>
      <cdr:x>0.1453</cdr:x>
      <cdr:y>0.85051</cdr:y>
    </cdr:from>
    <cdr:to>
      <cdr:x>0.87179</cdr:x>
      <cdr:y>0.91031</cdr:y>
    </cdr:to>
    <cdr:sp macro="" textlink="">
      <cdr:nvSpPr>
        <cdr:cNvPr id="3" name="TextBox 2"/>
        <cdr:cNvSpPr txBox="1"/>
      </cdr:nvSpPr>
      <cdr:spPr>
        <a:xfrm xmlns:a="http://schemas.openxmlformats.org/drawingml/2006/main">
          <a:off x="1224136" y="4096892"/>
          <a:ext cx="612068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  2010 actual      2011 actual       2012 actual      2013 actual      2014 plan      2015 project</a:t>
          </a:r>
          <a:endParaRPr lang="en-US" sz="1100" b="1" dirty="0"/>
        </a:p>
      </cdr:txBody>
    </cdr:sp>
  </cdr:relSizeAnchor>
  <cdr:relSizeAnchor xmlns:cdr="http://schemas.openxmlformats.org/drawingml/2006/chartDrawing">
    <cdr:from>
      <cdr:x>0.25641</cdr:x>
      <cdr:y>0.05822</cdr:y>
    </cdr:from>
    <cdr:to>
      <cdr:x>0.36495</cdr:x>
      <cdr:y>0.24805</cdr:y>
    </cdr:to>
    <cdr:sp macro="" textlink="">
      <cdr:nvSpPr>
        <cdr:cNvPr id="5" name="TextBox 4"/>
        <cdr:cNvSpPr txBox="1"/>
      </cdr:nvSpPr>
      <cdr:spPr>
        <a:xfrm xmlns:a="http://schemas.openxmlformats.org/drawingml/2006/main">
          <a:off x="2160240" y="28046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State budget allocations</a:t>
          </a:r>
          <a:endParaRPr lang="en-US" sz="1100" dirty="0"/>
        </a:p>
      </cdr:txBody>
    </cdr:sp>
  </cdr:relSizeAnchor>
  <cdr:relSizeAnchor xmlns:cdr="http://schemas.openxmlformats.org/drawingml/2006/chartDrawing">
    <cdr:from>
      <cdr:x>0.52991</cdr:x>
      <cdr:y>0.05822</cdr:y>
    </cdr:from>
    <cdr:to>
      <cdr:x>0.70085</cdr:x>
      <cdr:y>0.10307</cdr:y>
    </cdr:to>
    <cdr:sp macro="" textlink="">
      <cdr:nvSpPr>
        <cdr:cNvPr id="6" name="TextBox 5"/>
        <cdr:cNvSpPr txBox="1"/>
      </cdr:nvSpPr>
      <cdr:spPr>
        <a:xfrm xmlns:a="http://schemas.openxmlformats.org/drawingml/2006/main">
          <a:off x="4464496" y="280468"/>
          <a:ext cx="144016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of GDP</a:t>
          </a:r>
        </a:p>
        <a:p xmlns:a="http://schemas.openxmlformats.org/drawingml/2006/main">
          <a:endParaRPr lang="en-US" sz="1100" dirty="0"/>
        </a:p>
      </cdr:txBody>
    </cdr:sp>
  </cdr:relSizeAnchor>
  <cdr:relSizeAnchor xmlns:cdr="http://schemas.openxmlformats.org/drawingml/2006/chartDrawing">
    <cdr:from>
      <cdr:x>0.20513</cdr:x>
      <cdr:y>0.07317</cdr:y>
    </cdr:from>
    <cdr:to>
      <cdr:x>0.24786</cdr:x>
      <cdr:y>0.08812</cdr:y>
    </cdr:to>
    <cdr:sp macro="" textlink="">
      <cdr:nvSpPr>
        <cdr:cNvPr id="7" name="Rectangle 6"/>
        <cdr:cNvSpPr/>
      </cdr:nvSpPr>
      <cdr:spPr>
        <a:xfrm xmlns:a="http://schemas.openxmlformats.org/drawingml/2006/main">
          <a:off x="1728192" y="352476"/>
          <a:ext cx="360040" cy="72008"/>
        </a:xfrm>
        <a:prstGeom xmlns:a="http://schemas.openxmlformats.org/drawingml/2006/main" prst="rect">
          <a:avLst/>
        </a:prstGeom>
        <a:solidFill xmlns:a="http://schemas.openxmlformats.org/drawingml/2006/main">
          <a:schemeClr val="accent1">
            <a:lumMod val="75000"/>
          </a:schemeClr>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0.48718</cdr:x>
      <cdr:y>0.07317</cdr:y>
    </cdr:from>
    <cdr:to>
      <cdr:x>0.52991</cdr:x>
      <cdr:y>0.08812</cdr:y>
    </cdr:to>
    <cdr:sp macro="" textlink="">
      <cdr:nvSpPr>
        <cdr:cNvPr id="8" name="Rectangle 7"/>
        <cdr:cNvSpPr/>
      </cdr:nvSpPr>
      <cdr:spPr>
        <a:xfrm xmlns:a="http://schemas.openxmlformats.org/drawingml/2006/main">
          <a:off x="4104456" y="352476"/>
          <a:ext cx="360040" cy="72008"/>
        </a:xfrm>
        <a:prstGeom xmlns:a="http://schemas.openxmlformats.org/drawingml/2006/main" prst="rect">
          <a:avLst/>
        </a:prstGeom>
        <a:solidFill xmlns:a="http://schemas.openxmlformats.org/drawingml/2006/main">
          <a:schemeClr val="accent2">
            <a:lumMod val="75000"/>
          </a:schemeClr>
        </a:solidFill>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9.xml><?xml version="1.0" encoding="utf-8"?>
<c:userShapes xmlns:c="http://schemas.openxmlformats.org/drawingml/2006/chart">
  <cdr:relSizeAnchor xmlns:cdr="http://schemas.openxmlformats.org/drawingml/2006/chartDrawing">
    <cdr:from>
      <cdr:x>0.27566</cdr:x>
      <cdr:y>0.02857</cdr:y>
    </cdr:from>
    <cdr:to>
      <cdr:x>0.38783</cdr:x>
      <cdr:y>0.11429</cdr:y>
    </cdr:to>
    <cdr:sp macro="" textlink="">
      <cdr:nvSpPr>
        <cdr:cNvPr id="2" name="TextBox 1"/>
        <cdr:cNvSpPr txBox="1"/>
      </cdr:nvSpPr>
      <cdr:spPr>
        <a:xfrm xmlns:a="http://schemas.openxmlformats.org/drawingml/2006/main">
          <a:off x="2247106" y="72007"/>
          <a:ext cx="914400"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smtClean="0"/>
            <a:t>2014 plan</a:t>
          </a:r>
          <a:endParaRPr lang="en-US" sz="900" dirty="0"/>
        </a:p>
      </cdr:txBody>
    </cdr:sp>
  </cdr:relSizeAnchor>
  <cdr:relSizeAnchor xmlns:cdr="http://schemas.openxmlformats.org/drawingml/2006/chartDrawing">
    <cdr:from>
      <cdr:x>0.60067</cdr:x>
      <cdr:y>0.02857</cdr:y>
    </cdr:from>
    <cdr:to>
      <cdr:x>0.91868</cdr:x>
      <cdr:y>0.11429</cdr:y>
    </cdr:to>
    <cdr:sp macro="" textlink="">
      <cdr:nvSpPr>
        <cdr:cNvPr id="3" name="TextBox 2"/>
        <cdr:cNvSpPr txBox="1"/>
      </cdr:nvSpPr>
      <cdr:spPr>
        <a:xfrm xmlns:a="http://schemas.openxmlformats.org/drawingml/2006/main">
          <a:off x="4896544" y="72008"/>
          <a:ext cx="25922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900" dirty="0" smtClean="0"/>
            <a:t>2015</a:t>
          </a:r>
          <a:r>
            <a:rPr lang="en-US" sz="900" dirty="0" smtClean="0"/>
            <a:t> project</a:t>
          </a:r>
          <a:endParaRPr lang="en-US" sz="900" dirty="0"/>
        </a:p>
      </cdr:txBody>
    </cdr:sp>
  </cdr:relSizeAnchor>
  <cdr:relSizeAnchor xmlns:cdr="http://schemas.openxmlformats.org/drawingml/2006/chartDrawing">
    <cdr:from>
      <cdr:x>0.24734</cdr:x>
      <cdr:y>0.05714</cdr:y>
    </cdr:from>
    <cdr:to>
      <cdr:x>0.265</cdr:x>
      <cdr:y>0.08571</cdr:y>
    </cdr:to>
    <cdr:sp macro="" textlink="">
      <cdr:nvSpPr>
        <cdr:cNvPr id="4" name="Rectangle 3"/>
        <cdr:cNvSpPr/>
      </cdr:nvSpPr>
      <cdr:spPr>
        <a:xfrm xmlns:a="http://schemas.openxmlformats.org/drawingml/2006/main">
          <a:off x="2016224" y="144016"/>
          <a:ext cx="144016" cy="72008"/>
        </a:xfrm>
        <a:prstGeom xmlns:a="http://schemas.openxmlformats.org/drawingml/2006/main" prst="rect">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0.57417</cdr:x>
      <cdr:y>0.05714</cdr:y>
    </cdr:from>
    <cdr:to>
      <cdr:x>0.59184</cdr:x>
      <cdr:y>0.08571</cdr:y>
    </cdr:to>
    <cdr:sp macro="" textlink="">
      <cdr:nvSpPr>
        <cdr:cNvPr id="5" name="Rectangle 4"/>
        <cdr:cNvSpPr/>
      </cdr:nvSpPr>
      <cdr:spPr>
        <a:xfrm xmlns:a="http://schemas.openxmlformats.org/drawingml/2006/main">
          <a:off x="4680520" y="144016"/>
          <a:ext cx="144016" cy="72008"/>
        </a:xfrm>
        <a:prstGeom xmlns:a="http://schemas.openxmlformats.org/drawingml/2006/main" prst="rect">
          <a:avLst/>
        </a:prstGeom>
        <a:solidFill xmlns:a="http://schemas.openxmlformats.org/drawingml/2006/main">
          <a:srgbClr val="0070C0"/>
        </a:solidFill>
        <a:ln xmlns:a="http://schemas.openxmlformats.org/drawingml/2006/main"/>
      </cdr:spPr>
      <cdr:style>
        <a:lnRef xmlns:a="http://schemas.openxmlformats.org/drawingml/2006/main" idx="1">
          <a:schemeClr val="accent6"/>
        </a:lnRef>
        <a:fillRef xmlns:a="http://schemas.openxmlformats.org/drawingml/2006/main" idx="2">
          <a:schemeClr val="accent6"/>
        </a:fillRef>
        <a:effectRef xmlns:a="http://schemas.openxmlformats.org/drawingml/2006/main" idx="1">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0.11483</cdr:x>
      <cdr:y>0.68571</cdr:y>
    </cdr:from>
    <cdr:to>
      <cdr:x>0.99818</cdr:x>
      <cdr:y>0.88571</cdr:y>
    </cdr:to>
    <cdr:sp macro="" textlink="">
      <cdr:nvSpPr>
        <cdr:cNvPr id="6" name="TextBox 5"/>
        <cdr:cNvSpPr txBox="1"/>
      </cdr:nvSpPr>
      <cdr:spPr>
        <a:xfrm xmlns:a="http://schemas.openxmlformats.org/drawingml/2006/main">
          <a:off x="936104" y="1728192"/>
          <a:ext cx="7200800" cy="504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0.11483</cdr:x>
      <cdr:y>0.57143</cdr:y>
    </cdr:from>
    <cdr:to>
      <cdr:x>0.15017</cdr:x>
      <cdr:y>0.91429</cdr:y>
    </cdr:to>
    <cdr:sp macro="" textlink="">
      <cdr:nvSpPr>
        <cdr:cNvPr id="7" name="TextBox 6"/>
        <cdr:cNvSpPr txBox="1"/>
      </cdr:nvSpPr>
      <cdr:spPr>
        <a:xfrm xmlns:a="http://schemas.openxmlformats.org/drawingml/2006/main">
          <a:off x="936104" y="1440160"/>
          <a:ext cx="288032" cy="8640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just" rtl="0"/>
          <a:r>
            <a:rPr lang="en-US" sz="1050" i="0" u="none" strike="noStrike" baseline="0" dirty="0" smtClean="0">
              <a:effectLst/>
            </a:rPr>
            <a:t>Health</a:t>
          </a:r>
          <a:r>
            <a:rPr lang="en-US" sz="1050" dirty="0" smtClean="0"/>
            <a:t>care</a:t>
          </a:r>
          <a:endParaRPr lang="en-US" sz="1050" i="0" u="none" strike="noStrike" baseline="0" dirty="0" smtClean="0">
            <a:effectLst/>
          </a:endParaRPr>
        </a:p>
      </cdr:txBody>
    </cdr:sp>
  </cdr:relSizeAnchor>
  <cdr:relSizeAnchor xmlns:cdr="http://schemas.openxmlformats.org/drawingml/2006/chartDrawing">
    <cdr:from>
      <cdr:x>0.15526</cdr:x>
      <cdr:y>0.6</cdr:y>
    </cdr:from>
    <cdr:to>
      <cdr:x>0.19059</cdr:x>
      <cdr:y>0.97143</cdr:y>
    </cdr:to>
    <cdr:sp macro="" textlink="">
      <cdr:nvSpPr>
        <cdr:cNvPr id="8" name="TextBox 7"/>
        <cdr:cNvSpPr txBox="1"/>
      </cdr:nvSpPr>
      <cdr:spPr>
        <a:xfrm xmlns:a="http://schemas.openxmlformats.org/drawingml/2006/main">
          <a:off x="1265609" y="1512168"/>
          <a:ext cx="288032" cy="93610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Infrastructure</a:t>
          </a:r>
          <a:endParaRPr lang="en-US" sz="1100" dirty="0"/>
        </a:p>
      </cdr:txBody>
    </cdr:sp>
  </cdr:relSizeAnchor>
  <cdr:relSizeAnchor xmlns:cdr="http://schemas.openxmlformats.org/drawingml/2006/chartDrawing">
    <cdr:from>
      <cdr:x>0.21709</cdr:x>
      <cdr:y>0.65714</cdr:y>
    </cdr:from>
    <cdr:to>
      <cdr:x>0.24359</cdr:x>
      <cdr:y>0.88571</cdr:y>
    </cdr:to>
    <cdr:sp macro="" textlink="">
      <cdr:nvSpPr>
        <cdr:cNvPr id="9" name="TextBox 8"/>
        <cdr:cNvSpPr txBox="1"/>
      </cdr:nvSpPr>
      <cdr:spPr>
        <a:xfrm xmlns:a="http://schemas.openxmlformats.org/drawingml/2006/main">
          <a:off x="1769665" y="1656184"/>
          <a:ext cx="216024"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0.19942</cdr:x>
      <cdr:y>0.62857</cdr:y>
    </cdr:from>
    <cdr:to>
      <cdr:x>0.22592</cdr:x>
      <cdr:y>0.94286</cdr:y>
    </cdr:to>
    <cdr:sp macro="" textlink="">
      <cdr:nvSpPr>
        <cdr:cNvPr id="10" name="TextBox 9"/>
        <cdr:cNvSpPr txBox="1"/>
      </cdr:nvSpPr>
      <cdr:spPr>
        <a:xfrm xmlns:a="http://schemas.openxmlformats.org/drawingml/2006/main">
          <a:off x="1625649" y="1584176"/>
          <a:ext cx="216024" cy="792088"/>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050" dirty="0" smtClean="0"/>
            <a:t>Education</a:t>
          </a:r>
          <a:endParaRPr lang="en-US" sz="1050" dirty="0"/>
        </a:p>
      </cdr:txBody>
    </cdr:sp>
  </cdr:relSizeAnchor>
  <cdr:relSizeAnchor xmlns:cdr="http://schemas.openxmlformats.org/drawingml/2006/chartDrawing">
    <cdr:from>
      <cdr:x>0.24359</cdr:x>
      <cdr:y>0.65714</cdr:y>
    </cdr:from>
    <cdr:to>
      <cdr:x>0.28322</cdr:x>
      <cdr:y>0.94286</cdr:y>
    </cdr:to>
    <cdr:sp macro="" textlink="">
      <cdr:nvSpPr>
        <cdr:cNvPr id="11" name="TextBox 10"/>
        <cdr:cNvSpPr txBox="1"/>
      </cdr:nvSpPr>
      <cdr:spPr>
        <a:xfrm xmlns:a="http://schemas.openxmlformats.org/drawingml/2006/main">
          <a:off x="1985689" y="1656184"/>
          <a:ext cx="323056" cy="72008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Defense</a:t>
          </a:r>
          <a:endParaRPr lang="en-US" sz="1100" dirty="0"/>
        </a:p>
      </cdr:txBody>
    </cdr:sp>
  </cdr:relSizeAnchor>
  <cdr:relSizeAnchor xmlns:cdr="http://schemas.openxmlformats.org/drawingml/2006/chartDrawing">
    <cdr:from>
      <cdr:x>0.28776</cdr:x>
      <cdr:y>0.68571</cdr:y>
    </cdr:from>
    <cdr:to>
      <cdr:x>0.31426</cdr:x>
      <cdr:y>0.91429</cdr:y>
    </cdr:to>
    <cdr:sp macro="" textlink="">
      <cdr:nvSpPr>
        <cdr:cNvPr id="12" name="TextBox 11"/>
        <cdr:cNvSpPr txBox="1"/>
      </cdr:nvSpPr>
      <cdr:spPr>
        <a:xfrm xmlns:a="http://schemas.openxmlformats.org/drawingml/2006/main">
          <a:off x="2345729" y="1728192"/>
          <a:ext cx="216024" cy="57606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MIA</a:t>
          </a:r>
          <a:endParaRPr lang="en-US" sz="1100" dirty="0"/>
        </a:p>
      </cdr:txBody>
    </cdr:sp>
  </cdr:relSizeAnchor>
  <cdr:relSizeAnchor xmlns:cdr="http://schemas.openxmlformats.org/drawingml/2006/chartDrawing">
    <cdr:from>
      <cdr:x>0.33244</cdr:x>
      <cdr:y>0.62857</cdr:y>
    </cdr:from>
    <cdr:to>
      <cdr:x>0.36777</cdr:x>
      <cdr:y>0.97143</cdr:y>
    </cdr:to>
    <cdr:sp macro="" textlink="">
      <cdr:nvSpPr>
        <cdr:cNvPr id="13" name="TextBox 12"/>
        <cdr:cNvSpPr txBox="1"/>
      </cdr:nvSpPr>
      <cdr:spPr>
        <a:xfrm xmlns:a="http://schemas.openxmlformats.org/drawingml/2006/main">
          <a:off x="2709961" y="1584176"/>
          <a:ext cx="288032" cy="8640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Agriculture</a:t>
          </a:r>
          <a:endParaRPr lang="en-US" sz="1100" dirty="0"/>
        </a:p>
      </cdr:txBody>
    </cdr:sp>
  </cdr:relSizeAnchor>
  <cdr:relSizeAnchor xmlns:cdr="http://schemas.openxmlformats.org/drawingml/2006/chartDrawing">
    <cdr:from>
      <cdr:x>0.37609</cdr:x>
      <cdr:y>0.62857</cdr:y>
    </cdr:from>
    <cdr:to>
      <cdr:x>0.40259</cdr:x>
      <cdr:y>0.94286</cdr:y>
    </cdr:to>
    <cdr:sp macro="" textlink="">
      <cdr:nvSpPr>
        <cdr:cNvPr id="14" name="TextBox 13"/>
        <cdr:cNvSpPr txBox="1"/>
      </cdr:nvSpPr>
      <cdr:spPr>
        <a:xfrm xmlns:a="http://schemas.openxmlformats.org/drawingml/2006/main">
          <a:off x="3065809" y="1584176"/>
          <a:ext cx="216024" cy="792088"/>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dirty="0" smtClean="0"/>
            <a:t>MPPLAI</a:t>
          </a:r>
          <a:endParaRPr lang="en-US" sz="1100" dirty="0"/>
        </a:p>
      </cdr:txBody>
    </cdr:sp>
  </cdr:relSizeAnchor>
  <cdr:relSizeAnchor xmlns:cdr="http://schemas.openxmlformats.org/drawingml/2006/chartDrawing">
    <cdr:from>
      <cdr:x>0.42026</cdr:x>
      <cdr:y>0.62857</cdr:y>
    </cdr:from>
    <cdr:to>
      <cdr:x>0.45559</cdr:x>
      <cdr:y>0.94286</cdr:y>
    </cdr:to>
    <cdr:sp macro="" textlink="">
      <cdr:nvSpPr>
        <cdr:cNvPr id="15" name="TextBox 14"/>
        <cdr:cNvSpPr txBox="1"/>
      </cdr:nvSpPr>
      <cdr:spPr>
        <a:xfrm xmlns:a="http://schemas.openxmlformats.org/drawingml/2006/main">
          <a:off x="3425849" y="1584176"/>
          <a:ext cx="288032" cy="792088"/>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dirty="0" smtClean="0"/>
            <a:t>Energy</a:t>
          </a:r>
          <a:endParaRPr lang="en-US" sz="1100" dirty="0"/>
        </a:p>
      </cdr:txBody>
    </cdr:sp>
  </cdr:relSizeAnchor>
  <cdr:relSizeAnchor xmlns:cdr="http://schemas.openxmlformats.org/drawingml/2006/chartDrawing">
    <cdr:from>
      <cdr:x>0.46443</cdr:x>
      <cdr:y>0.68571</cdr:y>
    </cdr:from>
    <cdr:to>
      <cdr:x>0.49117</cdr:x>
      <cdr:y>0.94286</cdr:y>
    </cdr:to>
    <cdr:sp macro="" textlink="">
      <cdr:nvSpPr>
        <cdr:cNvPr id="16" name="TextBox 15"/>
        <cdr:cNvSpPr txBox="1"/>
      </cdr:nvSpPr>
      <cdr:spPr>
        <a:xfrm xmlns:a="http://schemas.openxmlformats.org/drawingml/2006/main">
          <a:off x="3785889" y="1728192"/>
          <a:ext cx="217984" cy="64807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Finance</a:t>
          </a:r>
          <a:endParaRPr lang="en-US" sz="1100" dirty="0"/>
        </a:p>
      </cdr:txBody>
    </cdr:sp>
  </cdr:relSizeAnchor>
  <cdr:relSizeAnchor xmlns:cdr="http://schemas.openxmlformats.org/drawingml/2006/chartDrawing">
    <cdr:from>
      <cdr:x>0.50495</cdr:x>
      <cdr:y>0.6</cdr:y>
    </cdr:from>
    <cdr:to>
      <cdr:x>0.54028</cdr:x>
      <cdr:y>1</cdr:y>
    </cdr:to>
    <cdr:sp macro="" textlink="">
      <cdr:nvSpPr>
        <cdr:cNvPr id="17" name="TextBox 16"/>
        <cdr:cNvSpPr txBox="1"/>
      </cdr:nvSpPr>
      <cdr:spPr>
        <a:xfrm xmlns:a="http://schemas.openxmlformats.org/drawingml/2006/main">
          <a:off x="4116213" y="1512168"/>
          <a:ext cx="288032" cy="1008112"/>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100" dirty="0" smtClean="0"/>
            <a:t>Foreign Affairs</a:t>
          </a:r>
          <a:endParaRPr lang="en-US" sz="1100" dirty="0"/>
        </a:p>
      </cdr:txBody>
    </cdr:sp>
  </cdr:relSizeAnchor>
  <cdr:relSizeAnchor xmlns:cdr="http://schemas.openxmlformats.org/drawingml/2006/chartDrawing">
    <cdr:from>
      <cdr:x>0.54028</cdr:x>
      <cdr:y>0.6</cdr:y>
    </cdr:from>
    <cdr:to>
      <cdr:x>0.58235</cdr:x>
      <cdr:y>0.94286</cdr:y>
    </cdr:to>
    <cdr:sp macro="" textlink="">
      <cdr:nvSpPr>
        <cdr:cNvPr id="18" name="TextBox 17"/>
        <cdr:cNvSpPr txBox="1"/>
      </cdr:nvSpPr>
      <cdr:spPr>
        <a:xfrm xmlns:a="http://schemas.openxmlformats.org/drawingml/2006/main">
          <a:off x="4404245" y="1512168"/>
          <a:ext cx="342900" cy="8640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Economic</a:t>
          </a:r>
          <a:endParaRPr lang="en-US" sz="1100" dirty="0"/>
        </a:p>
      </cdr:txBody>
    </cdr:sp>
  </cdr:relSizeAnchor>
  <cdr:relSizeAnchor xmlns:cdr="http://schemas.openxmlformats.org/drawingml/2006/chartDrawing">
    <cdr:from>
      <cdr:x>0.58809</cdr:x>
      <cdr:y>0.62857</cdr:y>
    </cdr:from>
    <cdr:to>
      <cdr:x>0.61459</cdr:x>
      <cdr:y>0.94286</cdr:y>
    </cdr:to>
    <cdr:sp macro="" textlink="">
      <cdr:nvSpPr>
        <cdr:cNvPr id="19" name="TextBox 18"/>
        <cdr:cNvSpPr txBox="1"/>
      </cdr:nvSpPr>
      <cdr:spPr>
        <a:xfrm xmlns:a="http://schemas.openxmlformats.org/drawingml/2006/main">
          <a:off x="4794001" y="1584176"/>
          <a:ext cx="216024" cy="792088"/>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Culture</a:t>
          </a:r>
          <a:endParaRPr lang="en-US" sz="1100" dirty="0"/>
        </a:p>
      </cdr:txBody>
    </cdr:sp>
  </cdr:relSizeAnchor>
  <cdr:relSizeAnchor xmlns:cdr="http://schemas.openxmlformats.org/drawingml/2006/chartDrawing">
    <cdr:from>
      <cdr:x>0.63226</cdr:x>
      <cdr:y>0.68571</cdr:y>
    </cdr:from>
    <cdr:to>
      <cdr:x>0.66759</cdr:x>
      <cdr:y>0.91429</cdr:y>
    </cdr:to>
    <cdr:sp macro="" textlink="">
      <cdr:nvSpPr>
        <cdr:cNvPr id="20" name="TextBox 19"/>
        <cdr:cNvSpPr txBox="1"/>
      </cdr:nvSpPr>
      <cdr:spPr>
        <a:xfrm xmlns:a="http://schemas.openxmlformats.org/drawingml/2006/main">
          <a:off x="5154041" y="1728192"/>
          <a:ext cx="288032" cy="57606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Justice</a:t>
          </a:r>
          <a:endParaRPr lang="en-US" sz="1100" dirty="0"/>
        </a:p>
      </cdr:txBody>
    </cdr:sp>
  </cdr:relSizeAnchor>
  <cdr:relSizeAnchor xmlns:cdr="http://schemas.openxmlformats.org/drawingml/2006/chartDrawing">
    <cdr:from>
      <cdr:x>0.68367</cdr:x>
      <cdr:y>0.68571</cdr:y>
    </cdr:from>
    <cdr:to>
      <cdr:x>0.71162</cdr:x>
      <cdr:y>0.88571</cdr:y>
    </cdr:to>
    <cdr:sp macro="" textlink="">
      <cdr:nvSpPr>
        <cdr:cNvPr id="21" name="TextBox 20"/>
        <cdr:cNvSpPr txBox="1"/>
      </cdr:nvSpPr>
      <cdr:spPr>
        <a:xfrm xmlns:a="http://schemas.openxmlformats.org/drawingml/2006/main">
          <a:off x="5573116" y="1728192"/>
          <a:ext cx="227856" cy="50405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Sport</a:t>
          </a:r>
          <a:endParaRPr lang="en-US" sz="1100" dirty="0"/>
        </a:p>
      </cdr:txBody>
    </cdr:sp>
  </cdr:relSizeAnchor>
  <cdr:relSizeAnchor xmlns:cdr="http://schemas.openxmlformats.org/drawingml/2006/chartDrawing">
    <cdr:from>
      <cdr:x>0.70293</cdr:x>
      <cdr:y>0.62857</cdr:y>
    </cdr:from>
    <cdr:to>
      <cdr:x>0.79126</cdr:x>
      <cdr:y>1</cdr:y>
    </cdr:to>
    <cdr:sp macro="" textlink="">
      <cdr:nvSpPr>
        <cdr:cNvPr id="22" name="TextBox 21"/>
        <cdr:cNvSpPr txBox="1"/>
      </cdr:nvSpPr>
      <cdr:spPr>
        <a:xfrm xmlns:a="http://schemas.openxmlformats.org/drawingml/2006/main">
          <a:off x="5730105" y="1584176"/>
          <a:ext cx="720080" cy="93610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000" dirty="0" smtClean="0"/>
            <a:t>Settlement of Refugees and IDPS</a:t>
          </a:r>
          <a:endParaRPr lang="en-US" sz="1000" dirty="0"/>
        </a:p>
      </cdr:txBody>
    </cdr:sp>
  </cdr:relSizeAnchor>
  <cdr:relSizeAnchor xmlns:cdr="http://schemas.openxmlformats.org/drawingml/2006/chartDrawing">
    <cdr:from>
      <cdr:x>0.7736</cdr:x>
      <cdr:y>0.62857</cdr:y>
    </cdr:from>
    <cdr:to>
      <cdr:x>0.80893</cdr:x>
      <cdr:y>1</cdr:y>
    </cdr:to>
    <cdr:sp macro="" textlink="">
      <cdr:nvSpPr>
        <cdr:cNvPr id="23" name="TextBox 22"/>
        <cdr:cNvSpPr txBox="1"/>
      </cdr:nvSpPr>
      <cdr:spPr>
        <a:xfrm xmlns:a="http://schemas.openxmlformats.org/drawingml/2006/main">
          <a:off x="6306169" y="1584176"/>
          <a:ext cx="288032" cy="93610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Environment</a:t>
          </a:r>
          <a:endParaRPr lang="en-US" sz="1100" dirty="0"/>
        </a:p>
      </cdr:txBody>
    </cdr:sp>
  </cdr:relSizeAnchor>
  <cdr:relSizeAnchor xmlns:cdr="http://schemas.openxmlformats.org/drawingml/2006/chartDrawing">
    <cdr:from>
      <cdr:x>0.81776</cdr:x>
      <cdr:y>0.6</cdr:y>
    </cdr:from>
    <cdr:to>
      <cdr:x>0.84426</cdr:x>
      <cdr:y>0.97143</cdr:y>
    </cdr:to>
    <cdr:sp macro="" textlink="">
      <cdr:nvSpPr>
        <cdr:cNvPr id="24" name="TextBox 23"/>
        <cdr:cNvSpPr txBox="1"/>
      </cdr:nvSpPr>
      <cdr:spPr>
        <a:xfrm xmlns:a="http://schemas.openxmlformats.org/drawingml/2006/main">
          <a:off x="6666209" y="1512168"/>
          <a:ext cx="216024" cy="93610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Municipalities</a:t>
          </a:r>
          <a:endParaRPr lang="en-US" sz="1100" dirty="0"/>
        </a:p>
      </cdr:txBody>
    </cdr:sp>
  </cdr:relSizeAnchor>
  <cdr:relSizeAnchor xmlns:cdr="http://schemas.openxmlformats.org/drawingml/2006/chartDrawing">
    <cdr:from>
      <cdr:x>0.84426</cdr:x>
      <cdr:y>0.6</cdr:y>
    </cdr:from>
    <cdr:to>
      <cdr:x>0.8796</cdr:x>
      <cdr:y>0.94286</cdr:y>
    </cdr:to>
    <cdr:sp macro="" textlink="">
      <cdr:nvSpPr>
        <cdr:cNvPr id="25" name="TextBox 24"/>
        <cdr:cNvSpPr txBox="1"/>
      </cdr:nvSpPr>
      <cdr:spPr>
        <a:xfrm xmlns:a="http://schemas.openxmlformats.org/drawingml/2006/main">
          <a:off x="6882233" y="1512168"/>
          <a:ext cx="288032" cy="86409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State Debt</a:t>
          </a:r>
          <a:endParaRPr lang="en-US" sz="1100" dirty="0"/>
        </a:p>
      </cdr:txBody>
    </cdr:sp>
  </cdr:relSizeAnchor>
  <cdr:relSizeAnchor xmlns:cdr="http://schemas.openxmlformats.org/drawingml/2006/chartDrawing">
    <cdr:from>
      <cdr:x>0.88843</cdr:x>
      <cdr:y>0.6</cdr:y>
    </cdr:from>
    <cdr:to>
      <cdr:x>0.92376</cdr:x>
      <cdr:y>1</cdr:y>
    </cdr:to>
    <cdr:sp macro="" textlink="">
      <cdr:nvSpPr>
        <cdr:cNvPr id="26" name="TextBox 25"/>
        <cdr:cNvSpPr txBox="1"/>
      </cdr:nvSpPr>
      <cdr:spPr>
        <a:xfrm xmlns:a="http://schemas.openxmlformats.org/drawingml/2006/main">
          <a:off x="7242273" y="1512168"/>
          <a:ext cx="288032" cy="100811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Budget Funds</a:t>
          </a:r>
          <a:endParaRPr lang="en-US" sz="1100" dirty="0"/>
        </a:p>
      </cdr:txBody>
    </cdr:sp>
  </cdr:relSizeAnchor>
  <cdr:relSizeAnchor xmlns:cdr="http://schemas.openxmlformats.org/drawingml/2006/chartDrawing">
    <cdr:from>
      <cdr:x>0.9326</cdr:x>
      <cdr:y>0.68571</cdr:y>
    </cdr:from>
    <cdr:to>
      <cdr:x>0.96793</cdr:x>
      <cdr:y>0.91429</cdr:y>
    </cdr:to>
    <cdr:sp macro="" textlink="">
      <cdr:nvSpPr>
        <cdr:cNvPr id="27" name="TextBox 26"/>
        <cdr:cNvSpPr txBox="1"/>
      </cdr:nvSpPr>
      <cdr:spPr>
        <a:xfrm xmlns:a="http://schemas.openxmlformats.org/drawingml/2006/main" flipH="1">
          <a:off x="7602313" y="1728192"/>
          <a:ext cx="288031" cy="576064"/>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US" sz="1100" dirty="0" smtClean="0"/>
            <a:t>Other</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1800"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6" y="0"/>
            <a:ext cx="2971800" cy="496332"/>
          </a:xfrm>
          <a:prstGeom prst="rect">
            <a:avLst/>
          </a:prstGeom>
        </p:spPr>
        <p:txBody>
          <a:bodyPr vert="horz" lIns="91440" tIns="45720" rIns="91440" bIns="45720" rtlCol="0"/>
          <a:lstStyle>
            <a:lvl1pPr algn="r">
              <a:defRPr sz="1200"/>
            </a:lvl1pPr>
          </a:lstStyle>
          <a:p>
            <a:fld id="{2575AEB1-D22D-44CA-ADF8-F96FE90092BA}" type="datetimeFigureOut">
              <a:rPr lang="en-US" smtClean="0"/>
              <a:pPr/>
              <a:t>1/23/2015</a:t>
            </a:fld>
            <a:endParaRPr lang="en-US"/>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1" y="4715156"/>
            <a:ext cx="548640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28584"/>
            <a:ext cx="2971800"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9428584"/>
            <a:ext cx="2971800" cy="496332"/>
          </a:xfrm>
          <a:prstGeom prst="rect">
            <a:avLst/>
          </a:prstGeom>
        </p:spPr>
        <p:txBody>
          <a:bodyPr vert="horz" lIns="91440" tIns="45720" rIns="91440" bIns="45720" rtlCol="0" anchor="b"/>
          <a:lstStyle>
            <a:lvl1pPr algn="r">
              <a:defRPr sz="1200"/>
            </a:lvl1pPr>
          </a:lstStyle>
          <a:p>
            <a:fld id="{DEBBC1B8-77F3-4E93-A61E-7C0AB846B114}" type="slidenum">
              <a:rPr lang="en-US" smtClean="0"/>
              <a:pPr/>
              <a:t>‹#›</a:t>
            </a:fld>
            <a:endParaRPr lang="en-US"/>
          </a:p>
        </p:txBody>
      </p:sp>
    </p:spTree>
    <p:extLst>
      <p:ext uri="{BB962C8B-B14F-4D97-AF65-F5344CB8AC3E}">
        <p14:creationId xmlns:p14="http://schemas.microsoft.com/office/powerpoint/2010/main" val="303515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EBBC1B8-77F3-4E93-A61E-7C0AB846B114}"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dirty="0"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pPr>
                <a:defRPr/>
              </a:pPr>
              <a:t>20</a:t>
            </a:fld>
            <a:endParaRP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pPr>
                <a:defRPr/>
              </a:pPr>
              <a:t>21</a:t>
            </a:fld>
            <a:endParaRP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pPr>
                <a:defRPr/>
              </a:pPr>
              <a:t>22</a:t>
            </a:fld>
            <a:endParaRPr/>
          </a:p>
        </p:txBody>
      </p:sp>
      <p:sp>
        <p:nvSpPr>
          <p:cNvPr id="5" name="Footer Placeholder 4"/>
          <p:cNvSpPr>
            <a:spLocks noGrp="1"/>
          </p:cNvSpPr>
          <p:nvPr>
            <p:ph type="ftr" sz="quarter" idx="10"/>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solidFill>
                  <a:prstClr val="black"/>
                </a:solidFill>
              </a:rPr>
              <a:pPr>
                <a:defRPr/>
              </a:pPr>
              <a:t>23</a:t>
            </a:fld>
            <a:endParaRPr>
              <a:solidFill>
                <a:prstClr val="black"/>
              </a:solidFill>
            </a:endParaRPr>
          </a:p>
        </p:txBody>
      </p:sp>
      <p:sp>
        <p:nvSpPr>
          <p:cNvPr id="5" name="Footer Placeholder 4"/>
          <p:cNvSpPr>
            <a:spLocks noGrp="1"/>
          </p:cNvSpPr>
          <p:nvPr>
            <p:ph type="ftr" sz="quarter" idx="10"/>
          </p:nvPr>
        </p:nvSpPr>
        <p:spPr/>
        <p:txBody>
          <a:bodyPr/>
          <a:lstStyle/>
          <a:p>
            <a:pPr>
              <a:defRPr/>
            </a:pPr>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idx="1"/>
          </p:nvPr>
        </p:nvSpPr>
        <p:spPr bwMode="auto">
          <a:noFill/>
        </p:spPr>
        <p:txBody>
          <a:bodyPr numCol="1">
            <a:prstTxWarp prst="textNoShape">
              <a:avLst/>
            </a:prstTxWarp>
          </a:bodyPr>
          <a:lstStyle/>
          <a:p>
            <a:endParaRPr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8E5D97AC-D585-4A12-8370-0E7EA20AC56D}" type="slidenum">
              <a:rPr smtClean="0">
                <a:solidFill>
                  <a:prstClr val="black"/>
                </a:solidFill>
              </a:rPr>
              <a:pPr>
                <a:defRPr/>
              </a:pPr>
              <a:t>24</a:t>
            </a:fld>
            <a:endParaRPr>
              <a:solidFill>
                <a:prstClr val="black"/>
              </a:solidFill>
            </a:endParaRPr>
          </a:p>
        </p:txBody>
      </p:sp>
      <p:sp>
        <p:nvSpPr>
          <p:cNvPr id="5" name="Footer Placeholder 4"/>
          <p:cNvSpPr>
            <a:spLocks noGrp="1"/>
          </p:cNvSpPr>
          <p:nvPr>
            <p:ph type="ftr" sz="quarter" idx="10"/>
          </p:nvPr>
        </p:nvSpPr>
        <p:spPr/>
        <p:txBody>
          <a:bodyPr/>
          <a:lstStyle/>
          <a:p>
            <a:pPr>
              <a:defRPr/>
            </a:pPr>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30611"/>
            <a:ext cx="7772400" cy="1470025"/>
          </a:xfrm>
          <a:noFill/>
        </p:spPr>
        <p:txBody>
          <a:bodyPr>
            <a:normAutofit/>
          </a:bodyPr>
          <a:lstStyle>
            <a:lvl1pPr algn="ctr">
              <a:defRPr sz="4000">
                <a:solidFill>
                  <a:srgbClr val="33373D"/>
                </a:solidFill>
                <a:latin typeface="BPG Algeti Compact"/>
              </a:defRPr>
            </a:lvl1pPr>
          </a:lstStyle>
          <a:p>
            <a:r>
              <a:rPr lang="ka-GE" dirty="0" smtClean="0"/>
              <a:t>შეიყვანეთ სათაური</a:t>
            </a:r>
            <a:endParaRPr lang="en-US" dirty="0"/>
          </a:p>
        </p:txBody>
      </p:sp>
      <p:sp>
        <p:nvSpPr>
          <p:cNvPr id="3" name="Subtitle 2"/>
          <p:cNvSpPr>
            <a:spLocks noGrp="1"/>
          </p:cNvSpPr>
          <p:nvPr>
            <p:ph type="subTitle" idx="1" hasCustomPrompt="1"/>
          </p:nvPr>
        </p:nvSpPr>
        <p:spPr>
          <a:xfrm>
            <a:off x="1371600" y="4800600"/>
            <a:ext cx="6400800" cy="762000"/>
          </a:xfrm>
        </p:spPr>
        <p:txBody>
          <a:bodyPr/>
          <a:lstStyle>
            <a:lvl1pPr marL="0" indent="0" algn="ctr">
              <a:buNone/>
              <a:defRPr>
                <a:solidFill>
                  <a:srgbClr val="33373D"/>
                </a:solidFill>
                <a:latin typeface="BPG Algeti Compact" pitchFamily="2" charset="0"/>
                <a:cs typeface="BPG Algeti Compac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dirty="0" smtClean="0"/>
              <a:t>შეიყვანეთ ქვესათაური</a:t>
            </a:r>
            <a:endParaRPr lang="en-US" dirty="0"/>
          </a:p>
        </p:txBody>
      </p:sp>
      <p:sp>
        <p:nvSpPr>
          <p:cNvPr id="6" name="Text Placeholder 5"/>
          <p:cNvSpPr>
            <a:spLocks noGrp="1"/>
          </p:cNvSpPr>
          <p:nvPr>
            <p:ph type="body" sz="quarter" idx="10" hasCustomPrompt="1"/>
          </p:nvPr>
        </p:nvSpPr>
        <p:spPr>
          <a:xfrm>
            <a:off x="3143240" y="5676920"/>
            <a:ext cx="2857520" cy="609600"/>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თქვენი სახელი და გვარი</a:t>
            </a:r>
            <a:endParaRPr lang="en-US" dirty="0"/>
          </a:p>
        </p:txBody>
      </p:sp>
      <p:sp>
        <p:nvSpPr>
          <p:cNvPr id="7" name="Text Placeholder 5"/>
          <p:cNvSpPr>
            <a:spLocks noGrp="1"/>
          </p:cNvSpPr>
          <p:nvPr>
            <p:ph type="body" sz="quarter" idx="11" hasCustomPrompt="1"/>
          </p:nvPr>
        </p:nvSpPr>
        <p:spPr>
          <a:xfrm>
            <a:off x="3143240" y="6429396"/>
            <a:ext cx="2857520" cy="352404"/>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თარიღი</a:t>
            </a:r>
            <a:endParaRPr lang="en-US" dirty="0"/>
          </a:p>
        </p:txBody>
      </p:sp>
    </p:spTree>
    <p:extLst>
      <p:ext uri="{BB962C8B-B14F-4D97-AF65-F5344CB8AC3E}">
        <p14:creationId xmlns:p14="http://schemas.microsoft.com/office/powerpoint/2010/main" val="208813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a:lvl1pPr>
          </a:lstStyle>
          <a:p>
            <a:r>
              <a:rPr lang="ka-GE" dirty="0" smtClean="0"/>
              <a:t>სლაიდის სათაური</a:t>
            </a:r>
            <a:endParaRPr lang="en-US" dirty="0"/>
          </a:p>
        </p:txBody>
      </p:sp>
      <p:sp>
        <p:nvSpPr>
          <p:cNvPr id="3" name="Vertical Text Placeholder 2"/>
          <p:cNvSpPr>
            <a:spLocks noGrp="1"/>
          </p:cNvSpPr>
          <p:nvPr>
            <p:ph type="body" orient="vert" idx="1" hasCustomPrompt="1"/>
          </p:nvPr>
        </p:nvSpPr>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13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14422"/>
            <a:ext cx="2057400" cy="4911741"/>
          </a:xfrm>
        </p:spPr>
        <p:txBody>
          <a:bodyPr vert="eaVert"/>
          <a:lstStyle>
            <a:lvl1pPr>
              <a:defRPr/>
            </a:lvl1pPr>
          </a:lstStyle>
          <a:p>
            <a:r>
              <a:rPr lang="ka-GE" dirty="0" smtClean="0"/>
              <a:t>სლაიდის სატაური</a:t>
            </a:r>
            <a:endParaRPr lang="en-US" dirty="0"/>
          </a:p>
        </p:txBody>
      </p:sp>
      <p:sp>
        <p:nvSpPr>
          <p:cNvPr id="3" name="Vertical Text Placeholder 2"/>
          <p:cNvSpPr>
            <a:spLocks noGrp="1"/>
          </p:cNvSpPr>
          <p:nvPr>
            <p:ph type="body" orient="vert" idx="1" hasCustomPrompt="1"/>
          </p:nvPr>
        </p:nvSpPr>
        <p:spPr>
          <a:xfrm>
            <a:off x="457200" y="1214422"/>
            <a:ext cx="6019800" cy="4911741"/>
          </a:xfrm>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22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530611"/>
            <a:ext cx="7772400" cy="1470025"/>
          </a:xfrm>
          <a:noFill/>
        </p:spPr>
        <p:txBody>
          <a:bodyPr>
            <a:normAutofit/>
          </a:bodyPr>
          <a:lstStyle>
            <a:lvl1pPr algn="ctr">
              <a:defRPr sz="4000">
                <a:solidFill>
                  <a:srgbClr val="33373D"/>
                </a:solidFill>
                <a:latin typeface="BPG Algeti Compact"/>
              </a:defRPr>
            </a:lvl1pPr>
          </a:lstStyle>
          <a:p>
            <a:r>
              <a:rPr lang="ka-GE" dirty="0" smtClean="0"/>
              <a:t>შეიყვანეთ სათაური</a:t>
            </a:r>
            <a:endParaRPr lang="en-US" dirty="0"/>
          </a:p>
        </p:txBody>
      </p:sp>
      <p:sp>
        <p:nvSpPr>
          <p:cNvPr id="3" name="Subtitle 2"/>
          <p:cNvSpPr>
            <a:spLocks noGrp="1"/>
          </p:cNvSpPr>
          <p:nvPr>
            <p:ph type="subTitle" idx="1" hasCustomPrompt="1"/>
          </p:nvPr>
        </p:nvSpPr>
        <p:spPr>
          <a:xfrm>
            <a:off x="1371600" y="4800600"/>
            <a:ext cx="6400800" cy="762000"/>
          </a:xfrm>
        </p:spPr>
        <p:txBody>
          <a:bodyPr/>
          <a:lstStyle>
            <a:lvl1pPr marL="0" indent="0" algn="ctr">
              <a:buNone/>
              <a:defRPr>
                <a:solidFill>
                  <a:srgbClr val="33373D"/>
                </a:solidFill>
                <a:latin typeface="BPG Algeti Compact" pitchFamily="2" charset="0"/>
                <a:cs typeface="BPG Algeti Compact"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a-GE" dirty="0" smtClean="0"/>
              <a:t>შეიყვანეთ ქვესათაური</a:t>
            </a:r>
            <a:endParaRPr lang="en-US" dirty="0"/>
          </a:p>
        </p:txBody>
      </p:sp>
      <p:sp>
        <p:nvSpPr>
          <p:cNvPr id="6" name="Text Placeholder 5"/>
          <p:cNvSpPr>
            <a:spLocks noGrp="1"/>
          </p:cNvSpPr>
          <p:nvPr>
            <p:ph type="body" sz="quarter" idx="10" hasCustomPrompt="1"/>
          </p:nvPr>
        </p:nvSpPr>
        <p:spPr>
          <a:xfrm>
            <a:off x="3143240" y="5676920"/>
            <a:ext cx="2857520" cy="609600"/>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თქვენი სახელი და გვარი</a:t>
            </a:r>
            <a:endParaRPr lang="en-US" dirty="0"/>
          </a:p>
        </p:txBody>
      </p:sp>
      <p:sp>
        <p:nvSpPr>
          <p:cNvPr id="7" name="Text Placeholder 5"/>
          <p:cNvSpPr>
            <a:spLocks noGrp="1"/>
          </p:cNvSpPr>
          <p:nvPr>
            <p:ph type="body" sz="quarter" idx="11" hasCustomPrompt="1"/>
          </p:nvPr>
        </p:nvSpPr>
        <p:spPr>
          <a:xfrm>
            <a:off x="3143240" y="6429396"/>
            <a:ext cx="2857520" cy="352404"/>
          </a:xfrm>
        </p:spPr>
        <p:txBody>
          <a:bodyPr>
            <a:noAutofit/>
          </a:bodyPr>
          <a:lstStyle>
            <a:lvl1pPr algn="ctr">
              <a:buNone/>
              <a:defRPr sz="1600" b="0">
                <a:solidFill>
                  <a:srgbClr val="33373D"/>
                </a:solidFill>
                <a:latin typeface="+mj-lt"/>
              </a:defRPr>
            </a:lvl1pPr>
            <a:lvl2pPr>
              <a:buNone/>
              <a:defRPr sz="2000" b="0">
                <a:solidFill>
                  <a:schemeClr val="accent1">
                    <a:lumMod val="75000"/>
                  </a:schemeClr>
                </a:solidFill>
              </a:defRPr>
            </a:lvl2pPr>
            <a:lvl3pPr>
              <a:buNone/>
              <a:defRPr sz="1800" b="0">
                <a:solidFill>
                  <a:schemeClr val="accent1">
                    <a:lumMod val="75000"/>
                  </a:schemeClr>
                </a:solidFill>
              </a:defRPr>
            </a:lvl3pPr>
            <a:lvl4pPr>
              <a:buNone/>
              <a:defRPr sz="1600" b="0">
                <a:solidFill>
                  <a:schemeClr val="accent1">
                    <a:lumMod val="75000"/>
                  </a:schemeClr>
                </a:solidFill>
              </a:defRPr>
            </a:lvl4pPr>
            <a:lvl5pPr>
              <a:buNone/>
              <a:defRPr sz="1600" b="0">
                <a:solidFill>
                  <a:schemeClr val="accent1">
                    <a:lumMod val="75000"/>
                  </a:schemeClr>
                </a:solidFill>
              </a:defRPr>
            </a:lvl5pPr>
          </a:lstStyle>
          <a:p>
            <a:pPr lvl="0"/>
            <a:r>
              <a:rPr lang="ka-GE" dirty="0" smtClean="0"/>
              <a:t>შეიყვანეთ თარიღი</a:t>
            </a:r>
            <a:endParaRPr lang="en-US" dirty="0"/>
          </a:p>
        </p:txBody>
      </p:sp>
    </p:spTree>
    <p:extLst>
      <p:ext uri="{BB962C8B-B14F-4D97-AF65-F5344CB8AC3E}">
        <p14:creationId xmlns:p14="http://schemas.microsoft.com/office/powerpoint/2010/main" val="2697030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noAutofit/>
          </a:bodyPr>
          <a:lstStyle>
            <a:lvl1pPr algn="l">
              <a:defRPr sz="2400" b="1" baseline="0">
                <a:solidFill>
                  <a:schemeClr val="bg1">
                    <a:lumMod val="50000"/>
                  </a:schemeClr>
                </a:solidFill>
                <a:latin typeface="BPG Algeti Compact" pitchFamily="2" charset="0"/>
                <a:cs typeface="BPG Algeti Compact" pitchFamily="2" charset="0"/>
              </a:defRPr>
            </a:lvl1pPr>
          </a:lstStyle>
          <a:p>
            <a:r>
              <a:rPr lang="ka-GE" dirty="0" smtClean="0"/>
              <a:t>სლაიდის სათაური</a:t>
            </a:r>
            <a:endParaRPr lang="en-US" dirty="0"/>
          </a:p>
        </p:txBody>
      </p:sp>
      <p:sp>
        <p:nvSpPr>
          <p:cNvPr id="3" name="Content Placeholder 2"/>
          <p:cNvSpPr>
            <a:spLocks noGrp="1"/>
          </p:cNvSpPr>
          <p:nvPr>
            <p:ph idx="1" hasCustomPrompt="1"/>
          </p:nvPr>
        </p:nvSpPr>
        <p:spPr>
          <a:xfrm>
            <a:off x="457200" y="1214422"/>
            <a:ext cx="8229600" cy="4911741"/>
          </a:xfrm>
        </p:spPr>
        <p:txBody>
          <a:bodyPr>
            <a:normAutofit/>
          </a:bodyPr>
          <a:lstStyle>
            <a:lvl1pPr>
              <a:defRPr lang="en-US" sz="2000" dirty="0" smtClean="0">
                <a:latin typeface="BPG Glaho Arial V5" pitchFamily="34" charset="0"/>
              </a:defRPr>
            </a:lvl1pPr>
            <a:lvl2pPr>
              <a:defRPr lang="en-US" sz="2000" dirty="0" smtClean="0">
                <a:latin typeface="BPG Glaho Arial V5" pitchFamily="34" charset="0"/>
              </a:defRPr>
            </a:lvl2pPr>
            <a:lvl3pPr>
              <a:defRPr lang="en-US" sz="2000" dirty="0" smtClean="0">
                <a:latin typeface="BPG Glaho Arial V5" pitchFamily="34" charset="0"/>
              </a:defRPr>
            </a:lvl3pPr>
            <a:lvl4pPr>
              <a:defRPr lang="en-US" sz="2000" dirty="0" smtClean="0">
                <a:latin typeface="BPG Glaho Arial V5" pitchFamily="34" charset="0"/>
              </a:defRPr>
            </a:lvl4pPr>
            <a:lvl5pPr>
              <a:defRPr lang="en-US" sz="2000" dirty="0">
                <a:latin typeface="BPG Glaho Arial V5" pitchFamily="34" charset="0"/>
              </a:defRPr>
            </a:lvl5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475656" y="6356350"/>
            <a:ext cx="6000792" cy="365125"/>
          </a:xfrm>
        </p:spPr>
        <p:txBody>
          <a:bodyPr/>
          <a:lstStyle>
            <a:lvl1pPr algn="l">
              <a:defRPr>
                <a:latin typeface="+mj-lt"/>
                <a:cs typeface="BPG Algeti Compact" pitchFamily="2" charset="0"/>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001024" y="6356350"/>
            <a:ext cx="685776" cy="365125"/>
          </a:xfrm>
        </p:spPr>
        <p:txBody>
          <a:bodyPr/>
          <a:lstStyle>
            <a:lvl1pPr>
              <a:defRPr>
                <a:latin typeface="+mj-lt"/>
              </a:defRPr>
            </a:lvl1pPr>
          </a:lstStyle>
          <a:p>
            <a:fld id="{7167321A-C667-4314-BCF5-A4F5B6D91B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3113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solidFill>
                  <a:srgbClr val="33373D"/>
                </a:solidFill>
              </a:defRPr>
            </a:lvl1pPr>
          </a:lstStyle>
          <a:p>
            <a:r>
              <a:rPr lang="ka-GE" dirty="0" smtClean="0"/>
              <a:t>ტექსტი</a:t>
            </a:r>
            <a:endParaRPr lang="en-US" dirty="0"/>
          </a:p>
        </p:txBody>
      </p:sp>
      <p:sp>
        <p:nvSpPr>
          <p:cNvPr id="3" name="Text Placeholder 2"/>
          <p:cNvSpPr>
            <a:spLocks noGrp="1"/>
          </p:cNvSpPr>
          <p:nvPr>
            <p:ph type="body" idx="1" hasCustomPrompt="1"/>
          </p:nvPr>
        </p:nvSpPr>
        <p:spPr>
          <a:xfrm>
            <a:off x="722313" y="3505200"/>
            <a:ext cx="7772400" cy="901700"/>
          </a:xfrm>
        </p:spPr>
        <p:txBody>
          <a:bodyPr anchor="b"/>
          <a:lstStyle>
            <a:lvl1pPr marL="0" indent="0">
              <a:buNone/>
              <a:defRPr sz="2000">
                <a:solidFill>
                  <a:srgbClr val="33373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dirty="0" smtClean="0"/>
              <a:t>ტექსტი</a:t>
            </a:r>
            <a:endParaRPr lang="en-US" dirty="0" smtClean="0"/>
          </a:p>
        </p:txBody>
      </p:sp>
      <p:sp>
        <p:nvSpPr>
          <p:cNvPr id="5" name="Footer Placeholder 4"/>
          <p:cNvSpPr>
            <a:spLocks noGrp="1"/>
          </p:cNvSpPr>
          <p:nvPr>
            <p:ph type="ftr" sz="quarter" idx="11"/>
          </p:nvPr>
        </p:nvSpPr>
        <p:spPr>
          <a:xfrm>
            <a:off x="228600" y="6356350"/>
            <a:ext cx="2895600" cy="365125"/>
          </a:xfrm>
        </p:spPr>
        <p:txBody>
          <a:bodyPr/>
          <a:lstStyle>
            <a:lvl1pPr>
              <a:defRPr>
                <a:solidFill>
                  <a:srgbClr val="33373D"/>
                </a:solidFill>
              </a:defRPr>
            </a:lvl1pPr>
          </a:lstStyle>
          <a:p>
            <a:r>
              <a:rPr lang="ka-GE" smtClean="0"/>
              <a:t>2015 წლის ბიუჯეტი</a:t>
            </a:r>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a:solidFill>
                  <a:srgbClr val="33373D"/>
                </a:solidFill>
              </a:defRPr>
            </a:lvl1pPr>
          </a:lstStyle>
          <a:p>
            <a:fld id="{7167321A-C667-4314-BCF5-A4F5B6D91B69}" type="slidenum">
              <a:rPr lang="en-US" smtClean="0"/>
              <a:pPr/>
              <a:t>‹#›</a:t>
            </a:fld>
            <a:endParaRPr lang="en-US" dirty="0"/>
          </a:p>
        </p:txBody>
      </p:sp>
    </p:spTree>
    <p:extLst>
      <p:ext uri="{BB962C8B-B14F-4D97-AF65-F5344CB8AC3E}">
        <p14:creationId xmlns:p14="http://schemas.microsoft.com/office/powerpoint/2010/main" val="1076429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Content Placeholder 2"/>
          <p:cNvSpPr>
            <a:spLocks noGrp="1"/>
          </p:cNvSpPr>
          <p:nvPr>
            <p:ph sz="half" idx="1" hasCustomPrompt="1"/>
          </p:nvPr>
        </p:nvSpPr>
        <p:spPr>
          <a:xfrm>
            <a:off x="457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Content Placeholder 3"/>
          <p:cNvSpPr>
            <a:spLocks noGrp="1"/>
          </p:cNvSpPr>
          <p:nvPr>
            <p:ph sz="half" idx="2" hasCustomPrompt="1"/>
          </p:nvPr>
        </p:nvSpPr>
        <p:spPr>
          <a:xfrm>
            <a:off x="4648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6" name="Footer Placeholder 5"/>
          <p:cNvSpPr>
            <a:spLocks noGrp="1"/>
          </p:cNvSpPr>
          <p:nvPr>
            <p:ph type="ftr" sz="quarter" idx="11"/>
          </p:nvPr>
        </p:nvSpPr>
        <p:spPr>
          <a:xfrm>
            <a:off x="1285852" y="6356350"/>
            <a:ext cx="5715040"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7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Text Placeholder 2"/>
          <p:cNvSpPr>
            <a:spLocks noGrp="1"/>
          </p:cNvSpPr>
          <p:nvPr>
            <p:ph type="body" idx="1" hasCustomPrompt="1"/>
          </p:nvPr>
        </p:nvSpPr>
        <p:spPr>
          <a:xfrm>
            <a:off x="457200" y="1143000"/>
            <a:ext cx="4040188"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4" name="Content Placeholder 3"/>
          <p:cNvSpPr>
            <a:spLocks noGrp="1"/>
          </p:cNvSpPr>
          <p:nvPr>
            <p:ph sz="half" idx="2" hasCustomPrompt="1"/>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Text Placeholder 4"/>
          <p:cNvSpPr>
            <a:spLocks noGrp="1"/>
          </p:cNvSpPr>
          <p:nvPr>
            <p:ph type="body" sz="quarter" idx="3" hasCustomPrompt="1"/>
          </p:nvPr>
        </p:nvSpPr>
        <p:spPr>
          <a:xfrm>
            <a:off x="4645025" y="1143000"/>
            <a:ext cx="4041775"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6" name="Content Placeholder 5"/>
          <p:cNvSpPr>
            <a:spLocks noGrp="1"/>
          </p:cNvSpPr>
          <p:nvPr>
            <p:ph sz="quarter" idx="4" hasCustomPrompt="1"/>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8" name="Footer Placeholder 7"/>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929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ka-GE" dirty="0" smtClean="0"/>
              <a:t>სლაიდის სათაური</a:t>
            </a:r>
            <a:endParaRPr lang="en-US" dirty="0"/>
          </a:p>
        </p:txBody>
      </p:sp>
      <p:sp>
        <p:nvSpPr>
          <p:cNvPr id="4" name="Footer Placeholder 3"/>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436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142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Text Placeholder 3"/>
          <p:cNvSpPr>
            <a:spLocks noGrp="1"/>
          </p:cNvSpPr>
          <p:nvPr>
            <p:ph type="body" sz="half" idx="2" hasCustomPrompt="1"/>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ტექსტი</a:t>
            </a:r>
            <a:endParaRPr lang="en-US" dirty="0" smtClean="0"/>
          </a:p>
        </p:txBody>
      </p:sp>
      <p:sp>
        <p:nvSpPr>
          <p:cNvPr id="6" name="Footer Placeholder 5"/>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hasCustomPrompt="1"/>
          </p:nvPr>
        </p:nvSpPr>
        <p:spPr>
          <a:xfrm>
            <a:off x="428596" y="152400"/>
            <a:ext cx="7496204" cy="609600"/>
          </a:xfrm>
        </p:spPr>
        <p:txBody>
          <a:bodyPr/>
          <a:lstStyle>
            <a:lvl1pPr algn="l">
              <a:defRPr/>
            </a:lvl1pPr>
          </a:lstStyle>
          <a:p>
            <a:r>
              <a:rPr lang="ka-GE" dirty="0" smtClean="0"/>
              <a:t>სლაიდის სათაური</a:t>
            </a:r>
            <a:endParaRPr lang="en-US" dirty="0"/>
          </a:p>
        </p:txBody>
      </p:sp>
    </p:spTree>
    <p:extLst>
      <p:ext uri="{BB962C8B-B14F-4D97-AF65-F5344CB8AC3E}">
        <p14:creationId xmlns:p14="http://schemas.microsoft.com/office/powerpoint/2010/main" val="69021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noAutofit/>
          </a:bodyPr>
          <a:lstStyle>
            <a:lvl1pPr algn="l">
              <a:defRPr sz="2400" b="1" baseline="0">
                <a:solidFill>
                  <a:schemeClr val="bg1">
                    <a:lumMod val="50000"/>
                  </a:schemeClr>
                </a:solidFill>
                <a:latin typeface="BPG Algeti Compact" pitchFamily="2" charset="0"/>
                <a:cs typeface="BPG Algeti Compact" pitchFamily="2" charset="0"/>
              </a:defRPr>
            </a:lvl1pPr>
          </a:lstStyle>
          <a:p>
            <a:r>
              <a:rPr lang="ka-GE" dirty="0" smtClean="0"/>
              <a:t>სლაიდის სათაური</a:t>
            </a:r>
            <a:endParaRPr lang="en-US" dirty="0"/>
          </a:p>
        </p:txBody>
      </p:sp>
      <p:sp>
        <p:nvSpPr>
          <p:cNvPr id="3" name="Content Placeholder 2"/>
          <p:cNvSpPr>
            <a:spLocks noGrp="1"/>
          </p:cNvSpPr>
          <p:nvPr>
            <p:ph idx="1" hasCustomPrompt="1"/>
          </p:nvPr>
        </p:nvSpPr>
        <p:spPr>
          <a:xfrm>
            <a:off x="457200" y="1214422"/>
            <a:ext cx="8229600" cy="4911741"/>
          </a:xfrm>
        </p:spPr>
        <p:txBody>
          <a:bodyPr>
            <a:normAutofit/>
          </a:bodyPr>
          <a:lstStyle>
            <a:lvl1pPr>
              <a:defRPr lang="en-US" sz="2000" dirty="0" smtClean="0">
                <a:latin typeface="BPG Glaho Arial V5" pitchFamily="34" charset="0"/>
              </a:defRPr>
            </a:lvl1pPr>
            <a:lvl2pPr>
              <a:defRPr lang="en-US" sz="2000" dirty="0" smtClean="0">
                <a:latin typeface="BPG Glaho Arial V5" pitchFamily="34" charset="0"/>
              </a:defRPr>
            </a:lvl2pPr>
            <a:lvl3pPr>
              <a:defRPr lang="en-US" sz="2000" dirty="0" smtClean="0">
                <a:latin typeface="BPG Glaho Arial V5" pitchFamily="34" charset="0"/>
              </a:defRPr>
            </a:lvl3pPr>
            <a:lvl4pPr>
              <a:defRPr lang="en-US" sz="2000" dirty="0" smtClean="0">
                <a:latin typeface="BPG Glaho Arial V5" pitchFamily="34" charset="0"/>
              </a:defRPr>
            </a:lvl4pPr>
            <a:lvl5pPr>
              <a:defRPr lang="en-US" sz="2000" dirty="0">
                <a:latin typeface="BPG Glaho Arial V5" pitchFamily="34" charset="0"/>
              </a:defRPr>
            </a:lvl5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6000792" cy="365125"/>
          </a:xfrm>
        </p:spPr>
        <p:txBody>
          <a:bodyPr/>
          <a:lstStyle>
            <a:lvl1pPr algn="l">
              <a:defRPr>
                <a:latin typeface="+mj-lt"/>
                <a:cs typeface="BPG Algeti Compact" pitchFamily="2" charset="0"/>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001024" y="6356350"/>
            <a:ext cx="685776" cy="365125"/>
          </a:xfrm>
        </p:spPr>
        <p:txBody>
          <a:bodyPr/>
          <a:lstStyle>
            <a:lvl1pPr>
              <a:defRPr>
                <a:latin typeface="+mj-lt"/>
              </a:defRPr>
            </a:lvl1pPr>
          </a:lstStyle>
          <a:p>
            <a:fld id="{7167321A-C667-4314-BCF5-A4F5B6D91B6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735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195262"/>
            <a:ext cx="5486400" cy="566738"/>
          </a:xfrm>
        </p:spPr>
        <p:txBody>
          <a:bodyPr anchor="b"/>
          <a:lstStyle>
            <a:lvl1pPr algn="l">
              <a:defRPr sz="2000" b="1"/>
            </a:lvl1pPr>
          </a:lstStyle>
          <a:p>
            <a:r>
              <a:rPr lang="ka-GE" dirty="0" smtClean="0"/>
              <a:t>სურათის სატაური</a:t>
            </a:r>
            <a:endParaRPr lang="en-US" dirty="0"/>
          </a:p>
        </p:txBody>
      </p:sp>
      <p:sp>
        <p:nvSpPr>
          <p:cNvPr id="3" name="Picture Placeholder 2"/>
          <p:cNvSpPr>
            <a:spLocks noGrp="1"/>
          </p:cNvSpPr>
          <p:nvPr>
            <p:ph type="pic" idx="1" hasCustomPrompt="1"/>
          </p:nvPr>
        </p:nvSpPr>
        <p:spPr>
          <a:xfrm>
            <a:off x="1792288" y="1285860"/>
            <a:ext cx="5486400" cy="3667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dirty="0" smtClean="0"/>
              <a:t>სურათი</a:t>
            </a:r>
            <a:endParaRPr lang="en-US" dirty="0"/>
          </a:p>
        </p:txBody>
      </p:sp>
      <p:sp>
        <p:nvSpPr>
          <p:cNvPr id="4" name="Text Placeholder 3"/>
          <p:cNvSpPr>
            <a:spLocks noGrp="1"/>
          </p:cNvSpPr>
          <p:nvPr>
            <p:ph type="body" sz="half" idx="2" hasCustomPrompt="1"/>
          </p:nvPr>
        </p:nvSpPr>
        <p:spPr>
          <a:xfrm>
            <a:off x="1792288" y="5029200"/>
            <a:ext cx="5486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სურათის კომენტარი</a:t>
            </a:r>
            <a:endParaRPr lang="en-US" dirty="0" smtClean="0"/>
          </a:p>
        </p:txBody>
      </p:sp>
      <p:sp>
        <p:nvSpPr>
          <p:cNvPr id="6" name="Footer Placeholder 5"/>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22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a:lvl1pPr>
          </a:lstStyle>
          <a:p>
            <a:r>
              <a:rPr lang="ka-GE" dirty="0" smtClean="0"/>
              <a:t>სლაიდის სათაური</a:t>
            </a:r>
            <a:endParaRPr lang="en-US" dirty="0"/>
          </a:p>
        </p:txBody>
      </p:sp>
      <p:sp>
        <p:nvSpPr>
          <p:cNvPr id="3" name="Vertical Text Placeholder 2"/>
          <p:cNvSpPr>
            <a:spLocks noGrp="1"/>
          </p:cNvSpPr>
          <p:nvPr>
            <p:ph type="body" orient="vert" idx="1" hasCustomPrompt="1"/>
          </p:nvPr>
        </p:nvSpPr>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10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214422"/>
            <a:ext cx="2057400" cy="4911741"/>
          </a:xfrm>
        </p:spPr>
        <p:txBody>
          <a:bodyPr vert="eaVert"/>
          <a:lstStyle>
            <a:lvl1pPr>
              <a:defRPr/>
            </a:lvl1pPr>
          </a:lstStyle>
          <a:p>
            <a:r>
              <a:rPr lang="ka-GE" dirty="0" smtClean="0"/>
              <a:t>სლაიდის სატაური</a:t>
            </a:r>
            <a:endParaRPr lang="en-US" dirty="0"/>
          </a:p>
        </p:txBody>
      </p:sp>
      <p:sp>
        <p:nvSpPr>
          <p:cNvPr id="3" name="Vertical Text Placeholder 2"/>
          <p:cNvSpPr>
            <a:spLocks noGrp="1"/>
          </p:cNvSpPr>
          <p:nvPr>
            <p:ph type="body" orient="vert" idx="1" hasCustomPrompt="1"/>
          </p:nvPr>
        </p:nvSpPr>
        <p:spPr>
          <a:xfrm>
            <a:off x="457200" y="1214422"/>
            <a:ext cx="6019800" cy="4911741"/>
          </a:xfrm>
        </p:spPr>
        <p:txBody>
          <a:bodyPr vert="eaVert"/>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64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428596" y="152400"/>
            <a:ext cx="7496204" cy="609600"/>
          </a:xfrm>
        </p:spPr>
        <p:txBody>
          <a:bodyPr/>
          <a:lstStyle>
            <a:lvl1pPr algn="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1285875" y="6356350"/>
            <a:ext cx="5191125" cy="365125"/>
          </a:xfrm>
        </p:spPr>
        <p:txBody>
          <a:bodyPr/>
          <a:lstStyle>
            <a:lvl1pPr>
              <a:defRPr/>
            </a:lvl1pPr>
          </a:lstStyle>
          <a:p>
            <a:pPr>
              <a:defRPr/>
            </a:pPr>
            <a:r>
              <a:rPr lang="ka-GE"/>
              <a:t>საგადასახადო პოლიტიკის დეპარტამენტი</a:t>
            </a:r>
            <a:endParaRPr lang="en-US"/>
          </a:p>
        </p:txBody>
      </p:sp>
      <p:sp>
        <p:nvSpPr>
          <p:cNvPr id="6" name="Slide Number Placeholder 6"/>
          <p:cNvSpPr>
            <a:spLocks noGrp="1"/>
          </p:cNvSpPr>
          <p:nvPr>
            <p:ph type="sldNum" sz="quarter" idx="11"/>
          </p:nvPr>
        </p:nvSpPr>
        <p:spPr/>
        <p:txBody>
          <a:bodyPr/>
          <a:lstStyle>
            <a:lvl1pPr>
              <a:defRPr/>
            </a:lvl1pPr>
          </a:lstStyle>
          <a:p>
            <a:pPr>
              <a:defRPr/>
            </a:pPr>
            <a:fld id="{13D50C1C-8361-4AF8-9225-18BF2ABEC1EE}" type="slidenum">
              <a:rPr lang="en-US"/>
              <a:pPr>
                <a:defRPr/>
              </a:pPr>
              <a:t>‹#›</a:t>
            </a:fld>
            <a:endParaRPr lang="en-US"/>
          </a:p>
        </p:txBody>
      </p:sp>
    </p:spTree>
    <p:extLst>
      <p:ext uri="{BB962C8B-B14F-4D97-AF65-F5344CB8AC3E}">
        <p14:creationId xmlns:p14="http://schemas.microsoft.com/office/powerpoint/2010/main" val="149981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solidFill>
                  <a:srgbClr val="33373D"/>
                </a:solidFill>
              </a:defRPr>
            </a:lvl1pPr>
          </a:lstStyle>
          <a:p>
            <a:r>
              <a:rPr lang="ka-GE" dirty="0" smtClean="0"/>
              <a:t>ტექსტი</a:t>
            </a:r>
            <a:endParaRPr lang="en-US" dirty="0"/>
          </a:p>
        </p:txBody>
      </p:sp>
      <p:sp>
        <p:nvSpPr>
          <p:cNvPr id="3" name="Text Placeholder 2"/>
          <p:cNvSpPr>
            <a:spLocks noGrp="1"/>
          </p:cNvSpPr>
          <p:nvPr>
            <p:ph type="body" idx="1" hasCustomPrompt="1"/>
          </p:nvPr>
        </p:nvSpPr>
        <p:spPr>
          <a:xfrm>
            <a:off x="722313" y="3505200"/>
            <a:ext cx="7772400" cy="901700"/>
          </a:xfrm>
        </p:spPr>
        <p:txBody>
          <a:bodyPr anchor="b"/>
          <a:lstStyle>
            <a:lvl1pPr marL="0" indent="0">
              <a:buNone/>
              <a:defRPr sz="2000">
                <a:solidFill>
                  <a:srgbClr val="33373D"/>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a-GE" dirty="0" smtClean="0"/>
              <a:t>ტექსტი</a:t>
            </a:r>
            <a:endParaRPr lang="en-US" dirty="0" smtClean="0"/>
          </a:p>
        </p:txBody>
      </p:sp>
      <p:sp>
        <p:nvSpPr>
          <p:cNvPr id="5" name="Footer Placeholder 4"/>
          <p:cNvSpPr>
            <a:spLocks noGrp="1"/>
          </p:cNvSpPr>
          <p:nvPr>
            <p:ph type="ftr" sz="quarter" idx="11"/>
          </p:nvPr>
        </p:nvSpPr>
        <p:spPr>
          <a:xfrm>
            <a:off x="228600" y="6356350"/>
            <a:ext cx="2895600" cy="365125"/>
          </a:xfrm>
        </p:spPr>
        <p:txBody>
          <a:bodyPr/>
          <a:lstStyle>
            <a:lvl1pPr>
              <a:defRPr>
                <a:solidFill>
                  <a:srgbClr val="33373D"/>
                </a:solidFill>
              </a:defRPr>
            </a:lvl1pPr>
          </a:lstStyle>
          <a:p>
            <a:r>
              <a:rPr lang="ka-GE" smtClean="0"/>
              <a:t>2015 წლის ბიუჯეტი</a:t>
            </a:r>
            <a:endParaRPr lang="en-US" dirty="0"/>
          </a:p>
        </p:txBody>
      </p:sp>
      <p:sp>
        <p:nvSpPr>
          <p:cNvPr id="6" name="Slide Number Placeholder 5"/>
          <p:cNvSpPr>
            <a:spLocks noGrp="1"/>
          </p:cNvSpPr>
          <p:nvPr>
            <p:ph type="sldNum" sz="quarter" idx="12"/>
          </p:nvPr>
        </p:nvSpPr>
        <p:spPr>
          <a:xfrm>
            <a:off x="6781800" y="6356350"/>
            <a:ext cx="2133600" cy="365125"/>
          </a:xfrm>
        </p:spPr>
        <p:txBody>
          <a:bodyPr/>
          <a:lstStyle>
            <a:lvl1pPr>
              <a:defRPr>
                <a:solidFill>
                  <a:srgbClr val="33373D"/>
                </a:solidFill>
              </a:defRPr>
            </a:lvl1pPr>
          </a:lstStyle>
          <a:p>
            <a:fld id="{7167321A-C667-4314-BCF5-A4F5B6D91B69}" type="slidenum">
              <a:rPr lang="en-US" smtClean="0"/>
              <a:pPr/>
              <a:t>‹#›</a:t>
            </a:fld>
            <a:endParaRPr lang="en-US" dirty="0"/>
          </a:p>
        </p:txBody>
      </p:sp>
    </p:spTree>
    <p:extLst>
      <p:ext uri="{BB962C8B-B14F-4D97-AF65-F5344CB8AC3E}">
        <p14:creationId xmlns:p14="http://schemas.microsoft.com/office/powerpoint/2010/main" val="116337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Content Placeholder 2"/>
          <p:cNvSpPr>
            <a:spLocks noGrp="1"/>
          </p:cNvSpPr>
          <p:nvPr>
            <p:ph sz="half" idx="1" hasCustomPrompt="1"/>
          </p:nvPr>
        </p:nvSpPr>
        <p:spPr>
          <a:xfrm>
            <a:off x="457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Content Placeholder 3"/>
          <p:cNvSpPr>
            <a:spLocks noGrp="1"/>
          </p:cNvSpPr>
          <p:nvPr>
            <p:ph sz="half" idx="2" hasCustomPrompt="1"/>
          </p:nvPr>
        </p:nvSpPr>
        <p:spPr>
          <a:xfrm>
            <a:off x="4648200" y="1214422"/>
            <a:ext cx="4038600" cy="49117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6" name="Footer Placeholder 5"/>
          <p:cNvSpPr>
            <a:spLocks noGrp="1"/>
          </p:cNvSpPr>
          <p:nvPr>
            <p:ph type="ftr" sz="quarter" idx="11"/>
          </p:nvPr>
        </p:nvSpPr>
        <p:spPr>
          <a:xfrm>
            <a:off x="1285852" y="6356350"/>
            <a:ext cx="5715040"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62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14290"/>
            <a:ext cx="7496204" cy="609600"/>
          </a:xfrm>
        </p:spPr>
        <p:txBody>
          <a:bodyPr/>
          <a:lstStyle>
            <a:lvl1pPr algn="l">
              <a:defRPr baseline="0"/>
            </a:lvl1pPr>
          </a:lstStyle>
          <a:p>
            <a:r>
              <a:rPr lang="ka-GE" dirty="0" smtClean="0"/>
              <a:t>სლაიდის სათაური</a:t>
            </a:r>
            <a:endParaRPr lang="en-US" dirty="0"/>
          </a:p>
        </p:txBody>
      </p:sp>
      <p:sp>
        <p:nvSpPr>
          <p:cNvPr id="3" name="Text Placeholder 2"/>
          <p:cNvSpPr>
            <a:spLocks noGrp="1"/>
          </p:cNvSpPr>
          <p:nvPr>
            <p:ph type="body" idx="1" hasCustomPrompt="1"/>
          </p:nvPr>
        </p:nvSpPr>
        <p:spPr>
          <a:xfrm>
            <a:off x="457200" y="1143000"/>
            <a:ext cx="4040188"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4" name="Content Placeholder 3"/>
          <p:cNvSpPr>
            <a:spLocks noGrp="1"/>
          </p:cNvSpPr>
          <p:nvPr>
            <p:ph sz="half" idx="2" hasCustomPrompt="1"/>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Text Placeholder 4"/>
          <p:cNvSpPr>
            <a:spLocks noGrp="1"/>
          </p:cNvSpPr>
          <p:nvPr>
            <p:ph type="body" sz="quarter" idx="3" hasCustomPrompt="1"/>
          </p:nvPr>
        </p:nvSpPr>
        <p:spPr>
          <a:xfrm>
            <a:off x="4645025" y="1143000"/>
            <a:ext cx="4041775" cy="639762"/>
          </a:xfrm>
        </p:spPr>
        <p:txBody>
          <a:bodyPr anchor="b">
            <a:normAutofit/>
          </a:bodyPr>
          <a:lstStyle>
            <a:lvl1pPr marL="0" indent="0" algn="ctr">
              <a:buNone/>
              <a:defRPr sz="2400" b="1">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a-GE" dirty="0" smtClean="0"/>
              <a:t>სათაური</a:t>
            </a:r>
            <a:endParaRPr lang="en-US" dirty="0" smtClean="0"/>
          </a:p>
        </p:txBody>
      </p:sp>
      <p:sp>
        <p:nvSpPr>
          <p:cNvPr id="6" name="Content Placeholder 5"/>
          <p:cNvSpPr>
            <a:spLocks noGrp="1"/>
          </p:cNvSpPr>
          <p:nvPr>
            <p:ph sz="quarter" idx="4" hasCustomPrompt="1"/>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8" name="Footer Placeholder 7"/>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389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ka-GE" dirty="0" smtClean="0"/>
              <a:t>სლაიდის სათაური</a:t>
            </a:r>
            <a:endParaRPr lang="en-US" dirty="0"/>
          </a:p>
        </p:txBody>
      </p:sp>
      <p:sp>
        <p:nvSpPr>
          <p:cNvPr id="4" name="Footer Placeholder 3"/>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25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3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a-GE" dirty="0" smtClean="0"/>
              <a:t>ტექსტი</a:t>
            </a:r>
            <a:endParaRPr lang="en-US" dirty="0" smtClean="0"/>
          </a:p>
          <a:p>
            <a:pPr lvl="1"/>
            <a:r>
              <a:rPr lang="ka-GE" dirty="0" smtClean="0"/>
              <a:t>მეორე დონე</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4" name="Text Placeholder 3"/>
          <p:cNvSpPr>
            <a:spLocks noGrp="1"/>
          </p:cNvSpPr>
          <p:nvPr>
            <p:ph type="body" sz="half" idx="2" hasCustomPrompt="1"/>
          </p:nvPr>
        </p:nvSpPr>
        <p:spPr>
          <a:xfrm>
            <a:off x="457200" y="1214422"/>
            <a:ext cx="3008313" cy="49117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ტექსტი</a:t>
            </a:r>
            <a:endParaRPr lang="en-US" dirty="0" smtClean="0"/>
          </a:p>
        </p:txBody>
      </p:sp>
      <p:sp>
        <p:nvSpPr>
          <p:cNvPr id="6" name="Footer Placeholder 5"/>
          <p:cNvSpPr>
            <a:spLocks noGrp="1"/>
          </p:cNvSpPr>
          <p:nvPr>
            <p:ph type="ftr" sz="quarter" idx="11"/>
          </p:nvPr>
        </p:nvSpPr>
        <p:spPr>
          <a:xfrm>
            <a:off x="1285852" y="6356350"/>
            <a:ext cx="5191148" cy="365125"/>
          </a:xfrm>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hasCustomPrompt="1"/>
          </p:nvPr>
        </p:nvSpPr>
        <p:spPr>
          <a:xfrm>
            <a:off x="428596" y="152400"/>
            <a:ext cx="7496204" cy="609600"/>
          </a:xfrm>
        </p:spPr>
        <p:txBody>
          <a:bodyPr/>
          <a:lstStyle>
            <a:lvl1pPr algn="l">
              <a:defRPr/>
            </a:lvl1pPr>
          </a:lstStyle>
          <a:p>
            <a:r>
              <a:rPr lang="ka-GE" dirty="0" smtClean="0"/>
              <a:t>სლაიდის სათაური</a:t>
            </a:r>
            <a:endParaRPr lang="en-US" dirty="0"/>
          </a:p>
        </p:txBody>
      </p:sp>
    </p:spTree>
    <p:extLst>
      <p:ext uri="{BB962C8B-B14F-4D97-AF65-F5344CB8AC3E}">
        <p14:creationId xmlns:p14="http://schemas.microsoft.com/office/powerpoint/2010/main" val="281669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195262"/>
            <a:ext cx="5486400" cy="566738"/>
          </a:xfrm>
        </p:spPr>
        <p:txBody>
          <a:bodyPr anchor="b"/>
          <a:lstStyle>
            <a:lvl1pPr algn="l">
              <a:defRPr sz="2000" b="1"/>
            </a:lvl1pPr>
          </a:lstStyle>
          <a:p>
            <a:r>
              <a:rPr lang="ka-GE" dirty="0" smtClean="0"/>
              <a:t>სურათის სატაური</a:t>
            </a:r>
            <a:endParaRPr lang="en-US" dirty="0"/>
          </a:p>
        </p:txBody>
      </p:sp>
      <p:sp>
        <p:nvSpPr>
          <p:cNvPr id="3" name="Picture Placeholder 2"/>
          <p:cNvSpPr>
            <a:spLocks noGrp="1"/>
          </p:cNvSpPr>
          <p:nvPr>
            <p:ph type="pic" idx="1" hasCustomPrompt="1"/>
          </p:nvPr>
        </p:nvSpPr>
        <p:spPr>
          <a:xfrm>
            <a:off x="1792288" y="1285860"/>
            <a:ext cx="5486400" cy="36671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a-GE" dirty="0" smtClean="0"/>
              <a:t>სურათი</a:t>
            </a:r>
            <a:endParaRPr lang="en-US" dirty="0"/>
          </a:p>
        </p:txBody>
      </p:sp>
      <p:sp>
        <p:nvSpPr>
          <p:cNvPr id="4" name="Text Placeholder 3"/>
          <p:cNvSpPr>
            <a:spLocks noGrp="1"/>
          </p:cNvSpPr>
          <p:nvPr>
            <p:ph type="body" sz="half" idx="2" hasCustomPrompt="1"/>
          </p:nvPr>
        </p:nvSpPr>
        <p:spPr>
          <a:xfrm>
            <a:off x="1792288" y="5029200"/>
            <a:ext cx="5486400" cy="1143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a-GE" dirty="0" smtClean="0"/>
              <a:t>სურათის კომენტარი</a:t>
            </a:r>
            <a:endParaRPr lang="en-US" dirty="0" smtClean="0"/>
          </a:p>
        </p:txBody>
      </p:sp>
      <p:sp>
        <p:nvSpPr>
          <p:cNvPr id="6" name="Footer Placeholder 5"/>
          <p:cNvSpPr>
            <a:spLocks noGrp="1"/>
          </p:cNvSpPr>
          <p:nvPr>
            <p:ph type="ftr" sz="quarter" idx="11"/>
          </p:nvPr>
        </p:nvSpPr>
        <p:spPr>
          <a:xfrm>
            <a:off x="1285852" y="6356350"/>
            <a:ext cx="5114948" cy="365125"/>
          </a:xfrm>
        </p:spPr>
        <p:txBody>
          <a:bodyPr/>
          <a:lstStyle/>
          <a:p>
            <a:r>
              <a:rPr lang="ka-GE" smtClean="0">
                <a:solidFill>
                  <a:prstClr val="black">
                    <a:tint val="75000"/>
                  </a:prstClr>
                </a:solidFill>
              </a:rPr>
              <a:t>2015 წლის ბიუჯეტი</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9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14290"/>
            <a:ext cx="7496204" cy="609600"/>
          </a:xfrm>
          <a:prstGeom prst="rect">
            <a:avLst/>
          </a:prstGeom>
        </p:spPr>
        <p:txBody>
          <a:bodyPr vert="horz" lIns="91440" tIns="45720" rIns="91440" bIns="45720" rtlCol="0" anchor="ctr">
            <a:normAutofit/>
          </a:bodyPr>
          <a:lstStyle/>
          <a:p>
            <a:r>
              <a:rPr lang="ka-GE" dirty="0" smtClean="0"/>
              <a:t>სლაიდის სათაური</a:t>
            </a:r>
            <a:endParaRPr lang="en-US" dirty="0"/>
          </a:p>
        </p:txBody>
      </p:sp>
      <p:sp>
        <p:nvSpPr>
          <p:cNvPr id="3" name="Text Placeholder 2"/>
          <p:cNvSpPr>
            <a:spLocks noGrp="1"/>
          </p:cNvSpPr>
          <p:nvPr>
            <p:ph type="body" idx="1"/>
          </p:nvPr>
        </p:nvSpPr>
        <p:spPr>
          <a:xfrm>
            <a:off x="457200" y="1214422"/>
            <a:ext cx="8229600" cy="4911741"/>
          </a:xfrm>
          <a:prstGeom prst="rect">
            <a:avLst/>
          </a:prstGeom>
        </p:spPr>
        <p:txBody>
          <a:bodyPr vert="horz" lIns="91440" tIns="45720" rIns="91440" bIns="45720" rtlCol="0">
            <a:normAutofit/>
          </a:body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3"/>
          </p:nvPr>
        </p:nvSpPr>
        <p:spPr>
          <a:xfrm>
            <a:off x="1285852" y="6356350"/>
            <a:ext cx="6215106"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001024" y="6356350"/>
            <a:ext cx="685776"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448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spcBef>
          <a:spcPct val="0"/>
        </a:spcBef>
        <a:buNone/>
        <a:defRPr sz="24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214290"/>
            <a:ext cx="7496204" cy="609600"/>
          </a:xfrm>
          <a:prstGeom prst="rect">
            <a:avLst/>
          </a:prstGeom>
        </p:spPr>
        <p:txBody>
          <a:bodyPr vert="horz" lIns="91440" tIns="45720" rIns="91440" bIns="45720" rtlCol="0" anchor="ctr">
            <a:normAutofit/>
          </a:bodyPr>
          <a:lstStyle/>
          <a:p>
            <a:r>
              <a:rPr lang="ka-GE" dirty="0" smtClean="0"/>
              <a:t>სლაიდის სათაური</a:t>
            </a:r>
            <a:endParaRPr lang="en-US" dirty="0"/>
          </a:p>
        </p:txBody>
      </p:sp>
      <p:sp>
        <p:nvSpPr>
          <p:cNvPr id="3" name="Text Placeholder 2"/>
          <p:cNvSpPr>
            <a:spLocks noGrp="1"/>
          </p:cNvSpPr>
          <p:nvPr>
            <p:ph type="body" idx="1"/>
          </p:nvPr>
        </p:nvSpPr>
        <p:spPr>
          <a:xfrm>
            <a:off x="457200" y="1214422"/>
            <a:ext cx="8229600" cy="4911741"/>
          </a:xfrm>
          <a:prstGeom prst="rect">
            <a:avLst/>
          </a:prstGeom>
        </p:spPr>
        <p:txBody>
          <a:bodyPr vert="horz" lIns="91440" tIns="45720" rIns="91440" bIns="45720" rtlCol="0">
            <a:normAutofit/>
          </a:bodyPr>
          <a:lstStyle/>
          <a:p>
            <a:pPr lvl="0"/>
            <a:r>
              <a:rPr lang="ka-GE" dirty="0" smtClean="0"/>
              <a:t>ტექსტი</a:t>
            </a:r>
            <a:endParaRPr lang="en-US" dirty="0" smtClean="0"/>
          </a:p>
          <a:p>
            <a:pPr lvl="1"/>
            <a:r>
              <a:rPr lang="ka-GE" dirty="0" smtClean="0"/>
              <a:t>მეორე დონა</a:t>
            </a:r>
            <a:endParaRPr lang="en-US" dirty="0" smtClean="0"/>
          </a:p>
          <a:p>
            <a:pPr lvl="2"/>
            <a:r>
              <a:rPr lang="ka-GE" dirty="0" smtClean="0"/>
              <a:t>მესამე დონე</a:t>
            </a:r>
            <a:endParaRPr lang="en-US" dirty="0" smtClean="0"/>
          </a:p>
          <a:p>
            <a:pPr lvl="3"/>
            <a:r>
              <a:rPr lang="ka-GE" dirty="0" smtClean="0"/>
              <a:t>მეოთხე დონე</a:t>
            </a:r>
            <a:endParaRPr lang="en-US" dirty="0" smtClean="0"/>
          </a:p>
          <a:p>
            <a:pPr lvl="4"/>
            <a:r>
              <a:rPr lang="ka-GE" dirty="0" smtClean="0"/>
              <a:t>მეხუთე დონე</a:t>
            </a:r>
            <a:endParaRPr lang="en-US" dirty="0"/>
          </a:p>
        </p:txBody>
      </p:sp>
      <p:sp>
        <p:nvSpPr>
          <p:cNvPr id="5" name="Footer Placeholder 4"/>
          <p:cNvSpPr>
            <a:spLocks noGrp="1"/>
          </p:cNvSpPr>
          <p:nvPr>
            <p:ph type="ftr" sz="quarter" idx="3"/>
          </p:nvPr>
        </p:nvSpPr>
        <p:spPr>
          <a:xfrm>
            <a:off x="1285852" y="6356350"/>
            <a:ext cx="6215106"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001024" y="6356350"/>
            <a:ext cx="685776"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7167321A-C667-4314-BCF5-A4F5B6D91B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48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l" defTabSz="914400" rtl="0" eaLnBrk="1" latinLnBrk="0" hangingPunct="1">
        <a:spcBef>
          <a:spcPct val="0"/>
        </a:spcBef>
        <a:buNone/>
        <a:defRPr sz="24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image" Target="../media/image5.gif"/><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gif"/><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5.gif"/><Relationship Id="rId7"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chart" Target="../charts/chart12.xml"/><Relationship Id="rId5" Type="http://schemas.openxmlformats.org/officeDocument/2006/relationships/image" Target="../media/image6.jpe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3.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3.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chart" Target="../charts/char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14290"/>
            <a:ext cx="6336704" cy="609600"/>
          </a:xfrm>
        </p:spPr>
        <p:txBody>
          <a:bodyPr/>
          <a:lstStyle/>
          <a:p>
            <a:pPr algn="ctr"/>
            <a:r>
              <a:rPr lang="en-US" sz="3000" dirty="0" smtClean="0">
                <a:solidFill>
                  <a:srgbClr val="0070C0"/>
                </a:solidFill>
                <a:latin typeface="Sylfaen" panose="010A0502050306030303" pitchFamily="18" charset="0"/>
                <a:cs typeface="+mj-cs"/>
              </a:rPr>
              <a:t>Ministry of Finance Of Georgia</a:t>
            </a:r>
            <a:endParaRPr lang="en-US" sz="3000" dirty="0">
              <a:solidFill>
                <a:srgbClr val="0070C0"/>
              </a:solidFill>
              <a:latin typeface="Sylfaen" panose="010A0502050306030303" pitchFamily="18" charset="0"/>
              <a:cs typeface="+mj-cs"/>
            </a:endParaRPr>
          </a:p>
        </p:txBody>
      </p:sp>
      <p:sp>
        <p:nvSpPr>
          <p:cNvPr id="4" name="Footer Placeholder 3"/>
          <p:cNvSpPr>
            <a:spLocks noGrp="1"/>
          </p:cNvSpPr>
          <p:nvPr>
            <p:ph type="ftr" sz="quarter" idx="11"/>
          </p:nvPr>
        </p:nvSpPr>
        <p:spPr/>
        <p:txBody>
          <a:bodyPr/>
          <a:lstStyle/>
          <a:p>
            <a:r>
              <a:rPr lang="ka-GE" smtClean="0">
                <a:solidFill>
                  <a:prstClr val="black">
                    <a:tint val="75000"/>
                  </a:prstClr>
                </a:solidFill>
              </a:rPr>
              <a:t>2015 წლის ბიუჯეტი</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1</a:t>
            </a:fld>
            <a:endParaRPr lang="en-US" dirty="0">
              <a:solidFill>
                <a:prstClr val="black">
                  <a:tint val="75000"/>
                </a:prstClr>
              </a:solidFill>
            </a:endParaRPr>
          </a:p>
        </p:txBody>
      </p:sp>
      <p:sp>
        <p:nvSpPr>
          <p:cNvPr id="6" name="Title 1"/>
          <p:cNvSpPr txBox="1">
            <a:spLocks/>
          </p:cNvSpPr>
          <p:nvPr/>
        </p:nvSpPr>
        <p:spPr>
          <a:xfrm>
            <a:off x="251520" y="1556792"/>
            <a:ext cx="8458200" cy="468052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000" b="1" kern="1200" baseline="0">
                <a:solidFill>
                  <a:srgbClr val="33373D"/>
                </a:solidFill>
                <a:latin typeface="BPG Algeti Compact"/>
                <a:ea typeface="+mj-ea"/>
                <a:cs typeface="+mj-cs"/>
              </a:defRPr>
            </a:lvl1pPr>
          </a:lstStyle>
          <a:p>
            <a:pPr>
              <a:defRPr/>
            </a:pPr>
            <a:r>
              <a:rPr lang="en-US" sz="3600" dirty="0">
                <a:solidFill>
                  <a:srgbClr val="0070C0"/>
                </a:solidFill>
                <a:latin typeface="Sylfaen" panose="010A0502050306030303" pitchFamily="18" charset="0"/>
              </a:rPr>
              <a:t>2015 State Budget</a:t>
            </a:r>
            <a:r>
              <a:rPr lang="ka-GE" sz="3600" dirty="0" smtClean="0">
                <a:solidFill>
                  <a:srgbClr val="0070C0"/>
                </a:solidFill>
                <a:latin typeface="Sylfaen" panose="010A0502050306030303" pitchFamily="18" charset="0"/>
              </a:rPr>
              <a:t/>
            </a:r>
            <a:br>
              <a:rPr lang="ka-GE" sz="3600" dirty="0" smtClean="0">
                <a:solidFill>
                  <a:srgbClr val="0070C0"/>
                </a:solidFill>
                <a:latin typeface="Sylfaen" panose="010A0502050306030303" pitchFamily="18" charset="0"/>
              </a:rPr>
            </a:br>
            <a:r>
              <a:rPr lang="ka-GE" sz="1400" dirty="0" smtClean="0">
                <a:solidFill>
                  <a:srgbClr val="0070C0"/>
                </a:solidFill>
                <a:latin typeface="Sylfaen" panose="010A0502050306030303" pitchFamily="18" charset="0"/>
              </a:rPr>
              <a:t>2014</a:t>
            </a:r>
            <a:endParaRPr lang="en-US" sz="1400" b="0" dirty="0" smtClean="0">
              <a:solidFill>
                <a:srgbClr val="0070C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2101"/>
            <a:ext cx="1030178" cy="898627"/>
          </a:xfrm>
          <a:prstGeom prst="rect">
            <a:avLst/>
          </a:prstGeom>
        </p:spPr>
      </p:pic>
    </p:spTree>
    <p:extLst>
      <p:ext uri="{BB962C8B-B14F-4D97-AF65-F5344CB8AC3E}">
        <p14:creationId xmlns:p14="http://schemas.microsoft.com/office/powerpoint/2010/main" val="44194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841175" y="228600"/>
            <a:ext cx="7851577" cy="685800"/>
          </a:xfrm>
        </p:spPr>
        <p:txBody>
          <a:bodyPr/>
          <a:lstStyle/>
          <a:p>
            <a:r>
              <a:rPr lang="en-US" dirty="0"/>
              <a:t>The sovereign credit </a:t>
            </a:r>
            <a:r>
              <a:rPr lang="en-US" dirty="0" smtClean="0"/>
              <a:t>rating of Georgia</a:t>
            </a:r>
            <a:endParaRPr lang="ru-RU" dirty="0"/>
          </a:p>
        </p:txBody>
      </p:sp>
      <p:pic>
        <p:nvPicPr>
          <p:cNvPr id="31" name="Picture 30" descr="C:\Documents and Settings\Kote\Desktop\FitchLogo.gif"/>
          <p:cNvPicPr>
            <a:picLocks noChangeAspect="1" noChangeArrowheads="1"/>
          </p:cNvPicPr>
          <p:nvPr/>
        </p:nvPicPr>
        <p:blipFill>
          <a:blip r:embed="rId2" cstate="print"/>
          <a:srcRect/>
          <a:stretch>
            <a:fillRect/>
          </a:stretch>
        </p:blipFill>
        <p:spPr bwMode="auto">
          <a:xfrm>
            <a:off x="1972096" y="2068228"/>
            <a:ext cx="2146438" cy="489389"/>
          </a:xfrm>
          <a:prstGeom prst="rect">
            <a:avLst/>
          </a:prstGeom>
          <a:noFill/>
        </p:spPr>
      </p:pic>
      <p:pic>
        <p:nvPicPr>
          <p:cNvPr id="32" name="Picture 31" descr="C:\Documents and Settings\Kote\Desktop\Moodys%20MIS%20Logo%20-%20Blue.jpg"/>
          <p:cNvPicPr>
            <a:picLocks noChangeAspect="1" noChangeArrowheads="1"/>
          </p:cNvPicPr>
          <p:nvPr/>
        </p:nvPicPr>
        <p:blipFill>
          <a:blip r:embed="rId3" cstate="print"/>
          <a:srcRect/>
          <a:stretch>
            <a:fillRect/>
          </a:stretch>
        </p:blipFill>
        <p:spPr bwMode="auto">
          <a:xfrm>
            <a:off x="4258096" y="2034037"/>
            <a:ext cx="1560540" cy="560824"/>
          </a:xfrm>
          <a:prstGeom prst="rect">
            <a:avLst/>
          </a:prstGeom>
          <a:noFill/>
        </p:spPr>
      </p:pic>
      <p:pic>
        <p:nvPicPr>
          <p:cNvPr id="33" name="Picture 32" descr="C:\Documents and Settings\Kote\Desktop\standard_and_poor_logo.gif"/>
          <p:cNvPicPr>
            <a:picLocks noChangeAspect="1" noChangeArrowheads="1"/>
          </p:cNvPicPr>
          <p:nvPr/>
        </p:nvPicPr>
        <p:blipFill>
          <a:blip r:embed="rId4" cstate="print"/>
          <a:srcRect/>
          <a:stretch>
            <a:fillRect/>
          </a:stretch>
        </p:blipFill>
        <p:spPr bwMode="auto">
          <a:xfrm>
            <a:off x="295696" y="2013826"/>
            <a:ext cx="1372688" cy="590826"/>
          </a:xfrm>
          <a:prstGeom prst="rect">
            <a:avLst/>
          </a:prstGeom>
          <a:noFill/>
        </p:spPr>
      </p:pic>
      <p:graphicFrame>
        <p:nvGraphicFramePr>
          <p:cNvPr id="34" name="Diagram 33"/>
          <p:cNvGraphicFramePr/>
          <p:nvPr>
            <p:extLst>
              <p:ext uri="{D42A27DB-BD31-4B8C-83A1-F6EECF244321}">
                <p14:modId xmlns:p14="http://schemas.microsoft.com/office/powerpoint/2010/main" val="1108055923"/>
              </p:ext>
            </p:extLst>
          </p:nvPr>
        </p:nvGraphicFramePr>
        <p:xfrm>
          <a:off x="172828" y="2698775"/>
          <a:ext cx="5923172" cy="17210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1" name="Group 20"/>
          <p:cNvGrpSpPr/>
          <p:nvPr/>
        </p:nvGrpSpPr>
        <p:grpSpPr>
          <a:xfrm>
            <a:off x="7412669" y="2013826"/>
            <a:ext cx="226828" cy="2862974"/>
            <a:chOff x="7543800" y="2362395"/>
            <a:chExt cx="152400" cy="2277616"/>
          </a:xfrm>
        </p:grpSpPr>
        <p:cxnSp>
          <p:nvCxnSpPr>
            <p:cNvPr id="3" name="Straight Connector 2"/>
            <p:cNvCxnSpPr/>
            <p:nvPr/>
          </p:nvCxnSpPr>
          <p:spPr>
            <a:xfrm>
              <a:off x="7620000" y="2362395"/>
              <a:ext cx="0" cy="2277616"/>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Minus 3"/>
            <p:cNvSpPr/>
            <p:nvPr/>
          </p:nvSpPr>
          <p:spPr>
            <a:xfrm>
              <a:off x="7543800" y="4419600"/>
              <a:ext cx="152400" cy="45719"/>
            </a:xfrm>
            <a:prstGeom prst="mathMinus">
              <a:avLst/>
            </a:prstGeom>
            <a:solidFill>
              <a:schemeClr val="tx1">
                <a:lumMod val="75000"/>
                <a:lumOff val="25000"/>
              </a:schemeClr>
            </a:soli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7543800" y="3810000"/>
              <a:ext cx="152400" cy="45719"/>
            </a:xfrm>
            <a:prstGeom prst="mathMinus">
              <a:avLst/>
            </a:prstGeom>
            <a:solidFill>
              <a:schemeClr val="tx1">
                <a:lumMod val="75000"/>
                <a:lumOff val="25000"/>
              </a:schemeClr>
            </a:soli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4"/>
            <p:cNvSpPr/>
            <p:nvPr/>
          </p:nvSpPr>
          <p:spPr>
            <a:xfrm>
              <a:off x="7543800" y="3200400"/>
              <a:ext cx="152400" cy="45719"/>
            </a:xfrm>
            <a:prstGeom prst="mathMinus">
              <a:avLst/>
            </a:prstGeom>
            <a:solidFill>
              <a:schemeClr val="tx1">
                <a:lumMod val="75000"/>
                <a:lumOff val="25000"/>
              </a:schemeClr>
            </a:solid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5"/>
            <p:cNvSpPr/>
            <p:nvPr/>
          </p:nvSpPr>
          <p:spPr>
            <a:xfrm>
              <a:off x="7543800" y="2545081"/>
              <a:ext cx="152400" cy="45719"/>
            </a:xfrm>
            <a:prstGeom prst="mathMinus">
              <a:avLst/>
            </a:prstGeom>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6732896" y="4429231"/>
            <a:ext cx="685800" cy="408623"/>
          </a:xfrm>
          <a:prstGeom prst="roundRect">
            <a:avLst/>
          </a:prstGeom>
          <a:solidFill>
            <a:srgbClr val="00B050"/>
          </a:solid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BB-</a:t>
            </a:r>
          </a:p>
        </p:txBody>
      </p:sp>
      <p:sp>
        <p:nvSpPr>
          <p:cNvPr id="18" name="TextBox 17"/>
          <p:cNvSpPr txBox="1"/>
          <p:nvPr/>
        </p:nvSpPr>
        <p:spPr>
          <a:xfrm>
            <a:off x="6732896" y="3663165"/>
            <a:ext cx="685800" cy="408623"/>
          </a:xfrm>
          <a:prstGeom prst="round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BB</a:t>
            </a:r>
          </a:p>
        </p:txBody>
      </p:sp>
      <p:sp>
        <p:nvSpPr>
          <p:cNvPr id="19" name="TextBox 18"/>
          <p:cNvSpPr txBox="1"/>
          <p:nvPr/>
        </p:nvSpPr>
        <p:spPr>
          <a:xfrm>
            <a:off x="6732896" y="2892559"/>
            <a:ext cx="685800" cy="408623"/>
          </a:xfrm>
          <a:prstGeom prst="roundRect">
            <a:avLst/>
          </a:prstGeom>
          <a:solidFill>
            <a:schemeClr val="tx1">
              <a:lumMod val="75000"/>
              <a:lumOff val="25000"/>
            </a:schemeClr>
          </a:solidFill>
          <a:ln>
            <a:no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t>BB+</a:t>
            </a:r>
          </a:p>
        </p:txBody>
      </p:sp>
      <p:sp>
        <p:nvSpPr>
          <p:cNvPr id="17" name="TextBox 16"/>
          <p:cNvSpPr txBox="1"/>
          <p:nvPr/>
        </p:nvSpPr>
        <p:spPr>
          <a:xfrm>
            <a:off x="7662532" y="4495800"/>
            <a:ext cx="1371600" cy="692497"/>
          </a:xfrm>
          <a:prstGeom prst="rect">
            <a:avLst/>
          </a:prstGeom>
          <a:noFill/>
        </p:spPr>
        <p:txBody>
          <a:bodyPr wrap="square" rtlCol="0">
            <a:spAutoFit/>
          </a:bodyPr>
          <a:lstStyle/>
          <a:p>
            <a:pPr algn="ctr"/>
            <a:r>
              <a:rPr lang="en-US" sz="1300" b="1" dirty="0">
                <a:solidFill>
                  <a:schemeClr val="tx1">
                    <a:lumMod val="50000"/>
                    <a:lumOff val="50000"/>
                  </a:schemeClr>
                </a:solidFill>
              </a:rPr>
              <a:t>The existing </a:t>
            </a:r>
            <a:r>
              <a:rPr lang="en-US" sz="1300" b="1" dirty="0" smtClean="0">
                <a:solidFill>
                  <a:schemeClr val="tx1">
                    <a:lumMod val="50000"/>
                    <a:lumOff val="50000"/>
                  </a:schemeClr>
                </a:solidFill>
              </a:rPr>
              <a:t>rating of Georgia</a:t>
            </a:r>
            <a:endParaRPr lang="en-US" sz="1300" b="1" dirty="0">
              <a:solidFill>
                <a:schemeClr val="tx1">
                  <a:lumMod val="50000"/>
                  <a:lumOff val="50000"/>
                </a:schemeClr>
              </a:solidFill>
            </a:endParaRPr>
          </a:p>
        </p:txBody>
      </p:sp>
      <p:sp>
        <p:nvSpPr>
          <p:cNvPr id="25" name="Striped Right Arrow 24"/>
          <p:cNvSpPr/>
          <p:nvPr/>
        </p:nvSpPr>
        <p:spPr>
          <a:xfrm rot="16200000">
            <a:off x="7736077" y="4078669"/>
            <a:ext cx="381193" cy="301057"/>
          </a:xfrm>
          <a:prstGeom prst="stripedRightArrow">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rot="16200000">
            <a:off x="7346636" y="3418988"/>
            <a:ext cx="2076685" cy="353943"/>
          </a:xfrm>
          <a:prstGeom prst="rect">
            <a:avLst/>
          </a:prstGeom>
          <a:noFill/>
        </p:spPr>
        <p:txBody>
          <a:bodyPr wrap="square" rtlCol="0">
            <a:spAutoFit/>
          </a:bodyPr>
          <a:lstStyle/>
          <a:p>
            <a:pPr algn="ctr"/>
            <a:r>
              <a:rPr lang="en-US" sz="1700" b="1" dirty="0" smtClean="0">
                <a:solidFill>
                  <a:schemeClr val="tx1">
                    <a:lumMod val="50000"/>
                    <a:lumOff val="50000"/>
                  </a:schemeClr>
                </a:solidFill>
              </a:rPr>
              <a:t>3 Step Left</a:t>
            </a:r>
            <a:endParaRPr lang="en-US" sz="1700" b="1" dirty="0">
              <a:solidFill>
                <a:schemeClr val="tx1">
                  <a:lumMod val="50000"/>
                  <a:lumOff val="50000"/>
                </a:schemeClr>
              </a:solidFill>
            </a:endParaRPr>
          </a:p>
        </p:txBody>
      </p:sp>
      <p:sp>
        <p:nvSpPr>
          <p:cNvPr id="22" name="Rounded Rectangle 21"/>
          <p:cNvSpPr/>
          <p:nvPr/>
        </p:nvSpPr>
        <p:spPr>
          <a:xfrm>
            <a:off x="6236525" y="2013826"/>
            <a:ext cx="2590800" cy="529030"/>
          </a:xfrm>
          <a:prstGeom prst="roundRect">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13875" y="2097269"/>
            <a:ext cx="1885512" cy="292388"/>
          </a:xfrm>
          <a:prstGeom prst="rect">
            <a:avLst/>
          </a:prstGeom>
          <a:noFill/>
        </p:spPr>
        <p:txBody>
          <a:bodyPr wrap="square" rtlCol="0">
            <a:spAutoFit/>
          </a:bodyPr>
          <a:lstStyle/>
          <a:p>
            <a:pPr algn="ctr"/>
            <a:r>
              <a:rPr lang="en-US" sz="1300" b="1" dirty="0">
                <a:solidFill>
                  <a:schemeClr val="bg1"/>
                </a:solidFill>
              </a:rPr>
              <a:t>The Investment Rating</a:t>
            </a:r>
          </a:p>
        </p:txBody>
      </p:sp>
      <p:sp>
        <p:nvSpPr>
          <p:cNvPr id="20" name="TextBox 19"/>
          <p:cNvSpPr txBox="1"/>
          <p:nvPr/>
        </p:nvSpPr>
        <p:spPr>
          <a:xfrm>
            <a:off x="6407033" y="2086746"/>
            <a:ext cx="1103128" cy="400110"/>
          </a:xfrm>
          <a:prstGeom prst="rect">
            <a:avLst/>
          </a:prstGeom>
          <a:noFill/>
        </p:spPr>
        <p:txBody>
          <a:bodyPr wrap="square" rtlCol="0">
            <a:spAutoFit/>
          </a:bodyPr>
          <a:lstStyle/>
          <a:p>
            <a:r>
              <a:rPr lang="en-US" sz="2000" b="1" dirty="0" smtClean="0">
                <a:solidFill>
                  <a:schemeClr val="bg1"/>
                </a:solidFill>
              </a:rPr>
              <a:t>BBB-</a:t>
            </a:r>
          </a:p>
        </p:txBody>
      </p:sp>
      <p:sp>
        <p:nvSpPr>
          <p:cNvPr id="24" name="Striped Right Arrow 23"/>
          <p:cNvSpPr/>
          <p:nvPr/>
        </p:nvSpPr>
        <p:spPr>
          <a:xfrm rot="16200000">
            <a:off x="7732332" y="3340419"/>
            <a:ext cx="381193" cy="301057"/>
          </a:xfrm>
          <a:prstGeom prst="stripedRightArrow">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triped Right Arrow 26"/>
          <p:cNvSpPr/>
          <p:nvPr/>
        </p:nvSpPr>
        <p:spPr>
          <a:xfrm rot="16200000">
            <a:off x="7736075" y="2642744"/>
            <a:ext cx="381193" cy="301057"/>
          </a:xfrm>
          <a:prstGeom prst="stripedRightArrow">
            <a:avLst/>
          </a:prstGeom>
          <a:solidFill>
            <a:srgbClr val="D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83567" y="4837854"/>
            <a:ext cx="5904657" cy="738664"/>
          </a:xfrm>
          <a:prstGeom prst="rect">
            <a:avLst/>
          </a:prstGeom>
          <a:noFill/>
        </p:spPr>
        <p:txBody>
          <a:bodyPr wrap="square" rtlCol="0">
            <a:spAutoFit/>
          </a:bodyPr>
          <a:lstStyle/>
          <a:p>
            <a:pPr algn="just"/>
            <a:r>
              <a:rPr lang="en-US" sz="1400" i="1" dirty="0"/>
              <a:t>Fitch- rating company has also released a report in respect of </a:t>
            </a:r>
            <a:r>
              <a:rPr lang="en-US" sz="1400" b="1" i="1" dirty="0"/>
              <a:t>the railway </a:t>
            </a:r>
            <a:r>
              <a:rPr lang="en-US" sz="1400" b="1" i="1" dirty="0" smtClean="0"/>
              <a:t>system of </a:t>
            </a:r>
            <a:r>
              <a:rPr lang="en-US" sz="1400" b="1" i="1" dirty="0"/>
              <a:t>G</a:t>
            </a:r>
            <a:r>
              <a:rPr lang="en-US" sz="1400" b="1" i="1" dirty="0" smtClean="0"/>
              <a:t>eorgia</a:t>
            </a:r>
            <a:r>
              <a:rPr lang="en-US" sz="1400" i="1" dirty="0" smtClean="0"/>
              <a:t>, and according this, improved the company's rating </a:t>
            </a:r>
            <a:r>
              <a:rPr lang="en-US" sz="1400" i="1" dirty="0"/>
              <a:t>and identified as "stable", has remained high rate BB-</a:t>
            </a:r>
          </a:p>
        </p:txBody>
      </p:sp>
    </p:spTree>
    <p:extLst>
      <p:ext uri="{BB962C8B-B14F-4D97-AF65-F5344CB8AC3E}">
        <p14:creationId xmlns:p14="http://schemas.microsoft.com/office/powerpoint/2010/main" val="2599614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819721" y="0"/>
            <a:ext cx="7412911" cy="381000"/>
          </a:xfrm>
        </p:spPr>
        <p:txBody>
          <a:bodyPr/>
          <a:lstStyle/>
          <a:p>
            <a:r>
              <a:rPr lang="en-US" sz="1400" dirty="0"/>
              <a:t>The Chronology of the sovereign credit </a:t>
            </a:r>
            <a:r>
              <a:rPr lang="en-US" sz="1400" dirty="0" smtClean="0"/>
              <a:t>rating of Georgia</a:t>
            </a:r>
            <a:endParaRPr lang="ru-RU" sz="1400" dirty="0"/>
          </a:p>
        </p:txBody>
      </p:sp>
      <p:sp>
        <p:nvSpPr>
          <p:cNvPr id="6" name="Rounded Rectangular Callout 5"/>
          <p:cNvSpPr/>
          <p:nvPr/>
        </p:nvSpPr>
        <p:spPr>
          <a:xfrm>
            <a:off x="76200" y="2721934"/>
            <a:ext cx="1805480" cy="685799"/>
          </a:xfrm>
          <a:prstGeom prst="wedgeRoundRectCallout">
            <a:avLst>
              <a:gd name="adj1" fmla="val -2695"/>
              <a:gd name="adj2" fmla="val 62404"/>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endParaRPr lang="en-US" sz="900" dirty="0" smtClean="0">
              <a:solidFill>
                <a:srgbClr val="FF0000"/>
              </a:solidFill>
            </a:endParaRPr>
          </a:p>
          <a:p>
            <a:pPr lvl="0" algn="ctr">
              <a:defRPr/>
            </a:pPr>
            <a:r>
              <a:rPr lang="en-US" sz="900" dirty="0" smtClean="0">
                <a:solidFill>
                  <a:srgbClr val="FF0000"/>
                </a:solidFill>
              </a:rPr>
              <a:t>The </a:t>
            </a:r>
            <a:r>
              <a:rPr lang="en-US" sz="900" dirty="0">
                <a:solidFill>
                  <a:srgbClr val="FF0000"/>
                </a:solidFill>
              </a:rPr>
              <a:t>deterioration of the </a:t>
            </a:r>
            <a:r>
              <a:rPr lang="en-US" sz="900" dirty="0" smtClean="0">
                <a:solidFill>
                  <a:srgbClr val="FF0000"/>
                </a:solidFill>
              </a:rPr>
              <a:t>rating happened because of the military </a:t>
            </a:r>
            <a:r>
              <a:rPr lang="en-US" sz="900" dirty="0">
                <a:solidFill>
                  <a:srgbClr val="FF0000"/>
                </a:solidFill>
              </a:rPr>
              <a:t>conflict with Russia and the global economic crisis</a:t>
            </a:r>
            <a:endParaRPr lang="en-US" sz="900" dirty="0" smtClean="0">
              <a:solidFill>
                <a:srgbClr val="FF0000"/>
              </a:solidFill>
            </a:endParaRPr>
          </a:p>
        </p:txBody>
      </p:sp>
      <p:pic>
        <p:nvPicPr>
          <p:cNvPr id="10" name="Picture 9" descr="C:\Documents and Settings\Kote\Desktop\FitchLogo.gif"/>
          <p:cNvPicPr>
            <a:picLocks noChangeAspect="1" noChangeArrowheads="1"/>
          </p:cNvPicPr>
          <p:nvPr/>
        </p:nvPicPr>
        <p:blipFill>
          <a:blip r:embed="rId3" cstate="print"/>
          <a:srcRect/>
          <a:stretch>
            <a:fillRect/>
          </a:stretch>
        </p:blipFill>
        <p:spPr bwMode="auto">
          <a:xfrm>
            <a:off x="3840377" y="2831142"/>
            <a:ext cx="1371600" cy="262267"/>
          </a:xfrm>
          <a:prstGeom prst="rect">
            <a:avLst/>
          </a:prstGeom>
          <a:noFill/>
        </p:spPr>
      </p:pic>
      <p:pic>
        <p:nvPicPr>
          <p:cNvPr id="12" name="Picture 11" descr="C:\Documents and Settings\Kote\Desktop\standard_and_poor_logo.gif"/>
          <p:cNvPicPr>
            <a:picLocks noChangeAspect="1" noChangeArrowheads="1"/>
          </p:cNvPicPr>
          <p:nvPr/>
        </p:nvPicPr>
        <p:blipFill>
          <a:blip r:embed="rId4" cstate="print"/>
          <a:srcRect/>
          <a:stretch>
            <a:fillRect/>
          </a:stretch>
        </p:blipFill>
        <p:spPr bwMode="auto">
          <a:xfrm>
            <a:off x="3789436" y="472791"/>
            <a:ext cx="1240021" cy="351556"/>
          </a:xfrm>
          <a:prstGeom prst="rect">
            <a:avLst/>
          </a:prstGeom>
          <a:noFill/>
        </p:spPr>
      </p:pic>
      <p:pic>
        <p:nvPicPr>
          <p:cNvPr id="9" name="Picture 8" descr="C:\Documents and Settings\Kote\Desktop\Moodys%20MIS%20Logo%20-%20Blue.jpg"/>
          <p:cNvPicPr>
            <a:picLocks noChangeAspect="1" noChangeArrowheads="1"/>
          </p:cNvPicPr>
          <p:nvPr/>
        </p:nvPicPr>
        <p:blipFill>
          <a:blip r:embed="rId5" cstate="print"/>
          <a:srcRect/>
          <a:stretch>
            <a:fillRect/>
          </a:stretch>
        </p:blipFill>
        <p:spPr bwMode="auto">
          <a:xfrm>
            <a:off x="3889117" y="5029200"/>
            <a:ext cx="1002557" cy="360324"/>
          </a:xfrm>
          <a:prstGeom prst="rect">
            <a:avLst/>
          </a:prstGeom>
          <a:noFill/>
        </p:spPr>
      </p:pic>
      <p:graphicFrame>
        <p:nvGraphicFramePr>
          <p:cNvPr id="11" name="Content Placeholder 7"/>
          <p:cNvGraphicFramePr>
            <a:graphicFrameLocks noGrp="1"/>
          </p:cNvGraphicFramePr>
          <p:nvPr>
            <p:ph idx="1"/>
            <p:extLst>
              <p:ext uri="{D42A27DB-BD31-4B8C-83A1-F6EECF244321}">
                <p14:modId xmlns:p14="http://schemas.microsoft.com/office/powerpoint/2010/main" val="4177613812"/>
              </p:ext>
            </p:extLst>
          </p:nvPr>
        </p:nvGraphicFramePr>
        <p:xfrm>
          <a:off x="-527357" y="5389524"/>
          <a:ext cx="9873606" cy="13288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extLst>
              <p:ext uri="{D42A27DB-BD31-4B8C-83A1-F6EECF244321}">
                <p14:modId xmlns:p14="http://schemas.microsoft.com/office/powerpoint/2010/main" val="2042484315"/>
              </p:ext>
            </p:extLst>
          </p:nvPr>
        </p:nvGraphicFramePr>
        <p:xfrm>
          <a:off x="357774" y="3212976"/>
          <a:ext cx="9067800" cy="17526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p:cNvGraphicFramePr>
          <p:nvPr>
            <p:extLst>
              <p:ext uri="{D42A27DB-BD31-4B8C-83A1-F6EECF244321}">
                <p14:modId xmlns:p14="http://schemas.microsoft.com/office/powerpoint/2010/main" val="2171854208"/>
              </p:ext>
            </p:extLst>
          </p:nvPr>
        </p:nvGraphicFramePr>
        <p:xfrm>
          <a:off x="104774" y="472791"/>
          <a:ext cx="10029825" cy="235835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36125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12</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48612285"/>
              </p:ext>
            </p:extLst>
          </p:nvPr>
        </p:nvGraphicFramePr>
        <p:xfrm>
          <a:off x="179512" y="3763093"/>
          <a:ext cx="5760640" cy="2402211"/>
        </p:xfrm>
        <a:graphic>
          <a:graphicData uri="http://schemas.openxmlformats.org/drawingml/2006/table">
            <a:tbl>
              <a:tblPr/>
              <a:tblGrid>
                <a:gridCol w="3168352"/>
                <a:gridCol w="864096"/>
                <a:gridCol w="792088"/>
                <a:gridCol w="936104"/>
              </a:tblGrid>
              <a:tr h="720664">
                <a:tc>
                  <a:txBody>
                    <a:bodyPr/>
                    <a:lstStyle/>
                    <a:p>
                      <a:pPr algn="ctr" fontAlgn="ctr"/>
                      <a:r>
                        <a:rPr lang="en-US" sz="1200" b="1" i="0" u="none" strike="noStrike" dirty="0" smtClean="0">
                          <a:solidFill>
                            <a:srgbClr val="000000"/>
                          </a:solidFill>
                          <a:effectLst/>
                          <a:latin typeface="Sylfaen" panose="010A0502050306030303" pitchFamily="18" charset="0"/>
                        </a:rPr>
                        <a:t>Name</a:t>
                      </a:r>
                      <a:endParaRPr lang="ka-GE" sz="1200" b="1"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dirty="0">
                          <a:solidFill>
                            <a:srgbClr val="000000"/>
                          </a:solidFill>
                          <a:effectLst/>
                          <a:latin typeface="Sylfaen" panose="010A0502050306030303" pitchFamily="18" charset="0"/>
                        </a:rPr>
                        <a:t>2013</a:t>
                      </a:r>
                      <a:br>
                        <a:rPr lang="ka-GE" sz="1100" b="1" i="0" u="none" strike="noStrike" dirty="0">
                          <a:solidFill>
                            <a:srgbClr val="000000"/>
                          </a:solidFill>
                          <a:effectLst/>
                          <a:latin typeface="Sylfaen" panose="010A0502050306030303" pitchFamily="18" charset="0"/>
                        </a:rPr>
                      </a:br>
                      <a:r>
                        <a:rPr lang="en-US" sz="1100" b="1" i="0" u="none" strike="noStrike" dirty="0" smtClean="0">
                          <a:solidFill>
                            <a:srgbClr val="000000"/>
                          </a:solidFill>
                          <a:effectLst/>
                          <a:latin typeface="Sylfaen" panose="010A0502050306030303" pitchFamily="18" charset="0"/>
                        </a:rPr>
                        <a:t>actual</a:t>
                      </a:r>
                      <a:endParaRPr lang="ka-GE" sz="1100" b="1" i="0" u="none" strike="noStrike" dirty="0">
                        <a:solidFill>
                          <a:srgbClr val="000000"/>
                        </a:solidFill>
                        <a:effectLst/>
                        <a:latin typeface="Sylfaen" panose="010A0502050306030303" pitchFamily="18" charset="0"/>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dirty="0">
                          <a:solidFill>
                            <a:srgbClr val="000000"/>
                          </a:solidFill>
                          <a:effectLst/>
                          <a:latin typeface="Sylfaen" panose="010A0502050306030303" pitchFamily="18" charset="0"/>
                        </a:rPr>
                        <a:t>2014</a:t>
                      </a:r>
                      <a:br>
                        <a:rPr lang="ka-GE" sz="1100" b="1" i="0" u="none" strike="noStrike" dirty="0">
                          <a:solidFill>
                            <a:srgbClr val="000000"/>
                          </a:solidFill>
                          <a:effectLst/>
                          <a:latin typeface="Sylfaen" panose="010A0502050306030303" pitchFamily="18" charset="0"/>
                        </a:rPr>
                      </a:br>
                      <a:r>
                        <a:rPr lang="en-US" sz="1100" b="1" i="0" u="none" strike="noStrike" dirty="0" smtClean="0">
                          <a:solidFill>
                            <a:srgbClr val="000000"/>
                          </a:solidFill>
                          <a:effectLst/>
                          <a:latin typeface="Sylfaen" panose="010A0502050306030303" pitchFamily="18" charset="0"/>
                        </a:rPr>
                        <a:t>projected</a:t>
                      </a:r>
                      <a:endParaRPr lang="ka-GE" sz="1100" b="1"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dirty="0">
                          <a:solidFill>
                            <a:srgbClr val="000000"/>
                          </a:solidFill>
                          <a:effectLst/>
                          <a:latin typeface="Sylfaen" panose="010A0502050306030303" pitchFamily="18" charset="0"/>
                        </a:rPr>
                        <a:t>2015</a:t>
                      </a:r>
                      <a:br>
                        <a:rPr lang="ka-GE" sz="1100" b="1" i="0" u="none" strike="noStrike" dirty="0">
                          <a:solidFill>
                            <a:srgbClr val="000000"/>
                          </a:solidFill>
                          <a:effectLst/>
                          <a:latin typeface="Sylfaen" panose="010A0502050306030303" pitchFamily="18" charset="0"/>
                        </a:rPr>
                      </a:br>
                      <a:r>
                        <a:rPr lang="en-US" sz="1100" b="1" i="0" u="none" strike="noStrike" dirty="0" smtClean="0">
                          <a:solidFill>
                            <a:srgbClr val="000000"/>
                          </a:solidFill>
                          <a:effectLst/>
                          <a:latin typeface="Sylfaen" panose="010A0502050306030303" pitchFamily="18" charset="0"/>
                        </a:rPr>
                        <a:t>projected</a:t>
                      </a:r>
                      <a:endParaRPr lang="ka-GE" sz="1100" b="1"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en-US" sz="1100" b="0" i="0" u="none" strike="noStrike" dirty="0" smtClean="0">
                          <a:solidFill>
                            <a:srgbClr val="000000"/>
                          </a:solidFill>
                          <a:effectLst/>
                          <a:latin typeface="Sylfaen" panose="010A0502050306030303" pitchFamily="18" charset="0"/>
                        </a:rPr>
                        <a:t>Real growth of GDP</a:t>
                      </a:r>
                      <a:endParaRPr lang="ka-GE" sz="1100" b="0" i="0" u="none" strike="noStrike" dirty="0">
                        <a:solidFill>
                          <a:srgbClr val="000000"/>
                        </a:solidFill>
                        <a:effectLst/>
                        <a:latin typeface="Sylfaen" panose="010A0502050306030303" pitchFamily="18" charset="0"/>
                      </a:endParaRP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3.2%</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Sylfaen" panose="010A0502050306030303"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Sylfaen" panose="010A0502050306030303"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en-US" sz="1100" b="0" i="0" u="none" strike="noStrike" dirty="0" smtClean="0">
                          <a:solidFill>
                            <a:srgbClr val="000000"/>
                          </a:solidFill>
                          <a:effectLst/>
                          <a:latin typeface="Sylfaen" panose="010A0502050306030303" pitchFamily="18" charset="0"/>
                        </a:rPr>
                        <a:t>GDP - Nominal</a:t>
                      </a:r>
                      <a:endParaRPr lang="ka-GE" sz="1100" b="0" i="0" u="none" strike="noStrike" dirty="0">
                        <a:solidFill>
                          <a:srgbClr val="000000"/>
                        </a:solidFill>
                        <a:effectLst/>
                        <a:latin typeface="Sylfaen" panose="010A0502050306030303" pitchFamily="18" charset="0"/>
                      </a:endParaRP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26,824.9</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29,176.4</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31,860.6</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en-US" sz="1100" b="0" i="0" u="none" strike="noStrike" dirty="0" smtClean="0">
                          <a:solidFill>
                            <a:srgbClr val="000000"/>
                          </a:solidFill>
                          <a:effectLst/>
                          <a:latin typeface="Sylfaen" panose="010A0502050306030303" pitchFamily="18" charset="0"/>
                        </a:rPr>
                        <a:t>Average inflation - annual</a:t>
                      </a:r>
                      <a:endParaRPr lang="ka-GE" sz="1100" b="0" i="0" u="none" strike="noStrike" dirty="0">
                        <a:solidFill>
                          <a:srgbClr val="000000"/>
                        </a:solidFill>
                        <a:effectLst/>
                        <a:latin typeface="Sylfaen" panose="010A0502050306030303" pitchFamily="18" charset="0"/>
                      </a:endParaRP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-0.5%</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en-US" sz="1100" b="0" i="0" u="none" strike="noStrike" dirty="0" smtClean="0">
                          <a:solidFill>
                            <a:srgbClr val="000000"/>
                          </a:solidFill>
                          <a:effectLst/>
                          <a:latin typeface="Sylfaen" panose="010A0502050306030303" pitchFamily="18" charset="0"/>
                        </a:rPr>
                        <a:t>Inflation for the end of the year</a:t>
                      </a:r>
                      <a:endParaRPr lang="ka-GE" sz="1100" b="0" i="0" u="none" strike="noStrike" dirty="0">
                        <a:solidFill>
                          <a:srgbClr val="000000"/>
                        </a:solidFill>
                        <a:effectLst/>
                        <a:latin typeface="Sylfaen" panose="010A0502050306030303" pitchFamily="18" charset="0"/>
                      </a:endParaRP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2.4%</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en-US" sz="1100" b="0" i="0" u="none" strike="noStrike" kern="1200" dirty="0" smtClean="0">
                          <a:solidFill>
                            <a:srgbClr val="000000"/>
                          </a:solidFill>
                          <a:effectLst/>
                          <a:latin typeface="Sylfaen" panose="010A0502050306030303" pitchFamily="18" charset="0"/>
                          <a:ea typeface="+mn-ea"/>
                          <a:cs typeface="+mn-cs"/>
                        </a:rPr>
                        <a:t>% of State debt to GDP</a:t>
                      </a:r>
                      <a:endParaRPr lang="ka-GE" sz="1100" b="0" i="0" u="none" strike="noStrike" kern="1200" dirty="0">
                        <a:solidFill>
                          <a:srgbClr val="000000"/>
                        </a:solidFill>
                        <a:effectLst/>
                        <a:latin typeface="Sylfaen" panose="010A0502050306030303" pitchFamily="18" charset="0"/>
                        <a:ea typeface="+mn-ea"/>
                        <a:cs typeface="+mn-cs"/>
                      </a:endParaRP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34.7%</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36.4%</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37.2%</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en-US" sz="1100" b="0" i="0" u="none" strike="noStrike" dirty="0" smtClean="0">
                          <a:solidFill>
                            <a:srgbClr val="000000"/>
                          </a:solidFill>
                          <a:effectLst/>
                          <a:latin typeface="Sylfaen" panose="010A0502050306030303" pitchFamily="18" charset="0"/>
                        </a:rPr>
                        <a:t>Budget deficit</a:t>
                      </a:r>
                      <a:endParaRPr lang="ka-GE" sz="1100" b="0" i="0" u="none" strike="noStrike" dirty="0">
                        <a:solidFill>
                          <a:srgbClr val="000000"/>
                        </a:solidFill>
                        <a:effectLst/>
                        <a:latin typeface="Sylfaen" panose="010A0502050306030303" pitchFamily="18" charset="0"/>
                      </a:endParaRP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704.9</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1,147.0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Sylfaen" panose="010A0502050306030303" pitchFamily="18" charset="0"/>
                        </a:rPr>
                        <a:t>9</a:t>
                      </a:r>
                      <a:r>
                        <a:rPr lang="ka-GE" sz="1400" b="0" i="0" u="none" strike="noStrike" dirty="0" smtClean="0">
                          <a:solidFill>
                            <a:srgbClr val="000000"/>
                          </a:solidFill>
                          <a:effectLst/>
                          <a:latin typeface="Sylfaen" panose="010A0502050306030303" pitchFamily="18" charset="0"/>
                        </a:rPr>
                        <a:t>7</a:t>
                      </a:r>
                      <a:r>
                        <a:rPr lang="en-US" sz="1400" b="0" i="0" u="none" strike="noStrike" dirty="0" smtClean="0">
                          <a:solidFill>
                            <a:srgbClr val="000000"/>
                          </a:solidFill>
                          <a:effectLst/>
                          <a:latin typeface="Sylfaen" panose="010A0502050306030303" pitchFamily="18" charset="0"/>
                        </a:rPr>
                        <a:t>0.0</a:t>
                      </a:r>
                      <a:endParaRPr lang="en-US" sz="1400" b="0" i="0" u="none" strike="noStrike" dirty="0">
                        <a:solidFill>
                          <a:srgbClr val="000000"/>
                        </a:solidFill>
                        <a:effectLst/>
                        <a:latin typeface="Sylfaen" panose="010A0502050306030303"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221">
                <a:tc>
                  <a:txBody>
                    <a:bodyPr/>
                    <a:lstStyle/>
                    <a:p>
                      <a:pPr algn="l" fontAlgn="ctr"/>
                      <a:r>
                        <a:rPr lang="en-US" sz="1100" b="0" i="0" u="none" strike="noStrike" dirty="0" smtClean="0">
                          <a:solidFill>
                            <a:srgbClr val="000000"/>
                          </a:solidFill>
                          <a:effectLst/>
                          <a:latin typeface="Sylfaen" panose="010A0502050306030303" pitchFamily="18" charset="0"/>
                        </a:rPr>
                        <a:t>% of Budget Deficit to GDP</a:t>
                      </a:r>
                      <a:endParaRPr lang="ka-GE" sz="1100" b="0" i="0" u="none" strike="noStrike" dirty="0">
                        <a:solidFill>
                          <a:srgbClr val="000000"/>
                        </a:solidFill>
                        <a:effectLst/>
                        <a:latin typeface="Sylfaen" panose="010A0502050306030303" pitchFamily="18" charset="0"/>
                      </a:endParaRPr>
                    </a:p>
                  </a:txBody>
                  <a:tcPr marL="25717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2.6%</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Sylfaen" panose="010A0502050306030303"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sp>
        <p:nvSpPr>
          <p:cNvPr id="9" name="Title 1"/>
          <p:cNvSpPr>
            <a:spLocks noGrp="1"/>
          </p:cNvSpPr>
          <p:nvPr>
            <p:ph type="title"/>
          </p:nvPr>
        </p:nvSpPr>
        <p:spPr>
          <a:xfrm>
            <a:off x="381000" y="201142"/>
            <a:ext cx="8229600" cy="563562"/>
          </a:xfrm>
        </p:spPr>
        <p:txBody>
          <a:bodyPr>
            <a:normAutofit/>
          </a:bodyPr>
          <a:lstStyle/>
          <a:p>
            <a:r>
              <a:rPr lang="en-US" dirty="0">
                <a:solidFill>
                  <a:schemeClr val="tx1"/>
                </a:solidFill>
              </a:rPr>
              <a:t>The main macroeconomic parameters</a:t>
            </a:r>
            <a:endParaRPr lang="en-US" sz="2400" b="1" dirty="0">
              <a:solidFill>
                <a:schemeClr val="tx1"/>
              </a:solidFill>
            </a:endParaRPr>
          </a:p>
        </p:txBody>
      </p:sp>
      <p:sp>
        <p:nvSpPr>
          <p:cNvPr id="7" name="Rectangle 6"/>
          <p:cNvSpPr/>
          <p:nvPr/>
        </p:nvSpPr>
        <p:spPr>
          <a:xfrm>
            <a:off x="6012160" y="3645024"/>
            <a:ext cx="3096344" cy="2231380"/>
          </a:xfrm>
          <a:prstGeom prst="rect">
            <a:avLst/>
          </a:prstGeom>
        </p:spPr>
        <p:txBody>
          <a:bodyPr wrap="square">
            <a:spAutoFit/>
          </a:bodyPr>
          <a:lstStyle/>
          <a:p>
            <a:r>
              <a:rPr lang="en-US" sz="1200" b="1" dirty="0">
                <a:latin typeface="Sylfaen" panose="010A0502050306030303" pitchFamily="18" charset="0"/>
              </a:rPr>
              <a:t>For midterm period</a:t>
            </a:r>
            <a:r>
              <a:rPr lang="ka-GE" sz="1200" b="1" dirty="0" smtClean="0">
                <a:latin typeface="Sylfaen" panose="010A0502050306030303" pitchFamily="18" charset="0"/>
              </a:rPr>
              <a:t>:</a:t>
            </a:r>
            <a:endParaRPr lang="en-US" sz="1200" dirty="0">
              <a:latin typeface="Sylfaen" panose="010A0502050306030303" pitchFamily="18" charset="0"/>
            </a:endParaRPr>
          </a:p>
          <a:p>
            <a:pPr marL="285750" lvl="0" indent="-285750">
              <a:buFont typeface="Wingdings" panose="05000000000000000000" pitchFamily="2" charset="2"/>
              <a:buChar char="Ø"/>
            </a:pPr>
            <a:r>
              <a:rPr lang="en-US" sz="1100" dirty="0">
                <a:latin typeface="Sylfaen" panose="010A0502050306030303" pitchFamily="18" charset="0"/>
              </a:rPr>
              <a:t>The </a:t>
            </a:r>
            <a:r>
              <a:rPr lang="en-US" sz="1100" dirty="0" smtClean="0">
                <a:latin typeface="Sylfaen" panose="010A0502050306030303" pitchFamily="18" charset="0"/>
              </a:rPr>
              <a:t>real economic </a:t>
            </a:r>
            <a:r>
              <a:rPr lang="en-US" sz="1100" dirty="0">
                <a:latin typeface="Sylfaen" panose="010A0502050306030303" pitchFamily="18" charset="0"/>
              </a:rPr>
              <a:t>grows</a:t>
            </a:r>
            <a:r>
              <a:rPr lang="ka-GE" sz="1100" dirty="0" smtClean="0">
                <a:latin typeface="Sylfaen" panose="010A0502050306030303" pitchFamily="18" charset="0"/>
              </a:rPr>
              <a:t>- </a:t>
            </a:r>
            <a:r>
              <a:rPr lang="ka-GE" sz="1100" dirty="0">
                <a:latin typeface="Sylfaen" panose="010A0502050306030303" pitchFamily="18" charset="0"/>
              </a:rPr>
              <a:t>5,5</a:t>
            </a:r>
            <a:r>
              <a:rPr lang="ka-GE" sz="1100" dirty="0" smtClean="0">
                <a:latin typeface="Sylfaen" panose="010A0502050306030303" pitchFamily="18" charset="0"/>
              </a:rPr>
              <a:t>%;</a:t>
            </a:r>
            <a:endParaRPr lang="ka-GE" sz="1100" dirty="0">
              <a:latin typeface="Sylfaen" panose="010A0502050306030303" pitchFamily="18" charset="0"/>
            </a:endParaRPr>
          </a:p>
          <a:p>
            <a:pPr marL="285750" lvl="0" indent="-285750">
              <a:buFont typeface="Wingdings" panose="05000000000000000000" pitchFamily="2" charset="2"/>
              <a:buChar char="Ø"/>
            </a:pPr>
            <a:r>
              <a:rPr lang="en-US" sz="1100" dirty="0">
                <a:latin typeface="Sylfaen" panose="010A0502050306030303" pitchFamily="18" charset="0"/>
              </a:rPr>
              <a:t> GDP deflator projected 3.5%-4.0% grows</a:t>
            </a:r>
            <a:r>
              <a:rPr lang="en-US" sz="1100" dirty="0" smtClean="0">
                <a:latin typeface="Sylfaen" panose="010A0502050306030303" pitchFamily="18" charset="0"/>
              </a:rPr>
              <a:t>.</a:t>
            </a:r>
          </a:p>
          <a:p>
            <a:pPr marL="285750" lvl="0" indent="-285750">
              <a:buFont typeface="Wingdings" panose="05000000000000000000" pitchFamily="2" charset="2"/>
              <a:buChar char="Ø"/>
            </a:pPr>
            <a:r>
              <a:rPr lang="en-US" sz="1100" dirty="0">
                <a:latin typeface="Sylfaen" panose="010A0502050306030303" pitchFamily="18" charset="0"/>
              </a:rPr>
              <a:t>Will be maintained the budget deficit decreasing </a:t>
            </a:r>
            <a:r>
              <a:rPr lang="en-US" sz="1100" dirty="0" smtClean="0">
                <a:latin typeface="Sylfaen" panose="010A0502050306030303" pitchFamily="18" charset="0"/>
              </a:rPr>
              <a:t>trend and for </a:t>
            </a:r>
            <a:r>
              <a:rPr lang="en-US" sz="1100" dirty="0">
                <a:latin typeface="Sylfaen" panose="010A0502050306030303" pitchFamily="18" charset="0"/>
              </a:rPr>
              <a:t>2018 will not exceed 2.0% of GDP;</a:t>
            </a:r>
            <a:endParaRPr lang="ka-GE" sz="1200" dirty="0" smtClean="0">
              <a:latin typeface="Sylfaen" panose="010A0502050306030303" pitchFamily="18" charset="0"/>
            </a:endParaRPr>
          </a:p>
          <a:p>
            <a:r>
              <a:rPr lang="en-US" sz="1200" dirty="0">
                <a:latin typeface="Sylfaen" panose="010A0502050306030303" pitchFamily="18" charset="0"/>
              </a:rPr>
              <a:t>Consolidated Budget </a:t>
            </a:r>
            <a:r>
              <a:rPr lang="en-US" sz="1200" dirty="0" smtClean="0">
                <a:latin typeface="Sylfaen" panose="010A0502050306030303" pitchFamily="18" charset="0"/>
              </a:rPr>
              <a:t> tax revenues</a:t>
            </a:r>
            <a:r>
              <a:rPr lang="en-US" sz="1200" dirty="0">
                <a:latin typeface="Sylfaen" panose="010A0502050306030303" pitchFamily="18" charset="0"/>
              </a:rPr>
              <a:t> </a:t>
            </a:r>
            <a:r>
              <a:rPr lang="ka-GE" sz="1200" dirty="0" smtClean="0">
                <a:latin typeface="Sylfaen" panose="010A0502050306030303" pitchFamily="18" charset="0"/>
              </a:rPr>
              <a:t>- 8</a:t>
            </a:r>
            <a:r>
              <a:rPr lang="ka-GE" sz="1200" dirty="0">
                <a:latin typeface="Sylfaen" panose="010A0502050306030303" pitchFamily="18" charset="0"/>
              </a:rPr>
              <a:t> </a:t>
            </a:r>
            <a:r>
              <a:rPr lang="ka-GE" sz="1200" dirty="0" smtClean="0">
                <a:latin typeface="Sylfaen" panose="010A0502050306030303" pitchFamily="18" charset="0"/>
              </a:rPr>
              <a:t>030.0 </a:t>
            </a:r>
            <a:r>
              <a:rPr lang="en-US" sz="1200" dirty="0" smtClean="0">
                <a:latin typeface="Sylfaen" panose="010A0502050306030303" pitchFamily="18" charset="0"/>
              </a:rPr>
              <a:t>million</a:t>
            </a:r>
            <a:r>
              <a:rPr lang="en-US" sz="1200" dirty="0">
                <a:latin typeface="Sylfaen" panose="010A0502050306030303" pitchFamily="18" charset="0"/>
              </a:rPr>
              <a:t> </a:t>
            </a:r>
            <a:r>
              <a:rPr lang="en-US" sz="1200" dirty="0" smtClean="0">
                <a:latin typeface="Sylfaen" panose="010A0502050306030303" pitchFamily="18" charset="0"/>
              </a:rPr>
              <a:t>GEL</a:t>
            </a:r>
            <a:r>
              <a:rPr lang="ka-GE" sz="1200" dirty="0" smtClean="0">
                <a:latin typeface="Sylfaen" panose="010A0502050306030303" pitchFamily="18" charset="0"/>
              </a:rPr>
              <a:t> (25,2%</a:t>
            </a:r>
            <a:r>
              <a:rPr lang="en-US" sz="1200" dirty="0" smtClean="0">
                <a:latin typeface="Sylfaen" panose="010A0502050306030303" pitchFamily="18" charset="0"/>
              </a:rPr>
              <a:t> of GDP</a:t>
            </a:r>
            <a:r>
              <a:rPr lang="ka-GE" sz="1200" dirty="0" smtClean="0">
                <a:latin typeface="Sylfaen" panose="010A0502050306030303" pitchFamily="18" charset="0"/>
              </a:rPr>
              <a:t>)</a:t>
            </a:r>
          </a:p>
          <a:p>
            <a:pPr marL="285750" indent="-285750">
              <a:buFont typeface="Wingdings" panose="05000000000000000000" pitchFamily="2" charset="2"/>
              <a:buChar char="Ø"/>
            </a:pPr>
            <a:endParaRPr lang="ka-GE" sz="1200" dirty="0">
              <a:latin typeface="Sylfaen" panose="010A0502050306030303" pitchFamily="18" charset="0"/>
            </a:endParaRPr>
          </a:p>
          <a:p>
            <a:r>
              <a:rPr lang="en-US" sz="1200" dirty="0" smtClean="0">
                <a:latin typeface="Sylfaen" panose="010A0502050306030303" pitchFamily="18" charset="0"/>
              </a:rPr>
              <a:t>State Budget tax revenues </a:t>
            </a:r>
            <a:r>
              <a:rPr lang="ka-GE" sz="1200" dirty="0" smtClean="0">
                <a:latin typeface="Sylfaen" panose="010A0502050306030303" pitchFamily="18" charset="0"/>
              </a:rPr>
              <a:t>- </a:t>
            </a:r>
            <a:r>
              <a:rPr lang="en-US" sz="1200" dirty="0">
                <a:latin typeface="Sylfaen" panose="010A0502050306030303" pitchFamily="18" charset="0"/>
              </a:rPr>
              <a:t>7 </a:t>
            </a:r>
            <a:r>
              <a:rPr lang="en-US" sz="1200" dirty="0" smtClean="0">
                <a:latin typeface="Sylfaen" panose="010A0502050306030303" pitchFamily="18" charset="0"/>
              </a:rPr>
              <a:t>6</a:t>
            </a:r>
            <a:r>
              <a:rPr lang="ka-GE" sz="1200" dirty="0" smtClean="0">
                <a:latin typeface="Sylfaen" panose="010A0502050306030303" pitchFamily="18" charset="0"/>
              </a:rPr>
              <a:t>0</a:t>
            </a:r>
            <a:r>
              <a:rPr lang="en-US" sz="1200" dirty="0" smtClean="0">
                <a:latin typeface="Sylfaen" panose="010A0502050306030303" pitchFamily="18" charset="0"/>
              </a:rPr>
              <a:t>0.0 million GEL</a:t>
            </a:r>
            <a:r>
              <a:rPr lang="ka-GE" sz="1200" dirty="0" smtClean="0">
                <a:latin typeface="Sylfaen" panose="010A0502050306030303" pitchFamily="18" charset="0"/>
              </a:rPr>
              <a:t> (</a:t>
            </a:r>
            <a:r>
              <a:rPr lang="en-US" sz="1200" dirty="0" smtClean="0">
                <a:latin typeface="Sylfaen" panose="010A0502050306030303" pitchFamily="18" charset="0"/>
              </a:rPr>
              <a:t>23.</a:t>
            </a:r>
            <a:r>
              <a:rPr lang="ka-GE" sz="1200" dirty="0" smtClean="0">
                <a:latin typeface="Sylfaen" panose="010A0502050306030303" pitchFamily="18" charset="0"/>
              </a:rPr>
              <a:t>9%</a:t>
            </a:r>
            <a:r>
              <a:rPr lang="en-US" sz="1200" dirty="0" smtClean="0">
                <a:latin typeface="Sylfaen" panose="010A0502050306030303" pitchFamily="18" charset="0"/>
              </a:rPr>
              <a:t> of GDP</a:t>
            </a:r>
            <a:r>
              <a:rPr lang="ka-GE" sz="1200" dirty="0" smtClean="0">
                <a:latin typeface="Sylfaen" panose="010A0502050306030303" pitchFamily="18" charset="0"/>
              </a:rPr>
              <a:t>) </a:t>
            </a:r>
            <a:endParaRPr lang="en-US" sz="1200" dirty="0">
              <a:latin typeface="Sylfaen" panose="010A0502050306030303" pitchFamily="18" charset="0"/>
            </a:endParaRPr>
          </a:p>
          <a:p>
            <a:pPr lvl="1"/>
            <a:endParaRPr lang="en-US" sz="1200" b="1" dirty="0">
              <a:latin typeface="Sylfaen" panose="010A0502050306030303" pitchFamily="18" charset="0"/>
            </a:endParaRPr>
          </a:p>
        </p:txBody>
      </p:sp>
      <p:graphicFrame>
        <p:nvGraphicFramePr>
          <p:cNvPr id="10" name="Chart 9"/>
          <p:cNvGraphicFramePr>
            <a:graphicFrameLocks/>
          </p:cNvGraphicFramePr>
          <p:nvPr>
            <p:extLst>
              <p:ext uri="{D42A27DB-BD31-4B8C-83A1-F6EECF244321}">
                <p14:modId xmlns:p14="http://schemas.microsoft.com/office/powerpoint/2010/main" val="1165250690"/>
              </p:ext>
            </p:extLst>
          </p:nvPr>
        </p:nvGraphicFramePr>
        <p:xfrm>
          <a:off x="611560" y="1412776"/>
          <a:ext cx="8147819"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480639" y="3305889"/>
            <a:ext cx="942887" cy="261610"/>
          </a:xfrm>
          <a:prstGeom prst="rect">
            <a:avLst/>
          </a:prstGeom>
          <a:noFill/>
        </p:spPr>
        <p:txBody>
          <a:bodyPr wrap="none" rtlCol="0">
            <a:spAutoFit/>
          </a:bodyPr>
          <a:lstStyle/>
          <a:p>
            <a:r>
              <a:rPr lang="en-US" sz="1100" dirty="0">
                <a:solidFill>
                  <a:srgbClr val="000000"/>
                </a:solidFill>
                <a:latin typeface="Sylfaen" panose="010A0502050306030303" pitchFamily="18" charset="0"/>
              </a:rPr>
              <a:t>Real growth </a:t>
            </a:r>
            <a:endParaRPr lang="en-US" sz="1100" dirty="0"/>
          </a:p>
        </p:txBody>
      </p:sp>
    </p:spTree>
    <p:extLst>
      <p:ext uri="{BB962C8B-B14F-4D97-AF65-F5344CB8AC3E}">
        <p14:creationId xmlns:p14="http://schemas.microsoft.com/office/powerpoint/2010/main" val="417283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solidFill>
                  <a:schemeClr val="tx1"/>
                </a:solidFill>
              </a:rPr>
              <a:t>State Budget Revenues </a:t>
            </a:r>
            <a:r>
              <a:rPr lang="en-US" dirty="0" smtClean="0">
                <a:solidFill>
                  <a:schemeClr val="tx1"/>
                </a:solidFill>
              </a:rPr>
              <a:t> </a:t>
            </a:r>
            <a:r>
              <a:rPr lang="ka-GE" sz="2400" b="1" dirty="0" smtClean="0">
                <a:solidFill>
                  <a:schemeClr val="tx1"/>
                </a:solidFill>
              </a:rPr>
              <a:t>- 2015</a:t>
            </a:r>
            <a:endParaRPr lang="en-US" sz="2400" b="1" dirty="0">
              <a:solidFill>
                <a:schemeClr val="tx1"/>
              </a:solidFill>
            </a:endParaRPr>
          </a:p>
        </p:txBody>
      </p:sp>
      <p:sp>
        <p:nvSpPr>
          <p:cNvPr id="8" name="Slide Number Placeholder 7"/>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13</a:t>
            </a:fld>
            <a:endParaRPr lang="en-US"/>
          </a:p>
        </p:txBody>
      </p:sp>
      <p:sp>
        <p:nvSpPr>
          <p:cNvPr id="3" name="Footer Placeholder 2"/>
          <p:cNvSpPr>
            <a:spLocks noGrp="1"/>
          </p:cNvSpPr>
          <p:nvPr>
            <p:ph type="ftr" sz="quarter" idx="11"/>
          </p:nvPr>
        </p:nvSpPr>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06591461"/>
              </p:ext>
            </p:extLst>
          </p:nvPr>
        </p:nvGraphicFramePr>
        <p:xfrm>
          <a:off x="395536" y="1268761"/>
          <a:ext cx="8496943" cy="2606132"/>
        </p:xfrm>
        <a:graphic>
          <a:graphicData uri="http://schemas.openxmlformats.org/drawingml/2006/table">
            <a:tbl>
              <a:tblPr/>
              <a:tblGrid>
                <a:gridCol w="5866610"/>
                <a:gridCol w="1239424"/>
                <a:gridCol w="1390909"/>
              </a:tblGrid>
              <a:tr h="353793">
                <a:tc>
                  <a:txBody>
                    <a:bodyPr/>
                    <a:lstStyle/>
                    <a:p>
                      <a:pPr algn="ctr" fontAlgn="ctr"/>
                      <a:r>
                        <a:rPr lang="en-US" sz="800" b="1" i="0" u="none" strike="noStrike" dirty="0" smtClean="0">
                          <a:solidFill>
                            <a:srgbClr val="000000"/>
                          </a:solidFill>
                          <a:effectLst/>
                          <a:latin typeface="Calibri"/>
                        </a:rPr>
                        <a:t>NAME</a:t>
                      </a:r>
                      <a:endParaRPr lang="ka-GE" sz="8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800" b="1" i="0" u="none" strike="noStrike" dirty="0" smtClean="0">
                          <a:solidFill>
                            <a:srgbClr val="000000"/>
                          </a:solidFill>
                          <a:effectLst/>
                          <a:latin typeface="Calibri"/>
                        </a:rPr>
                        <a:t>2015</a:t>
                      </a:r>
                      <a:r>
                        <a:rPr lang="en-US" sz="800" b="1" i="0" u="none" strike="noStrike" baseline="0" dirty="0" smtClean="0">
                          <a:solidFill>
                            <a:srgbClr val="000000"/>
                          </a:solidFill>
                          <a:effectLst/>
                          <a:latin typeface="Calibri"/>
                        </a:rPr>
                        <a:t> Budget</a:t>
                      </a:r>
                      <a:r>
                        <a:rPr lang="ka-GE" sz="800" b="1" i="0" u="none" strike="noStrike" dirty="0">
                          <a:solidFill>
                            <a:srgbClr val="000000"/>
                          </a:solidFill>
                          <a:effectLst/>
                          <a:latin typeface="Calibri"/>
                        </a:rPr>
                        <a:t/>
                      </a:r>
                      <a:br>
                        <a:rPr lang="ka-GE" sz="800" b="1" i="0" u="none" strike="noStrike" dirty="0">
                          <a:solidFill>
                            <a:srgbClr val="000000"/>
                          </a:solidFill>
                          <a:effectLst/>
                          <a:latin typeface="Calibri"/>
                        </a:rPr>
                      </a:br>
                      <a:r>
                        <a:rPr lang="ka-GE" sz="800" b="1" i="0" u="none" strike="noStrike" dirty="0" smtClean="0">
                          <a:solidFill>
                            <a:srgbClr val="000000"/>
                          </a:solidFill>
                          <a:effectLst/>
                          <a:latin typeface="Calibri"/>
                        </a:rPr>
                        <a:t>(</a:t>
                      </a:r>
                      <a:r>
                        <a:rPr lang="en-US" sz="800" b="1" i="0" u="none" strike="noStrike" dirty="0" smtClean="0">
                          <a:solidFill>
                            <a:srgbClr val="000000"/>
                          </a:solidFill>
                          <a:effectLst/>
                          <a:latin typeface="Calibri"/>
                        </a:rPr>
                        <a:t>million</a:t>
                      </a:r>
                      <a:r>
                        <a:rPr lang="en-US" sz="800" b="1" i="0" u="none" strike="noStrike" baseline="0" dirty="0" smtClean="0">
                          <a:solidFill>
                            <a:srgbClr val="000000"/>
                          </a:solidFill>
                          <a:effectLst/>
                          <a:latin typeface="Calibri"/>
                        </a:rPr>
                        <a:t> GEL</a:t>
                      </a:r>
                      <a:r>
                        <a:rPr lang="ka-GE" sz="800" b="1" i="0" u="none" strike="noStrike" dirty="0" smtClean="0">
                          <a:solidFill>
                            <a:srgbClr val="000000"/>
                          </a:solidFill>
                          <a:effectLst/>
                          <a:latin typeface="Calibri"/>
                        </a:rPr>
                        <a:t>)</a:t>
                      </a:r>
                      <a:endParaRPr lang="ka-GE" sz="8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smtClean="0">
                          <a:solidFill>
                            <a:srgbClr val="000000"/>
                          </a:solidFill>
                          <a:effectLst/>
                          <a:latin typeface="Calibri"/>
                        </a:rPr>
                        <a:t>% Of the total sum</a:t>
                      </a:r>
                      <a:endParaRPr lang="ka-GE" sz="8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l" fontAlgn="ctr"/>
                      <a:r>
                        <a:rPr lang="en-US" sz="900" b="1" i="0" u="none" strike="noStrike" dirty="0" smtClean="0">
                          <a:solidFill>
                            <a:srgbClr val="000000"/>
                          </a:solidFill>
                          <a:effectLst/>
                          <a:latin typeface="Calibri"/>
                        </a:rPr>
                        <a:t>Budget funds</a:t>
                      </a:r>
                      <a:endParaRPr lang="ka-GE" sz="9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8,650.0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Arial"/>
                        </a:rPr>
                        <a:t>87.6%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l" fontAlgn="ctr"/>
                      <a:r>
                        <a:rPr lang="en-US" sz="800" b="0" i="0" u="none" strike="noStrike" dirty="0" smtClean="0">
                          <a:solidFill>
                            <a:srgbClr val="000000"/>
                          </a:solidFill>
                          <a:effectLst/>
                          <a:latin typeface="Calibri"/>
                        </a:rPr>
                        <a:t>Taxes</a:t>
                      </a:r>
                      <a:endParaRPr lang="ka-GE" sz="800" b="0" i="0" u="none" strike="noStrike" dirty="0">
                        <a:solidFill>
                          <a:srgbClr val="000000"/>
                        </a:solidFill>
                        <a:effectLst/>
                        <a:latin typeface="Calibri"/>
                      </a:endParaRPr>
                    </a:p>
                  </a:txBody>
                  <a:tcPr marL="4286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solidFill>
                            <a:srgbClr val="000000"/>
                          </a:solidFill>
                          <a:effectLst/>
                          <a:latin typeface="Calibri"/>
                        </a:rPr>
                        <a:t>7,600.0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solidFill>
                            <a:srgbClr val="000000"/>
                          </a:solidFill>
                          <a:effectLst/>
                          <a:latin typeface="Arial"/>
                        </a:rPr>
                        <a:t>77.0%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32836">
                <a:tc>
                  <a:txBody>
                    <a:bodyPr/>
                    <a:lstStyle/>
                    <a:p>
                      <a:pPr algn="l" fontAlgn="ctr"/>
                      <a:r>
                        <a:rPr lang="en-US" sz="800" b="0" i="0" u="none" strike="noStrike" dirty="0" smtClean="0">
                          <a:solidFill>
                            <a:srgbClr val="000000"/>
                          </a:solidFill>
                          <a:effectLst/>
                          <a:latin typeface="Calibri"/>
                        </a:rPr>
                        <a:t>Other Revenues</a:t>
                      </a:r>
                      <a:endParaRPr lang="ka-GE" sz="800" b="0" i="0" u="none" strike="noStrike" dirty="0">
                        <a:solidFill>
                          <a:srgbClr val="000000"/>
                        </a:solidFill>
                        <a:effectLst/>
                        <a:latin typeface="Calibri"/>
                      </a:endParaRPr>
                    </a:p>
                  </a:txBody>
                  <a:tcPr marL="4286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275.0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2.8%</a:t>
                      </a:r>
                    </a:p>
                  </a:txBody>
                  <a:tcPr marL="9525" marR="9525" marT="9525" marB="0" anchor="ctr">
                    <a:lnL>
                      <a:noFill/>
                    </a:lnL>
                    <a:lnR>
                      <a:noFill/>
                    </a:lnR>
                    <a:lnT>
                      <a:noFill/>
                    </a:lnT>
                    <a:lnB>
                      <a:noFill/>
                    </a:lnB>
                    <a:solidFill>
                      <a:srgbClr val="FFFFFF"/>
                    </a:solidFill>
                  </a:tcPr>
                </a:tc>
              </a:tr>
              <a:tr h="132836">
                <a:tc>
                  <a:txBody>
                    <a:bodyPr/>
                    <a:lstStyle/>
                    <a:p>
                      <a:pPr algn="l" fontAlgn="ctr"/>
                      <a:r>
                        <a:rPr lang="en-US" sz="800" b="0" i="0" u="none" strike="noStrike" dirty="0" smtClean="0">
                          <a:solidFill>
                            <a:srgbClr val="000000"/>
                          </a:solidFill>
                          <a:effectLst/>
                          <a:latin typeface="Calibri"/>
                        </a:rPr>
                        <a:t>Non-financial Assets (privatization)</a:t>
                      </a:r>
                      <a:endParaRPr lang="ka-GE" sz="800" b="0" i="0" u="none" strike="noStrike" dirty="0">
                        <a:solidFill>
                          <a:srgbClr val="000000"/>
                        </a:solidFill>
                        <a:effectLst/>
                        <a:latin typeface="Calibri"/>
                      </a:endParaRPr>
                    </a:p>
                  </a:txBody>
                  <a:tcPr marL="4286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85.0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0.9%</a:t>
                      </a:r>
                    </a:p>
                  </a:txBody>
                  <a:tcPr marL="9525" marR="9525" marT="9525" marB="0" anchor="ctr">
                    <a:lnL>
                      <a:noFill/>
                    </a:lnL>
                    <a:lnR>
                      <a:noFill/>
                    </a:lnR>
                    <a:lnT>
                      <a:noFill/>
                    </a:lnT>
                    <a:lnB>
                      <a:noFill/>
                    </a:lnB>
                    <a:solidFill>
                      <a:srgbClr val="FFFFFF"/>
                    </a:solidFill>
                  </a:tcPr>
                </a:tc>
              </a:tr>
              <a:tr h="132836">
                <a:tc>
                  <a:txBody>
                    <a:bodyPr/>
                    <a:lstStyle/>
                    <a:p>
                      <a:pPr algn="l" fontAlgn="ctr"/>
                      <a:r>
                        <a:rPr lang="en-US" sz="800" b="0" i="0" u="none" strike="noStrike" dirty="0" smtClean="0">
                          <a:solidFill>
                            <a:srgbClr val="000000"/>
                          </a:solidFill>
                          <a:effectLst/>
                          <a:latin typeface="Calibri"/>
                        </a:rPr>
                        <a:t>Financial Assets (repayment of loan)</a:t>
                      </a:r>
                      <a:endParaRPr lang="ka-GE" sz="800" b="0" i="0" u="none" strike="noStrike" dirty="0">
                        <a:solidFill>
                          <a:srgbClr val="000000"/>
                        </a:solidFill>
                        <a:effectLst/>
                        <a:latin typeface="Calibri"/>
                      </a:endParaRPr>
                    </a:p>
                  </a:txBody>
                  <a:tcPr marL="4286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90.0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0.9%</a:t>
                      </a:r>
                    </a:p>
                  </a:txBody>
                  <a:tcPr marL="9525" marR="9525" marT="9525" marB="0" anchor="ctr">
                    <a:lnL>
                      <a:noFill/>
                    </a:lnL>
                    <a:lnR>
                      <a:noFill/>
                    </a:lnR>
                    <a:lnT>
                      <a:noFill/>
                    </a:lnT>
                    <a:lnB>
                      <a:noFill/>
                    </a:lnB>
                    <a:solidFill>
                      <a:srgbClr val="FFFFFF"/>
                    </a:solidFill>
                  </a:tcPr>
                </a:tc>
              </a:tr>
              <a:tr h="132836">
                <a:tc>
                  <a:txBody>
                    <a:bodyPr/>
                    <a:lstStyle/>
                    <a:p>
                      <a:pPr algn="l" fontAlgn="ctr"/>
                      <a:r>
                        <a:rPr lang="en-US" sz="800" b="0" i="0" u="none" strike="noStrike" dirty="0" smtClean="0">
                          <a:solidFill>
                            <a:srgbClr val="000000"/>
                          </a:solidFill>
                          <a:effectLst/>
                          <a:latin typeface="Calibri"/>
                        </a:rPr>
                        <a:t>Increase of Domestic Debt (treasury liabilities)</a:t>
                      </a:r>
                      <a:endParaRPr lang="ka-GE" sz="800" b="0" i="0" u="none" strike="noStrike" dirty="0">
                        <a:solidFill>
                          <a:srgbClr val="000000"/>
                        </a:solidFill>
                        <a:effectLst/>
                        <a:latin typeface="Calibri"/>
                      </a:endParaRPr>
                    </a:p>
                  </a:txBody>
                  <a:tcPr marL="4286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dirty="0" smtClean="0">
                          <a:solidFill>
                            <a:srgbClr val="000000"/>
                          </a:solidFill>
                          <a:effectLst/>
                          <a:latin typeface="Calibri"/>
                        </a:rPr>
                        <a:t>600.0</a:t>
                      </a:r>
                      <a:r>
                        <a:rPr lang="ka-GE" sz="800" b="0" i="0" u="none" strike="noStrike" dirty="0" smtClean="0">
                          <a:solidFill>
                            <a:srgbClr val="000000"/>
                          </a:solidFill>
                          <a:effectLst/>
                          <a:latin typeface="Calibri"/>
                        </a:rPr>
                        <a:t>*</a:t>
                      </a:r>
                      <a:endParaRPr lang="en-US" sz="800" b="0" i="0" u="none" strike="noStrike" dirty="0">
                        <a:solidFill>
                          <a:srgbClr val="000000"/>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Arial"/>
                        </a:rPr>
                        <a:t>6.1%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l" fontAlgn="ctr"/>
                      <a:r>
                        <a:rPr lang="en-US" sz="800" b="1" i="0" u="none" strike="noStrike" dirty="0" smtClean="0">
                          <a:solidFill>
                            <a:srgbClr val="000000"/>
                          </a:solidFill>
                          <a:effectLst/>
                          <a:latin typeface="Calibri"/>
                        </a:rPr>
                        <a:t>Donor Funds</a:t>
                      </a:r>
                      <a:endParaRPr lang="ka-GE" sz="8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1,225.0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Arial"/>
                        </a:rPr>
                        <a:t>12.4%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l" fontAlgn="ctr"/>
                      <a:r>
                        <a:rPr lang="en-US" sz="800" b="0" i="0" u="none" strike="noStrike" dirty="0" smtClean="0">
                          <a:solidFill>
                            <a:srgbClr val="000000"/>
                          </a:solidFill>
                          <a:effectLst/>
                          <a:latin typeface="Calibri"/>
                        </a:rPr>
                        <a:t>Grants</a:t>
                      </a:r>
                      <a:endParaRPr lang="ka-GE" sz="800" b="0" i="0" u="none" strike="noStrike" dirty="0">
                        <a:solidFill>
                          <a:srgbClr val="000000"/>
                        </a:solidFill>
                        <a:effectLst/>
                        <a:latin typeface="Calibri"/>
                      </a:endParaRPr>
                    </a:p>
                  </a:txBody>
                  <a:tcPr marL="4286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solidFill>
                            <a:srgbClr val="000000"/>
                          </a:solidFill>
                          <a:effectLst/>
                          <a:latin typeface="Calibri"/>
                        </a:rPr>
                        <a:t>215.0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800" b="0" i="0" u="none" strike="noStrike">
                          <a:solidFill>
                            <a:srgbClr val="000000"/>
                          </a:solidFill>
                          <a:effectLst/>
                          <a:latin typeface="Arial"/>
                        </a:rPr>
                        <a:t>2.2%</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259098">
                <a:tc>
                  <a:txBody>
                    <a:bodyPr/>
                    <a:lstStyle/>
                    <a:p>
                      <a:pPr algn="l" fontAlgn="ctr"/>
                      <a:r>
                        <a:rPr lang="en-US" sz="800" b="0" i="0" u="none" strike="noStrike" dirty="0" smtClean="0">
                          <a:solidFill>
                            <a:srgbClr val="000000"/>
                          </a:solidFill>
                          <a:effectLst/>
                          <a:latin typeface="Calibri"/>
                        </a:rPr>
                        <a:t>Including grants to finance investment projects</a:t>
                      </a:r>
                      <a:endParaRPr lang="ka-GE" sz="800" b="0" i="0" u="none" strike="noStrike" dirty="0">
                        <a:solidFill>
                          <a:srgbClr val="000000"/>
                        </a:solidFill>
                        <a:effectLst/>
                        <a:latin typeface="Calibri"/>
                      </a:endParaRPr>
                    </a:p>
                  </a:txBody>
                  <a:tcPr marL="685800"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115.0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1.2%</a:t>
                      </a:r>
                    </a:p>
                  </a:txBody>
                  <a:tcPr marL="9525" marR="9525" marT="9525" marB="0" anchor="ctr">
                    <a:lnL>
                      <a:noFill/>
                    </a:lnL>
                    <a:lnR>
                      <a:noFill/>
                    </a:lnR>
                    <a:lnT>
                      <a:noFill/>
                    </a:lnT>
                    <a:lnB>
                      <a:noFill/>
                    </a:lnB>
                    <a:solidFill>
                      <a:srgbClr val="FFFFFF"/>
                    </a:solidFill>
                  </a:tcPr>
                </a:tc>
              </a:tr>
              <a:tr h="132836">
                <a:tc>
                  <a:txBody>
                    <a:bodyPr/>
                    <a:lstStyle/>
                    <a:p>
                      <a:pPr algn="l" fontAlgn="ctr"/>
                      <a:r>
                        <a:rPr lang="en-US" sz="800" b="0" i="0" u="none" strike="noStrike" dirty="0" smtClean="0">
                          <a:solidFill>
                            <a:srgbClr val="000000"/>
                          </a:solidFill>
                          <a:effectLst/>
                          <a:latin typeface="Calibri"/>
                        </a:rPr>
                        <a:t>Including budget support</a:t>
                      </a:r>
                      <a:endParaRPr lang="ka-GE" sz="800" b="0" i="0" u="none" strike="noStrike" dirty="0">
                        <a:solidFill>
                          <a:srgbClr val="000000"/>
                        </a:solidFill>
                        <a:effectLst/>
                        <a:latin typeface="Calibri"/>
                      </a:endParaRPr>
                    </a:p>
                  </a:txBody>
                  <a:tcPr marL="685800"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100.0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1.0%</a:t>
                      </a:r>
                    </a:p>
                  </a:txBody>
                  <a:tcPr marL="9525" marR="9525" marT="9525" marB="0" anchor="ctr">
                    <a:lnL>
                      <a:noFill/>
                    </a:lnL>
                    <a:lnR>
                      <a:noFill/>
                    </a:lnR>
                    <a:lnT>
                      <a:noFill/>
                    </a:lnT>
                    <a:lnB>
                      <a:noFill/>
                    </a:lnB>
                    <a:solidFill>
                      <a:srgbClr val="FFFFFF"/>
                    </a:solidFill>
                  </a:tcPr>
                </a:tc>
              </a:tr>
              <a:tr h="132836">
                <a:tc>
                  <a:txBody>
                    <a:bodyPr/>
                    <a:lstStyle/>
                    <a:p>
                      <a:pPr algn="l" fontAlgn="ctr"/>
                      <a:r>
                        <a:rPr lang="en-US" sz="800" b="0" i="0" u="none" strike="noStrike" dirty="0" smtClean="0">
                          <a:solidFill>
                            <a:srgbClr val="000000"/>
                          </a:solidFill>
                          <a:effectLst/>
                          <a:latin typeface="Calibri"/>
                        </a:rPr>
                        <a:t>Credits</a:t>
                      </a:r>
                      <a:endParaRPr lang="ka-GE" sz="800" b="0" i="0" u="none" strike="noStrike" dirty="0">
                        <a:solidFill>
                          <a:srgbClr val="000000"/>
                        </a:solidFill>
                        <a:effectLst/>
                        <a:latin typeface="Calibri"/>
                      </a:endParaRPr>
                    </a:p>
                  </a:txBody>
                  <a:tcPr marL="4286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1,010.0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10.2%</a:t>
                      </a:r>
                    </a:p>
                  </a:txBody>
                  <a:tcPr marL="9525" marR="9525" marT="9525" marB="0" anchor="ctr">
                    <a:lnL>
                      <a:noFill/>
                    </a:lnL>
                    <a:lnR>
                      <a:noFill/>
                    </a:lnR>
                    <a:lnT>
                      <a:noFill/>
                    </a:lnT>
                    <a:lnB>
                      <a:noFill/>
                    </a:lnB>
                    <a:solidFill>
                      <a:srgbClr val="FFFFFF"/>
                    </a:solidFill>
                  </a:tcPr>
                </a:tc>
              </a:tr>
              <a:tr h="259098">
                <a:tc>
                  <a:txBody>
                    <a:bodyPr/>
                    <a:lstStyle/>
                    <a:p>
                      <a:pPr algn="l" fontAlgn="ctr"/>
                      <a:r>
                        <a:rPr lang="en-US" sz="800" b="0" i="0" u="none" strike="noStrike" dirty="0" smtClean="0">
                          <a:solidFill>
                            <a:srgbClr val="000000"/>
                          </a:solidFill>
                          <a:effectLst/>
                          <a:latin typeface="Calibri"/>
                        </a:rPr>
                        <a:t>Including credits to finance Investment projects</a:t>
                      </a:r>
                      <a:endParaRPr lang="ka-GE" sz="800" b="0" i="0" u="none" strike="noStrike" dirty="0">
                        <a:solidFill>
                          <a:srgbClr val="000000"/>
                        </a:solidFill>
                        <a:effectLst/>
                        <a:latin typeface="Calibri"/>
                      </a:endParaRPr>
                    </a:p>
                  </a:txBody>
                  <a:tcPr marL="685800"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Calibri"/>
                        </a:rPr>
                        <a:t>690.0</a:t>
                      </a:r>
                    </a:p>
                  </a:txBody>
                  <a:tcPr marL="9525" marR="9525" marT="9525" marB="0" anchor="ctr">
                    <a:lnL>
                      <a:noFill/>
                    </a:lnL>
                    <a:lnR>
                      <a:noFill/>
                    </a:lnR>
                    <a:lnT>
                      <a:noFill/>
                    </a:lnT>
                    <a:lnB>
                      <a:noFill/>
                    </a:lnB>
                    <a:solidFill>
                      <a:srgbClr val="FFFFFF"/>
                    </a:solidFill>
                  </a:tcPr>
                </a:tc>
                <a:tc>
                  <a:txBody>
                    <a:bodyPr/>
                    <a:lstStyle/>
                    <a:p>
                      <a:pPr algn="r" fontAlgn="ctr"/>
                      <a:r>
                        <a:rPr lang="en-US" sz="800" b="0" i="0" u="none" strike="noStrike">
                          <a:solidFill>
                            <a:srgbClr val="000000"/>
                          </a:solidFill>
                          <a:effectLst/>
                          <a:latin typeface="Arial"/>
                        </a:rPr>
                        <a:t>7.0%</a:t>
                      </a:r>
                    </a:p>
                  </a:txBody>
                  <a:tcPr marL="9525" marR="9525" marT="9525" marB="0" anchor="ctr">
                    <a:lnL>
                      <a:noFill/>
                    </a:lnL>
                    <a:lnR>
                      <a:noFill/>
                    </a:lnR>
                    <a:lnT>
                      <a:noFill/>
                    </a:lnT>
                    <a:lnB>
                      <a:noFill/>
                    </a:lnB>
                    <a:solidFill>
                      <a:srgbClr val="FFFFFF"/>
                    </a:solidFill>
                  </a:tcPr>
                </a:tc>
              </a:tr>
              <a:tr h="259098">
                <a:tc>
                  <a:txBody>
                    <a:bodyPr/>
                    <a:lstStyle/>
                    <a:p>
                      <a:pPr algn="l" fontAlgn="ctr"/>
                      <a:r>
                        <a:rPr lang="en-US" sz="800" b="0" i="0" u="none" strike="noStrike" dirty="0" smtClean="0">
                          <a:solidFill>
                            <a:srgbClr val="000000"/>
                          </a:solidFill>
                          <a:effectLst/>
                          <a:latin typeface="Calibri"/>
                        </a:rPr>
                        <a:t>Including budgetary support by the international</a:t>
                      </a:r>
                    </a:p>
                    <a:p>
                      <a:pPr algn="l" fontAlgn="ctr"/>
                      <a:r>
                        <a:rPr lang="en-US" sz="800" b="0" i="0" u="none" strike="noStrike" dirty="0" smtClean="0">
                          <a:solidFill>
                            <a:srgbClr val="000000"/>
                          </a:solidFill>
                          <a:effectLst/>
                          <a:latin typeface="Calibri"/>
                        </a:rPr>
                        <a:t>financial institutions</a:t>
                      </a:r>
                      <a:endParaRPr lang="ka-GE" sz="800" b="0" i="0" u="none" strike="noStrike" dirty="0">
                        <a:solidFill>
                          <a:srgbClr val="000000"/>
                        </a:solidFill>
                        <a:effectLst/>
                        <a:latin typeface="Calibri"/>
                      </a:endParaRPr>
                    </a:p>
                  </a:txBody>
                  <a:tcPr marL="685800"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Calibri"/>
                        </a:rPr>
                        <a:t>320.0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0" i="0" u="none" strike="noStrike">
                          <a:solidFill>
                            <a:srgbClr val="000000"/>
                          </a:solidFill>
                          <a:effectLst/>
                          <a:latin typeface="Arial"/>
                        </a:rPr>
                        <a:t>3.2%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32836">
                <a:tc>
                  <a:txBody>
                    <a:bodyPr/>
                    <a:lstStyle/>
                    <a:p>
                      <a:pPr algn="ctr" fontAlgn="ctr"/>
                      <a:r>
                        <a:rPr lang="en-US" sz="800" b="1" i="0" u="none" strike="noStrike" dirty="0" smtClean="0">
                          <a:solidFill>
                            <a:srgbClr val="000000"/>
                          </a:solidFill>
                          <a:effectLst/>
                          <a:latin typeface="Calibri"/>
                        </a:rPr>
                        <a:t>Total sum </a:t>
                      </a:r>
                      <a:endParaRPr lang="ka-GE" sz="800" b="1" i="0" u="none" strike="noStrike" dirty="0">
                        <a:solidFill>
                          <a:srgbClr val="000000"/>
                        </a:solidFill>
                        <a:effectLst/>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a:solidFill>
                            <a:srgbClr val="000000"/>
                          </a:solidFill>
                          <a:effectLst/>
                          <a:latin typeface="Calibri"/>
                        </a:rPr>
                        <a:t>9,875.0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800" b="1" i="0" u="none" strike="noStrike" dirty="0">
                          <a:solidFill>
                            <a:srgbClr val="000000"/>
                          </a:solidFill>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977140725"/>
              </p:ext>
            </p:extLst>
          </p:nvPr>
        </p:nvGraphicFramePr>
        <p:xfrm>
          <a:off x="467544" y="4005064"/>
          <a:ext cx="5544616"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228184" y="4318992"/>
            <a:ext cx="2520280" cy="877163"/>
          </a:xfrm>
          <a:prstGeom prst="rect">
            <a:avLst/>
          </a:prstGeom>
          <a:noFill/>
        </p:spPr>
        <p:txBody>
          <a:bodyPr wrap="square" rtlCol="0">
            <a:spAutoFit/>
          </a:bodyPr>
          <a:lstStyle/>
          <a:p>
            <a:pPr algn="just"/>
            <a:r>
              <a:rPr lang="en-US" sz="1000" b="1" i="1" dirty="0"/>
              <a:t>From 600.0 million GEL (treasury liabilities) 200.0 million GEL will use to </a:t>
            </a:r>
            <a:r>
              <a:rPr lang="en-US" sz="1000" b="1" i="1" dirty="0" smtClean="0"/>
              <a:t>stimulate the </a:t>
            </a:r>
            <a:r>
              <a:rPr lang="en-US" sz="1000" b="1" i="1" dirty="0"/>
              <a:t>economy and this amount will be </a:t>
            </a:r>
            <a:r>
              <a:rPr lang="en-US" sz="1050" b="1" i="1" dirty="0"/>
              <a:t>accounted</a:t>
            </a:r>
            <a:r>
              <a:rPr lang="en-US" sz="1000" b="1" i="1" dirty="0"/>
              <a:t> in the </a:t>
            </a:r>
            <a:r>
              <a:rPr lang="en-US" sz="1100" b="1" i="1" dirty="0"/>
              <a:t>commercial</a:t>
            </a:r>
            <a:r>
              <a:rPr lang="en-US" sz="1000" b="1" i="1" dirty="0"/>
              <a:t> banks as deposit account.</a:t>
            </a:r>
          </a:p>
        </p:txBody>
      </p:sp>
    </p:spTree>
    <p:extLst>
      <p:ext uri="{BB962C8B-B14F-4D97-AF65-F5344CB8AC3E}">
        <p14:creationId xmlns:p14="http://schemas.microsoft.com/office/powerpoint/2010/main" val="89073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Credits and </a:t>
            </a:r>
            <a:r>
              <a:rPr lang="en-US" dirty="0" smtClean="0">
                <a:solidFill>
                  <a:schemeClr val="tx1"/>
                </a:solidFill>
              </a:rPr>
              <a:t>Debts</a:t>
            </a:r>
            <a:endParaRPr lang="en-US" dirty="0">
              <a:solidFill>
                <a:schemeClr val="tx1"/>
              </a:solidFill>
            </a:endParaRPr>
          </a:p>
        </p:txBody>
      </p:sp>
      <p:sp>
        <p:nvSpPr>
          <p:cNvPr id="5" name="Footer Placeholder 4"/>
          <p:cNvSpPr>
            <a:spLocks noGrp="1"/>
          </p:cNvSpPr>
          <p:nvPr>
            <p:ph type="ftr" sz="quarter" idx="11"/>
          </p:nvPr>
        </p:nvSpPr>
        <p:spPr>
          <a:xfrm>
            <a:off x="1521256" y="6356350"/>
            <a:ext cx="5715040" cy="365125"/>
          </a:xfrm>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167321A-C667-4314-BCF5-A4F5B6D91B69}" type="slidenum">
              <a:rPr lang="en-US" smtClean="0">
                <a:solidFill>
                  <a:prstClr val="black">
                    <a:tint val="75000"/>
                  </a:prstClr>
                </a:solidFill>
              </a:rPr>
              <a:pPr/>
              <a:t>14</a:t>
            </a:fld>
            <a:endParaRPr lang="en-US">
              <a:solidFill>
                <a:prstClr val="black">
                  <a:tint val="75000"/>
                </a:prstClr>
              </a:solidFill>
            </a:endParaRPr>
          </a:p>
        </p:txBody>
      </p:sp>
      <p:graphicFrame>
        <p:nvGraphicFramePr>
          <p:cNvPr id="9" name="Chart 8"/>
          <p:cNvGraphicFramePr>
            <a:graphicFrameLocks/>
          </p:cNvGraphicFramePr>
          <p:nvPr>
            <p:extLst>
              <p:ext uri="{D42A27DB-BD31-4B8C-83A1-F6EECF244321}">
                <p14:modId xmlns:p14="http://schemas.microsoft.com/office/powerpoint/2010/main" val="47624315"/>
              </p:ext>
            </p:extLst>
          </p:nvPr>
        </p:nvGraphicFramePr>
        <p:xfrm>
          <a:off x="539552" y="1412776"/>
          <a:ext cx="8086725" cy="42414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79712" y="5672281"/>
            <a:ext cx="894797" cy="276999"/>
          </a:xfrm>
          <a:prstGeom prst="rect">
            <a:avLst/>
          </a:prstGeom>
          <a:noFill/>
        </p:spPr>
        <p:txBody>
          <a:bodyPr wrap="none" rtlCol="0">
            <a:spAutoFit/>
          </a:bodyPr>
          <a:lstStyle/>
          <a:p>
            <a:r>
              <a:rPr lang="en-US" sz="1200" b="1" dirty="0"/>
              <a:t>State debt</a:t>
            </a:r>
          </a:p>
        </p:txBody>
      </p:sp>
      <p:sp>
        <p:nvSpPr>
          <p:cNvPr id="4" name="TextBox 3"/>
          <p:cNvSpPr txBox="1"/>
          <p:nvPr/>
        </p:nvSpPr>
        <p:spPr>
          <a:xfrm>
            <a:off x="3795539" y="5664987"/>
            <a:ext cx="2116285" cy="276999"/>
          </a:xfrm>
          <a:prstGeom prst="rect">
            <a:avLst/>
          </a:prstGeom>
          <a:noFill/>
        </p:spPr>
        <p:txBody>
          <a:bodyPr wrap="none" rtlCol="0">
            <a:spAutoFit/>
          </a:bodyPr>
          <a:lstStyle/>
          <a:p>
            <a:r>
              <a:rPr lang="en-US" sz="1200" b="1" dirty="0"/>
              <a:t>State debt service coverage</a:t>
            </a:r>
          </a:p>
        </p:txBody>
      </p:sp>
      <p:sp>
        <p:nvSpPr>
          <p:cNvPr id="7" name="TextBox 6"/>
          <p:cNvSpPr txBox="1"/>
          <p:nvPr/>
        </p:nvSpPr>
        <p:spPr>
          <a:xfrm>
            <a:off x="6660232" y="5654244"/>
            <a:ext cx="1619354" cy="276999"/>
          </a:xfrm>
          <a:prstGeom prst="rect">
            <a:avLst/>
          </a:prstGeom>
          <a:noFill/>
        </p:spPr>
        <p:txBody>
          <a:bodyPr wrap="none" rtlCol="0">
            <a:spAutoFit/>
          </a:bodyPr>
          <a:lstStyle/>
          <a:p>
            <a:r>
              <a:rPr lang="en-US" sz="1200" b="1" dirty="0"/>
              <a:t>The percentage ratio</a:t>
            </a:r>
          </a:p>
        </p:txBody>
      </p:sp>
      <p:sp>
        <p:nvSpPr>
          <p:cNvPr id="8" name="Minus 7"/>
          <p:cNvSpPr/>
          <p:nvPr/>
        </p:nvSpPr>
        <p:spPr>
          <a:xfrm>
            <a:off x="1281336" y="5664987"/>
            <a:ext cx="698376" cy="204644"/>
          </a:xfrm>
          <a:prstGeom prst="mathMinus">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Minus 9"/>
          <p:cNvSpPr/>
          <p:nvPr/>
        </p:nvSpPr>
        <p:spPr>
          <a:xfrm>
            <a:off x="3102893" y="5699611"/>
            <a:ext cx="698376" cy="207750"/>
          </a:xfrm>
          <a:prstGeom prst="mathMinus">
            <a:avLst/>
          </a:prstGeom>
          <a:solidFill>
            <a:srgbClr val="00B05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Minus 10"/>
          <p:cNvSpPr/>
          <p:nvPr/>
        </p:nvSpPr>
        <p:spPr>
          <a:xfrm>
            <a:off x="6150818" y="5716987"/>
            <a:ext cx="626368" cy="105427"/>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0407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7776864" cy="576046"/>
          </a:xfrm>
        </p:spPr>
        <p:txBody>
          <a:bodyPr>
            <a:normAutofit fontScale="90000"/>
          </a:bodyPr>
          <a:lstStyle/>
          <a:p>
            <a:r>
              <a:rPr lang="en-US" sz="3000" dirty="0"/>
              <a:t>T</a:t>
            </a:r>
            <a:r>
              <a:rPr lang="en-US" sz="3000" dirty="0" smtClean="0"/>
              <a:t>reasury Liabilities and </a:t>
            </a:r>
            <a:r>
              <a:rPr lang="ka-GE" sz="3200" b="0" dirty="0">
                <a:solidFill>
                  <a:srgbClr val="000000"/>
                </a:solidFill>
                <a:latin typeface="Calibri"/>
              </a:rPr>
              <a:t/>
            </a:r>
            <a:br>
              <a:rPr lang="ka-GE" sz="3200" b="0" dirty="0">
                <a:solidFill>
                  <a:srgbClr val="000000"/>
                </a:solidFill>
                <a:latin typeface="Calibri"/>
              </a:rPr>
            </a:br>
            <a:r>
              <a:rPr lang="en-US" sz="3000" dirty="0"/>
              <a:t>Financial Markets</a:t>
            </a:r>
          </a:p>
        </p:txBody>
      </p:sp>
      <p:graphicFrame>
        <p:nvGraphicFramePr>
          <p:cNvPr id="8" name="Chart 7"/>
          <p:cNvGraphicFramePr>
            <a:graphicFrameLocks/>
          </p:cNvGraphicFramePr>
          <p:nvPr>
            <p:extLst>
              <p:ext uri="{D42A27DB-BD31-4B8C-83A1-F6EECF244321}">
                <p14:modId xmlns:p14="http://schemas.microsoft.com/office/powerpoint/2010/main" val="2610033497"/>
              </p:ext>
            </p:extLst>
          </p:nvPr>
        </p:nvGraphicFramePr>
        <p:xfrm>
          <a:off x="107504" y="908720"/>
          <a:ext cx="4392488" cy="2905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131151855"/>
              </p:ext>
            </p:extLst>
          </p:nvPr>
        </p:nvGraphicFramePr>
        <p:xfrm>
          <a:off x="4427984" y="980728"/>
          <a:ext cx="4612688" cy="29051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0"/>
          <p:cNvSpPr>
            <a:spLocks noGrp="1"/>
          </p:cNvSpPr>
          <p:nvPr>
            <p:ph idx="1"/>
          </p:nvPr>
        </p:nvSpPr>
        <p:spPr>
          <a:xfrm>
            <a:off x="4788024" y="3933056"/>
            <a:ext cx="4248472" cy="2736304"/>
          </a:xfrm>
        </p:spPr>
        <p:txBody>
          <a:bodyPr>
            <a:normAutofit fontScale="92500" lnSpcReduction="10000"/>
          </a:bodyPr>
          <a:lstStyle/>
          <a:p>
            <a:pPr marL="176213" indent="-176213"/>
            <a:r>
              <a:rPr lang="en-US" sz="1400" dirty="0"/>
              <a:t>The program, which provides for the issuance of government securities and their placement on the deposits of commercial banks is aimed at increasing the economic activity</a:t>
            </a:r>
            <a:r>
              <a:rPr lang="en-US" sz="1400" dirty="0" smtClean="0"/>
              <a:t>;</a:t>
            </a:r>
          </a:p>
          <a:p>
            <a:pPr marL="176213" indent="-176213"/>
            <a:r>
              <a:rPr lang="en-US" sz="1400" dirty="0"/>
              <a:t>Commercial banks, liquidity requirements, the financial market due to lack of security cover in cash. Liquid securities will result in an increase in the replacement of cash in government </a:t>
            </a:r>
            <a:r>
              <a:rPr lang="en-US" sz="1400" dirty="0" smtClean="0"/>
              <a:t>securities;</a:t>
            </a:r>
          </a:p>
          <a:p>
            <a:pPr marL="176213" indent="-176213"/>
            <a:r>
              <a:rPr lang="en-US" sz="1400" dirty="0" smtClean="0"/>
              <a:t>Freed </a:t>
            </a:r>
            <a:r>
              <a:rPr lang="en-US" sz="1400" dirty="0"/>
              <a:t>up cash will be for lending to the national economy. Otherwise the commercial banks to participate in the program will be costly. </a:t>
            </a:r>
            <a:r>
              <a:rPr lang="en-US" sz="1400" dirty="0" smtClean="0"/>
              <a:t>A </a:t>
            </a:r>
            <a:r>
              <a:rPr lang="en-US" sz="1400" dirty="0"/>
              <a:t>great </a:t>
            </a:r>
            <a:r>
              <a:rPr lang="en-US" sz="1400" dirty="0" smtClean="0"/>
              <a:t>interest from the banks about </a:t>
            </a:r>
            <a:r>
              <a:rPr lang="en-US" sz="1400" dirty="0"/>
              <a:t>this program confirm the assumption </a:t>
            </a:r>
            <a:r>
              <a:rPr lang="en-US" sz="1400" dirty="0" smtClean="0"/>
              <a:t>that </a:t>
            </a:r>
            <a:r>
              <a:rPr lang="en-US" sz="1400" dirty="0"/>
              <a:t>this program will contribute to the growth of lending to the economy.</a:t>
            </a:r>
            <a:endParaRPr lang="en-US" sz="1400" dirty="0" smtClean="0"/>
          </a:p>
        </p:txBody>
      </p:sp>
      <p:graphicFrame>
        <p:nvGraphicFramePr>
          <p:cNvPr id="9" name="Chart 8"/>
          <p:cNvGraphicFramePr>
            <a:graphicFrameLocks/>
          </p:cNvGraphicFramePr>
          <p:nvPr>
            <p:extLst>
              <p:ext uri="{D42A27DB-BD31-4B8C-83A1-F6EECF244321}">
                <p14:modId xmlns:p14="http://schemas.microsoft.com/office/powerpoint/2010/main" val="2295768274"/>
              </p:ext>
            </p:extLst>
          </p:nvPr>
        </p:nvGraphicFramePr>
        <p:xfrm>
          <a:off x="107504" y="3717032"/>
          <a:ext cx="4680520" cy="28872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043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7924800" cy="838200"/>
          </a:xfrm>
        </p:spPr>
        <p:txBody>
          <a:bodyPr>
            <a:normAutofit fontScale="90000"/>
          </a:bodyPr>
          <a:lstStyle/>
          <a:p>
            <a:pPr algn="ctr"/>
            <a:r>
              <a:rPr lang="en-US" sz="1800" dirty="0">
                <a:solidFill>
                  <a:schemeClr val="tx1"/>
                </a:solidFill>
                <a:latin typeface="Sylfaen" panose="010A0502050306030303" pitchFamily="18" charset="0"/>
              </a:rPr>
              <a:t>Government debt as a percentage of GDP</a:t>
            </a:r>
            <a:r>
              <a:rPr lang="ka-GE" sz="1800" dirty="0">
                <a:solidFill>
                  <a:schemeClr val="tx1"/>
                </a:solidFill>
                <a:latin typeface="Sylfaen" panose="010A0502050306030303" pitchFamily="18" charset="0"/>
              </a:rPr>
              <a:t/>
            </a:r>
            <a:br>
              <a:rPr lang="ka-GE" sz="1800" dirty="0">
                <a:solidFill>
                  <a:schemeClr val="tx1"/>
                </a:solidFill>
                <a:latin typeface="Sylfaen" panose="010A0502050306030303" pitchFamily="18" charset="0"/>
              </a:rPr>
            </a:br>
            <a:r>
              <a:rPr lang="ka-GE" sz="1800" dirty="0" smtClean="0">
                <a:solidFill>
                  <a:schemeClr val="tx1"/>
                </a:solidFill>
                <a:latin typeface="Sylfaen" panose="010A0502050306030303" pitchFamily="18" charset="0"/>
              </a:rPr>
              <a:t>2013</a:t>
            </a:r>
            <a:r>
              <a:rPr lang="ka-GE" sz="1800" dirty="0">
                <a:solidFill>
                  <a:schemeClr val="tx1"/>
                </a:solidFill>
                <a:latin typeface="Sylfaen" panose="010A0502050306030303" pitchFamily="18" charset="0"/>
              </a:rPr>
              <a:t/>
            </a:r>
            <a:br>
              <a:rPr lang="ka-GE" sz="1800" dirty="0">
                <a:solidFill>
                  <a:schemeClr val="tx1"/>
                </a:solidFill>
                <a:latin typeface="Sylfaen" panose="010A0502050306030303" pitchFamily="18" charset="0"/>
              </a:rPr>
            </a:br>
            <a:endParaRPr lang="en-US" sz="1800" dirty="0">
              <a:solidFill>
                <a:schemeClr val="tx1"/>
              </a:solidFill>
            </a:endParaRPr>
          </a:p>
        </p:txBody>
      </p:sp>
      <p:sp>
        <p:nvSpPr>
          <p:cNvPr id="6" name="Slide Number Placeholder 5"/>
          <p:cNvSpPr>
            <a:spLocks noGrp="1"/>
          </p:cNvSpPr>
          <p:nvPr>
            <p:ph type="sldNum" sz="quarter" idx="11"/>
          </p:nvPr>
        </p:nvSpPr>
        <p:spPr/>
        <p:txBody>
          <a:bodyPr/>
          <a:lstStyle/>
          <a:p>
            <a:pPr>
              <a:defRPr/>
            </a:pPr>
            <a:fld id="{13D50C1C-8361-4AF8-9225-18BF2ABEC1EE}" type="slidenum">
              <a:rPr lang="en-US" smtClean="0"/>
              <a:pPr>
                <a:defRPr/>
              </a:pPr>
              <a:t>16</a:t>
            </a:fld>
            <a:endParaRPr lang="en-US"/>
          </a:p>
        </p:txBody>
      </p:sp>
      <p:sp>
        <p:nvSpPr>
          <p:cNvPr id="5" name="Footer Placeholder 4"/>
          <p:cNvSpPr>
            <a:spLocks noGrp="1"/>
          </p:cNvSpPr>
          <p:nvPr>
            <p:ph type="ftr" sz="quarter" idx="11"/>
          </p:nvPr>
        </p:nvSpPr>
        <p:spPr>
          <a:xfrm>
            <a:off x="1521256" y="6356350"/>
            <a:ext cx="5715040" cy="365125"/>
          </a:xfrm>
        </p:spPr>
        <p:txBody>
          <a:bodyPr/>
          <a:lstStyle/>
          <a:p>
            <a:pPr algn="l"/>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graphicFrame>
        <p:nvGraphicFramePr>
          <p:cNvPr id="11" name="Chart 10"/>
          <p:cNvGraphicFramePr/>
          <p:nvPr>
            <p:extLst>
              <p:ext uri="{D42A27DB-BD31-4B8C-83A1-F6EECF244321}">
                <p14:modId xmlns:p14="http://schemas.microsoft.com/office/powerpoint/2010/main" val="2482760976"/>
              </p:ext>
            </p:extLst>
          </p:nvPr>
        </p:nvGraphicFramePr>
        <p:xfrm>
          <a:off x="539552" y="1556792"/>
          <a:ext cx="8136904" cy="41044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4116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State Budget </a:t>
            </a:r>
            <a:r>
              <a:rPr lang="en-US" dirty="0" smtClean="0">
                <a:solidFill>
                  <a:schemeClr val="tx1"/>
                </a:solidFill>
              </a:rPr>
              <a:t>funds  </a:t>
            </a:r>
            <a:r>
              <a:rPr lang="ka-GE" sz="2400" b="1" dirty="0" smtClean="0">
                <a:solidFill>
                  <a:schemeClr val="tx1"/>
                </a:solidFill>
              </a:rPr>
              <a:t>(2010-2015</a:t>
            </a:r>
            <a:r>
              <a:rPr lang="en-US" sz="2400" b="1" dirty="0" smtClean="0">
                <a:solidFill>
                  <a:schemeClr val="tx1"/>
                </a:solidFill>
              </a:rPr>
              <a:t>)</a:t>
            </a:r>
            <a:endParaRPr lang="en-US" sz="2400" b="1" dirty="0">
              <a:solidFill>
                <a:schemeClr val="tx1"/>
              </a:solidFill>
            </a:endParaRP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17</a:t>
            </a:fld>
            <a:endParaRPr lang="en-US"/>
          </a:p>
        </p:txBody>
      </p:sp>
      <p:sp>
        <p:nvSpPr>
          <p:cNvPr id="3" name="Footer Placeholder 2"/>
          <p:cNvSpPr>
            <a:spLocks noGrp="1"/>
          </p:cNvSpPr>
          <p:nvPr>
            <p:ph type="ftr" sz="quarter" idx="11"/>
          </p:nvPr>
        </p:nvSpPr>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graphicFrame>
        <p:nvGraphicFramePr>
          <p:cNvPr id="8" name="Chart 7"/>
          <p:cNvGraphicFramePr>
            <a:graphicFrameLocks/>
          </p:cNvGraphicFramePr>
          <p:nvPr>
            <p:extLst>
              <p:ext uri="{D42A27DB-BD31-4B8C-83A1-F6EECF244321}">
                <p14:modId xmlns:p14="http://schemas.microsoft.com/office/powerpoint/2010/main" val="2865404072"/>
              </p:ext>
            </p:extLst>
          </p:nvPr>
        </p:nvGraphicFramePr>
        <p:xfrm>
          <a:off x="539552" y="1204316"/>
          <a:ext cx="8424936" cy="48169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981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Autofit/>
          </a:bodyPr>
          <a:lstStyle/>
          <a:p>
            <a:r>
              <a:rPr lang="en-US" sz="1200" i="1" dirty="0" smtClean="0">
                <a:solidFill>
                  <a:schemeClr val="tx1"/>
                </a:solidFill>
              </a:rPr>
              <a:t>Redistribution </a:t>
            </a:r>
            <a:r>
              <a:rPr lang="en-US" sz="1200" i="1" dirty="0">
                <a:solidFill>
                  <a:schemeClr val="tx1"/>
                </a:solidFill>
              </a:rPr>
              <a:t>of the Allotments</a:t>
            </a:r>
            <a:endParaRPr lang="en-US" sz="1200" b="1" i="1" dirty="0">
              <a:solidFill>
                <a:schemeClr val="tx1"/>
              </a:solidFill>
            </a:endParaRPr>
          </a:p>
        </p:txBody>
      </p:sp>
      <p:sp>
        <p:nvSpPr>
          <p:cNvPr id="3" name="TextBox 2"/>
          <p:cNvSpPr txBox="1"/>
          <p:nvPr/>
        </p:nvSpPr>
        <p:spPr>
          <a:xfrm>
            <a:off x="395536" y="775737"/>
            <a:ext cx="3962400" cy="276999"/>
          </a:xfrm>
          <a:prstGeom prst="rect">
            <a:avLst/>
          </a:prstGeom>
          <a:solidFill>
            <a:schemeClr val="accent1">
              <a:lumMod val="60000"/>
              <a:lumOff val="40000"/>
            </a:schemeClr>
          </a:solidFill>
        </p:spPr>
        <p:txBody>
          <a:bodyPr wrap="square" rtlCol="0">
            <a:spAutoFit/>
          </a:bodyPr>
          <a:lstStyle/>
          <a:p>
            <a:pPr algn="ctr"/>
            <a:r>
              <a:rPr lang="en-US" sz="1200" b="1" dirty="0">
                <a:solidFill>
                  <a:schemeClr val="bg1"/>
                </a:solidFill>
              </a:rPr>
              <a:t>State budget allocations</a:t>
            </a:r>
          </a:p>
        </p:txBody>
      </p:sp>
      <p:sp>
        <p:nvSpPr>
          <p:cNvPr id="8" name="TextBox 7"/>
          <p:cNvSpPr txBox="1"/>
          <p:nvPr/>
        </p:nvSpPr>
        <p:spPr>
          <a:xfrm>
            <a:off x="5029200" y="775737"/>
            <a:ext cx="3962400" cy="276999"/>
          </a:xfrm>
          <a:prstGeom prst="rect">
            <a:avLst/>
          </a:prstGeom>
          <a:solidFill>
            <a:schemeClr val="accent1">
              <a:lumMod val="60000"/>
              <a:lumOff val="40000"/>
            </a:schemeClr>
          </a:solidFill>
        </p:spPr>
        <p:txBody>
          <a:bodyPr wrap="square" rtlCol="0">
            <a:spAutoFit/>
          </a:bodyPr>
          <a:lstStyle/>
          <a:p>
            <a:pPr algn="ctr"/>
            <a:r>
              <a:rPr lang="en-US" sz="1200" b="1" dirty="0">
                <a:solidFill>
                  <a:srgbClr val="FF0000"/>
                </a:solidFill>
              </a:rPr>
              <a:t>Other programs and institutions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6F15528-21DE-4FAA-801E-634DDDAF4B2B}" type="slidenum">
              <a:rPr lang="en-US" smtClean="0"/>
              <a:pPr/>
              <a:t>18</a:t>
            </a:fld>
            <a:endParaRPr lang="en-US"/>
          </a:p>
        </p:txBody>
      </p:sp>
      <p:sp>
        <p:nvSpPr>
          <p:cNvPr id="6" name="Right Arrow 5"/>
          <p:cNvSpPr/>
          <p:nvPr/>
        </p:nvSpPr>
        <p:spPr>
          <a:xfrm>
            <a:off x="3276600" y="1219200"/>
            <a:ext cx="2819400" cy="152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graphicFrame>
        <p:nvGraphicFramePr>
          <p:cNvPr id="11" name="Chart 10"/>
          <p:cNvGraphicFramePr>
            <a:graphicFrameLocks/>
          </p:cNvGraphicFramePr>
          <p:nvPr>
            <p:extLst>
              <p:ext uri="{D42A27DB-BD31-4B8C-83A1-F6EECF244321}">
                <p14:modId xmlns:p14="http://schemas.microsoft.com/office/powerpoint/2010/main" val="3833542075"/>
              </p:ext>
            </p:extLst>
          </p:nvPr>
        </p:nvGraphicFramePr>
        <p:xfrm>
          <a:off x="59125" y="1239416"/>
          <a:ext cx="5005918" cy="2261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120086619"/>
              </p:ext>
            </p:extLst>
          </p:nvPr>
        </p:nvGraphicFramePr>
        <p:xfrm>
          <a:off x="4686300" y="1376189"/>
          <a:ext cx="4097345" cy="2268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4162916561"/>
              </p:ext>
            </p:extLst>
          </p:nvPr>
        </p:nvGraphicFramePr>
        <p:xfrm>
          <a:off x="282055" y="3717032"/>
          <a:ext cx="8151762" cy="252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755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72346622"/>
              </p:ext>
            </p:extLst>
          </p:nvPr>
        </p:nvGraphicFramePr>
        <p:xfrm>
          <a:off x="107504" y="1412776"/>
          <a:ext cx="5111750" cy="1510138"/>
        </p:xfrm>
        <a:graphic>
          <a:graphicData uri="http://schemas.openxmlformats.org/drawingml/2006/table">
            <a:tbl>
              <a:tblPr>
                <a:tableStyleId>{5C22544A-7EE6-4342-B048-85BDC9FD1C3A}</a:tableStyleId>
              </a:tblPr>
              <a:tblGrid>
                <a:gridCol w="2138843"/>
                <a:gridCol w="957501"/>
                <a:gridCol w="1024437"/>
                <a:gridCol w="990969"/>
              </a:tblGrid>
              <a:tr h="404864">
                <a:tc>
                  <a:txBody>
                    <a:bodyPr/>
                    <a:lstStyle/>
                    <a:p>
                      <a:pPr algn="ctr" fontAlgn="ctr"/>
                      <a:r>
                        <a:rPr lang="en-US" sz="1000" b="1" i="0" u="none" strike="noStrike" dirty="0" smtClean="0">
                          <a:effectLst/>
                          <a:latin typeface="Calibri"/>
                        </a:rPr>
                        <a:t>Name</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ka-GE" sz="1000" b="1" u="none" strike="noStrike" dirty="0" smtClean="0">
                          <a:effectLst/>
                        </a:rPr>
                        <a:t>2012</a:t>
                      </a:r>
                      <a:r>
                        <a:rPr lang="ka-GE" sz="1000" b="1" u="none" strike="noStrike" dirty="0">
                          <a:effectLst/>
                        </a:rPr>
                        <a:t/>
                      </a:r>
                      <a:br>
                        <a:rPr lang="ka-GE" sz="1000" b="1" u="none" strike="noStrike" dirty="0">
                          <a:effectLst/>
                        </a:rPr>
                      </a:br>
                      <a:r>
                        <a:rPr lang="ka-GE" sz="1000" b="1" u="none" strike="noStrike" dirty="0" smtClean="0">
                          <a:effectLst/>
                        </a:rPr>
                        <a:t>11 </a:t>
                      </a:r>
                      <a:r>
                        <a:rPr lang="en-US" sz="1000" b="1" u="none" strike="noStrike" dirty="0" smtClean="0">
                          <a:effectLst/>
                        </a:rPr>
                        <a:t>month</a:t>
                      </a:r>
                      <a:r>
                        <a:rPr lang="en-US" sz="1000" b="1" u="none" strike="noStrike" baseline="0" dirty="0" smtClean="0">
                          <a:effectLst/>
                        </a:rPr>
                        <a:t> actual</a:t>
                      </a:r>
                    </a:p>
                    <a:p>
                      <a:pPr algn="ctr" fontAlgn="ct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ka-GE" sz="1000" b="1" u="none" strike="noStrike" dirty="0" smtClean="0">
                          <a:effectLst/>
                        </a:rPr>
                        <a:t>2014</a:t>
                      </a:r>
                      <a:r>
                        <a:rPr lang="ka-GE" sz="1000" b="1" u="none" strike="noStrike" dirty="0">
                          <a:effectLst/>
                        </a:rPr>
                        <a:t/>
                      </a:r>
                      <a:br>
                        <a:rPr lang="ka-GE" sz="1000" b="1" u="none" strike="noStrike" dirty="0">
                          <a:effectLst/>
                        </a:rPr>
                      </a:br>
                      <a:r>
                        <a:rPr lang="ka-GE" sz="1000" b="1" u="none" strike="noStrike" dirty="0" smtClean="0">
                          <a:effectLst/>
                        </a:rPr>
                        <a:t>11 </a:t>
                      </a:r>
                      <a:r>
                        <a:rPr lang="en-US" sz="1000" b="1" u="none" strike="noStrike" dirty="0" smtClean="0">
                          <a:effectLst/>
                        </a:rPr>
                        <a:t>month</a:t>
                      </a:r>
                      <a:r>
                        <a:rPr lang="en-US" sz="1000" b="1" u="none" strike="noStrike" baseline="0" dirty="0" smtClean="0">
                          <a:effectLst/>
                        </a:rPr>
                        <a:t> actual</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000" b="1" i="0" u="none" strike="noStrike" dirty="0" smtClean="0">
                          <a:effectLst/>
                          <a:latin typeface="Calibri"/>
                        </a:rPr>
                        <a:t>Subtract</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43208">
                <a:tc>
                  <a:txBody>
                    <a:bodyPr/>
                    <a:lstStyle/>
                    <a:p>
                      <a:pPr algn="l" fontAlgn="b"/>
                      <a:r>
                        <a:rPr lang="en-US" sz="1000" b="0" i="0" u="none" strike="noStrike" dirty="0" smtClean="0">
                          <a:effectLst/>
                          <a:latin typeface="Calibri"/>
                        </a:rPr>
                        <a:t>Wages</a:t>
                      </a:r>
                      <a:r>
                        <a:rPr lang="en-US" sz="1000" b="0" i="0" u="none" strike="noStrike" baseline="0" dirty="0" smtClean="0">
                          <a:effectLst/>
                          <a:latin typeface="Calibri"/>
                        </a:rPr>
                        <a:t> and salaries</a:t>
                      </a:r>
                      <a:endParaRPr lang="ka-GE" sz="1000" b="0" i="0" u="none" strike="noStrike" dirty="0">
                        <a:effectLst/>
                        <a:latin typeface="Calibri"/>
                      </a:endParaRPr>
                    </a:p>
                  </a:txBody>
                  <a:tcPr marL="74363" marR="8263" marT="82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ka-GE" sz="1000" u="none" strike="noStrike" kern="1200" dirty="0" smtClean="0">
                          <a:solidFill>
                            <a:schemeClr val="dk1"/>
                          </a:solidFill>
                          <a:effectLst/>
                          <a:latin typeface="+mn-lt"/>
                          <a:ea typeface="+mn-ea"/>
                          <a:cs typeface="+mn-cs"/>
                        </a:rPr>
                        <a:t>659.6</a:t>
                      </a:r>
                      <a:endParaRPr lang="en-US" sz="1000" u="none" strike="noStrike" kern="1200" dirty="0">
                        <a:solidFill>
                          <a:schemeClr val="dk1"/>
                        </a:solidFill>
                        <a:effectLst/>
                        <a:latin typeface="+mn-lt"/>
                        <a:ea typeface="+mn-ea"/>
                        <a:cs typeface="+mn-cs"/>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841.0</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smtClean="0">
                          <a:effectLst/>
                        </a:rPr>
                        <a:t>1</a:t>
                      </a:r>
                      <a:r>
                        <a:rPr lang="ka-GE" sz="1000" u="none" strike="noStrike" dirty="0" smtClean="0">
                          <a:effectLst/>
                        </a:rPr>
                        <a:t>8</a:t>
                      </a:r>
                      <a:r>
                        <a:rPr lang="en-US" sz="1000" u="none" strike="noStrike" dirty="0" smtClean="0">
                          <a:effectLst/>
                        </a:rPr>
                        <a:t>1.</a:t>
                      </a:r>
                      <a:r>
                        <a:rPr lang="ka-GE" sz="1000" u="none" strike="noStrike" dirty="0" smtClean="0">
                          <a:effectLst/>
                        </a:rPr>
                        <a:t>4</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251">
                <a:tc>
                  <a:txBody>
                    <a:bodyPr/>
                    <a:lstStyle/>
                    <a:p>
                      <a:pPr algn="l" fontAlgn="b"/>
                      <a:r>
                        <a:rPr lang="en-US" sz="1000" u="none" strike="noStrike" dirty="0" smtClean="0">
                          <a:effectLst/>
                        </a:rPr>
                        <a:t>Rank</a:t>
                      </a:r>
                      <a:r>
                        <a:rPr lang="en-US" sz="1000" u="none" strike="noStrike" baseline="0" dirty="0" smtClean="0">
                          <a:effectLst/>
                        </a:rPr>
                        <a:t> Salary</a:t>
                      </a:r>
                      <a:endParaRPr lang="ka-GE" sz="1000" b="0" i="0" u="none" strike="noStrike" dirty="0">
                        <a:effectLst/>
                        <a:latin typeface="Calibri"/>
                      </a:endParaRPr>
                    </a:p>
                  </a:txBody>
                  <a:tcPr marL="74363" marR="8263" marT="82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10.6</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73.5</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6</a:t>
                      </a:r>
                      <a:r>
                        <a:rPr lang="en-US" sz="1000" u="none" strike="noStrike" dirty="0" smtClean="0">
                          <a:effectLst/>
                        </a:rPr>
                        <a:t>2.</a:t>
                      </a:r>
                      <a:r>
                        <a:rPr lang="ka-GE" sz="1000" u="none" strike="noStrike" dirty="0" smtClean="0">
                          <a:effectLst/>
                        </a:rPr>
                        <a:t>9</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251">
                <a:tc>
                  <a:txBody>
                    <a:bodyPr/>
                    <a:lstStyle/>
                    <a:p>
                      <a:pPr algn="l" fontAlgn="b"/>
                      <a:r>
                        <a:rPr lang="en-US" sz="1000" u="none" strike="noStrike" dirty="0" smtClean="0">
                          <a:effectLst/>
                        </a:rPr>
                        <a:t>Bonuses and</a:t>
                      </a:r>
                      <a:r>
                        <a:rPr lang="ka-GE" sz="1000" u="none" strike="noStrike" dirty="0" smtClean="0">
                          <a:effectLst/>
                        </a:rPr>
                        <a:t> </a:t>
                      </a:r>
                      <a:r>
                        <a:rPr lang="en-US" sz="1000" u="none" strike="noStrike" dirty="0" smtClean="0">
                          <a:effectLst/>
                        </a:rPr>
                        <a:t>addition to salary</a:t>
                      </a:r>
                      <a:endParaRPr lang="ka-GE" sz="1000" b="0" i="0" u="none" strike="noStrike" dirty="0">
                        <a:effectLst/>
                        <a:latin typeface="Calibri"/>
                      </a:endParaRPr>
                    </a:p>
                  </a:txBody>
                  <a:tcPr marL="74363" marR="8263" marT="82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252.3</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228.0</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rPr>
                        <a:t>-</a:t>
                      </a:r>
                      <a:r>
                        <a:rPr lang="en-US" sz="1000" u="none" strike="noStrike" dirty="0" smtClean="0">
                          <a:effectLst/>
                        </a:rPr>
                        <a:t>2</a:t>
                      </a:r>
                      <a:r>
                        <a:rPr lang="ka-GE" sz="1000" u="none" strike="noStrike" dirty="0" smtClean="0">
                          <a:effectLst/>
                        </a:rPr>
                        <a:t>4</a:t>
                      </a:r>
                      <a:r>
                        <a:rPr lang="en-US" sz="1000" u="none" strike="noStrike" dirty="0" smtClean="0">
                          <a:effectLst/>
                        </a:rPr>
                        <a:t>.</a:t>
                      </a:r>
                      <a:r>
                        <a:rPr lang="ka-GE" sz="1000" u="none" strike="noStrike" dirty="0" smtClean="0">
                          <a:effectLst/>
                        </a:rPr>
                        <a:t>3</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251">
                <a:tc>
                  <a:txBody>
                    <a:bodyPr/>
                    <a:lstStyle/>
                    <a:p>
                      <a:pPr algn="l" fontAlgn="b"/>
                      <a:r>
                        <a:rPr lang="en-US" sz="1000" u="none" strike="noStrike" dirty="0" smtClean="0">
                          <a:effectLst/>
                        </a:rPr>
                        <a:t>Compensation</a:t>
                      </a:r>
                      <a:r>
                        <a:rPr lang="en-US" sz="1000" u="none" strike="noStrike" baseline="0" dirty="0" smtClean="0">
                          <a:effectLst/>
                        </a:rPr>
                        <a:t> </a:t>
                      </a:r>
                      <a:r>
                        <a:rPr lang="ka-GE" sz="1000" u="none" strike="noStrike" dirty="0" smtClean="0">
                          <a:effectLst/>
                        </a:rPr>
                        <a:t>(</a:t>
                      </a:r>
                      <a:r>
                        <a:rPr lang="en-US" sz="1000" u="none" strike="noStrike" dirty="0" smtClean="0">
                          <a:effectLst/>
                        </a:rPr>
                        <a:t>food and uniform)</a:t>
                      </a:r>
                      <a:endParaRPr lang="ka-GE" sz="1000" b="0" i="0" u="none" strike="noStrike" dirty="0">
                        <a:effectLst/>
                        <a:latin typeface="Calibri"/>
                      </a:endParaRPr>
                    </a:p>
                  </a:txBody>
                  <a:tcPr marL="74363" marR="8263" marT="82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10</a:t>
                      </a:r>
                      <a:r>
                        <a:rPr lang="en-US" sz="1000" u="none" strike="noStrike" dirty="0" smtClean="0">
                          <a:effectLst/>
                        </a:rPr>
                        <a:t>.5</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ka-GE" sz="1000" u="none" strike="noStrike" dirty="0" smtClean="0">
                          <a:effectLst/>
                        </a:rPr>
                        <a:t>11.3</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u="none" strike="noStrike" dirty="0">
                          <a:effectLst/>
                        </a:rPr>
                        <a:t>0.8</a:t>
                      </a:r>
                      <a:endParaRPr lang="en-US" sz="1000" b="0"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5714">
                <a:tc>
                  <a:txBody>
                    <a:bodyPr/>
                    <a:lstStyle/>
                    <a:p>
                      <a:pPr algn="ctr" fontAlgn="ctr"/>
                      <a:r>
                        <a:rPr lang="en-US" sz="1000" b="1" i="0" u="none" strike="noStrike" dirty="0" smtClean="0">
                          <a:effectLst/>
                          <a:latin typeface="Calibri"/>
                        </a:rPr>
                        <a:t>Total</a:t>
                      </a:r>
                      <a:r>
                        <a:rPr lang="en-US" sz="1000" b="1" i="0" u="none" strike="noStrike" baseline="0" dirty="0" smtClean="0">
                          <a:effectLst/>
                          <a:latin typeface="Calibri"/>
                        </a:rPr>
                        <a:t> compensation of employees</a:t>
                      </a:r>
                      <a:endParaRPr lang="ka-GE"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ka-GE" sz="1000" b="1" u="none" strike="noStrike" kern="1200" dirty="0" smtClean="0">
                          <a:solidFill>
                            <a:schemeClr val="dk1"/>
                          </a:solidFill>
                          <a:effectLst/>
                          <a:latin typeface="+mn-lt"/>
                          <a:ea typeface="+mn-ea"/>
                          <a:cs typeface="+mn-cs"/>
                        </a:rPr>
                        <a:t>933.0</a:t>
                      </a:r>
                      <a:endParaRPr lang="en-US" sz="1000" b="1" u="none" strike="noStrike" kern="1200" dirty="0">
                        <a:solidFill>
                          <a:schemeClr val="dk1"/>
                        </a:solidFill>
                        <a:effectLst/>
                        <a:latin typeface="+mn-lt"/>
                        <a:ea typeface="+mn-ea"/>
                        <a:cs typeface="+mn-cs"/>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smtClean="0">
                          <a:effectLst/>
                        </a:rPr>
                        <a:t>1,</a:t>
                      </a:r>
                      <a:r>
                        <a:rPr lang="ka-GE" sz="1000" b="1" u="none" strike="noStrike" dirty="0" smtClean="0">
                          <a:effectLst/>
                        </a:rPr>
                        <a:t>153</a:t>
                      </a:r>
                      <a:r>
                        <a:rPr lang="en-US" sz="1000" b="1" u="none" strike="noStrike" dirty="0" smtClean="0">
                          <a:effectLst/>
                        </a:rPr>
                        <a:t>.</a:t>
                      </a:r>
                      <a:r>
                        <a:rPr lang="ka-GE" sz="1000" b="1" u="none" strike="noStrike" dirty="0" smtClean="0">
                          <a:effectLst/>
                        </a:rPr>
                        <a:t>8</a:t>
                      </a:r>
                      <a:endParaRPr lang="en-US"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000" b="1" u="none" strike="noStrike" dirty="0" smtClean="0">
                          <a:effectLst/>
                        </a:rPr>
                        <a:t>2</a:t>
                      </a:r>
                      <a:r>
                        <a:rPr lang="ka-GE" sz="1000" b="1" u="none" strike="noStrike" dirty="0" smtClean="0">
                          <a:effectLst/>
                        </a:rPr>
                        <a:t>20</a:t>
                      </a:r>
                      <a:r>
                        <a:rPr lang="en-US" sz="1000" b="1" u="none" strike="noStrike" dirty="0" smtClean="0">
                          <a:effectLst/>
                        </a:rPr>
                        <a:t>.</a:t>
                      </a:r>
                      <a:r>
                        <a:rPr lang="ka-GE" sz="1000" b="1" u="none" strike="noStrike" dirty="0" smtClean="0">
                          <a:effectLst/>
                        </a:rPr>
                        <a:t>8</a:t>
                      </a:r>
                      <a:endParaRPr lang="en-US" sz="1000" b="1" i="0" u="none" strike="noStrike" dirty="0">
                        <a:effectLst/>
                        <a:latin typeface="Calibri"/>
                      </a:endParaRPr>
                    </a:p>
                  </a:txBody>
                  <a:tcPr marL="8263" marR="8263" marT="82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itle 3"/>
          <p:cNvSpPr>
            <a:spLocks noGrp="1"/>
          </p:cNvSpPr>
          <p:nvPr>
            <p:ph type="title"/>
          </p:nvPr>
        </p:nvSpPr>
        <p:spPr/>
        <p:txBody>
          <a:bodyPr/>
          <a:lstStyle/>
          <a:p>
            <a:r>
              <a:rPr lang="en-US" dirty="0">
                <a:solidFill>
                  <a:schemeClr val="tx1"/>
                </a:solidFill>
              </a:rPr>
              <a:t>Compensation of Employees</a:t>
            </a:r>
          </a:p>
        </p:txBody>
      </p:sp>
      <p:sp>
        <p:nvSpPr>
          <p:cNvPr id="5" name="Footer Placeholder 4"/>
          <p:cNvSpPr>
            <a:spLocks noGrp="1"/>
          </p:cNvSpPr>
          <p:nvPr>
            <p:ph type="ftr" sz="quarter" idx="10"/>
          </p:nvPr>
        </p:nvSpPr>
        <p:spPr>
          <a:xfrm>
            <a:off x="1397099" y="6356350"/>
            <a:ext cx="5191125" cy="365125"/>
          </a:xfrm>
        </p:spPr>
        <p:txBody>
          <a:bodyPr/>
          <a:lstStyle/>
          <a:p>
            <a:pPr>
              <a:defRPr/>
            </a:pPr>
            <a:r>
              <a:rPr lang="ka-GE" dirty="0" smtClean="0"/>
              <a:t>2015</a:t>
            </a:r>
            <a:r>
              <a:rPr lang="en-US" dirty="0" smtClean="0"/>
              <a:t> State Budget</a:t>
            </a:r>
            <a:endParaRPr lang="en-US" dirty="0"/>
          </a:p>
        </p:txBody>
      </p:sp>
      <p:sp>
        <p:nvSpPr>
          <p:cNvPr id="6" name="Slide Number Placeholder 5"/>
          <p:cNvSpPr>
            <a:spLocks noGrp="1"/>
          </p:cNvSpPr>
          <p:nvPr>
            <p:ph type="sldNum" sz="quarter" idx="11"/>
          </p:nvPr>
        </p:nvSpPr>
        <p:spPr/>
        <p:txBody>
          <a:bodyPr/>
          <a:lstStyle/>
          <a:p>
            <a:pPr>
              <a:defRPr/>
            </a:pPr>
            <a:fld id="{13D50C1C-8361-4AF8-9225-18BF2ABEC1EE}" type="slidenum">
              <a:rPr lang="en-US" smtClean="0"/>
              <a:pPr>
                <a:defRPr/>
              </a:pPr>
              <a:t>19</a:t>
            </a:fld>
            <a:endParaRPr lang="en-US"/>
          </a:p>
        </p:txBody>
      </p:sp>
      <p:sp>
        <p:nvSpPr>
          <p:cNvPr id="8" name="TextBox 7"/>
          <p:cNvSpPr txBox="1"/>
          <p:nvPr/>
        </p:nvSpPr>
        <p:spPr>
          <a:xfrm>
            <a:off x="107504" y="1124744"/>
            <a:ext cx="8424936" cy="307777"/>
          </a:xfrm>
          <a:prstGeom prst="rect">
            <a:avLst/>
          </a:prstGeom>
          <a:noFill/>
        </p:spPr>
        <p:txBody>
          <a:bodyPr wrap="square" rtlCol="0">
            <a:spAutoFit/>
          </a:bodyPr>
          <a:lstStyle/>
          <a:p>
            <a:pPr algn="ctr"/>
            <a:r>
              <a:rPr lang="en-US" sz="1400" b="1" dirty="0">
                <a:latin typeface="Sylfaen" panose="010A0502050306030303" pitchFamily="18" charset="0"/>
              </a:rPr>
              <a:t>Comparison of the </a:t>
            </a:r>
            <a:r>
              <a:rPr lang="en-US" sz="1400" b="1" dirty="0" smtClean="0">
                <a:latin typeface="Sylfaen" panose="010A0502050306030303" pitchFamily="18" charset="0"/>
              </a:rPr>
              <a:t>2012-2014 </a:t>
            </a:r>
            <a:r>
              <a:rPr lang="en-US" sz="1400" b="1" dirty="0">
                <a:latin typeface="Sylfaen" panose="010A0502050306030303" pitchFamily="18" charset="0"/>
              </a:rPr>
              <a:t>11  </a:t>
            </a:r>
            <a:r>
              <a:rPr lang="en-US" sz="1400" b="1" dirty="0" smtClean="0">
                <a:latin typeface="Sylfaen" panose="010A0502050306030303" pitchFamily="18" charset="0"/>
              </a:rPr>
              <a:t>month actual </a:t>
            </a:r>
            <a:r>
              <a:rPr lang="ka-GE" sz="1400" b="1" dirty="0" smtClean="0">
                <a:latin typeface="Sylfaen" panose="010A0502050306030303" pitchFamily="18" charset="0"/>
              </a:rPr>
              <a:t>(</a:t>
            </a:r>
            <a:r>
              <a:rPr lang="en-US" sz="1400" b="1" dirty="0" smtClean="0">
                <a:latin typeface="Sylfaen" panose="010A0502050306030303" pitchFamily="18" charset="0"/>
              </a:rPr>
              <a:t>million GEL</a:t>
            </a:r>
            <a:r>
              <a:rPr lang="ka-GE" sz="1400" b="1" dirty="0" smtClean="0">
                <a:latin typeface="Sylfaen" panose="010A0502050306030303" pitchFamily="18" charset="0"/>
              </a:rPr>
              <a:t>)</a:t>
            </a:r>
            <a:endParaRPr lang="en-US" sz="1100" dirty="0"/>
          </a:p>
        </p:txBody>
      </p:sp>
      <p:sp>
        <p:nvSpPr>
          <p:cNvPr id="9" name="TextBox 8"/>
          <p:cNvSpPr txBox="1"/>
          <p:nvPr/>
        </p:nvSpPr>
        <p:spPr>
          <a:xfrm>
            <a:off x="5292080" y="1412776"/>
            <a:ext cx="3672408" cy="1384995"/>
          </a:xfrm>
          <a:prstGeom prst="rect">
            <a:avLst/>
          </a:prstGeom>
          <a:noFill/>
        </p:spPr>
        <p:txBody>
          <a:bodyPr wrap="square" rtlCol="0">
            <a:spAutoFit/>
          </a:bodyPr>
          <a:lstStyle/>
          <a:p>
            <a:pPr marL="114300" indent="-114300">
              <a:buFont typeface="Arial" panose="020B0604020202020204" pitchFamily="34" charset="0"/>
              <a:buChar char="•"/>
            </a:pPr>
            <a:r>
              <a:rPr lang="en-US" sz="1200" dirty="0" smtClean="0"/>
              <a:t>The compensation of employees in 2014 is 220.8 million Gel higher than during 11 months in 2012</a:t>
            </a:r>
            <a:r>
              <a:rPr lang="ka-GE" sz="1200" dirty="0" smtClean="0"/>
              <a:t>;</a:t>
            </a:r>
          </a:p>
          <a:p>
            <a:pPr marL="114300" indent="-114300">
              <a:buFont typeface="Arial" panose="020B0604020202020204" pitchFamily="34" charset="0"/>
              <a:buChar char="•"/>
            </a:pPr>
            <a:r>
              <a:rPr lang="en-US" sz="1200" dirty="0" smtClean="0"/>
              <a:t>Mainly increased the salaries of military institutions and rank salaries</a:t>
            </a:r>
            <a:r>
              <a:rPr lang="ka-GE" sz="1200" dirty="0" smtClean="0"/>
              <a:t>;</a:t>
            </a:r>
          </a:p>
          <a:p>
            <a:pPr marL="114300" indent="-114300">
              <a:buFont typeface="Arial" panose="020B0604020202020204" pitchFamily="34" charset="0"/>
              <a:buChar char="•"/>
            </a:pPr>
            <a:r>
              <a:rPr lang="en-US" sz="1200" b="1" dirty="0" smtClean="0"/>
              <a:t>Bonuses and addition to salary are decreased than in </a:t>
            </a:r>
            <a:r>
              <a:rPr lang="ka-GE" sz="1200" b="1" dirty="0" smtClean="0"/>
              <a:t>2012 </a:t>
            </a:r>
            <a:r>
              <a:rPr lang="en-US" sz="1200" b="1" dirty="0" smtClean="0"/>
              <a:t>in </a:t>
            </a:r>
            <a:r>
              <a:rPr lang="ka-GE" sz="1200" b="1" dirty="0" smtClean="0"/>
              <a:t>24,3 </a:t>
            </a:r>
            <a:r>
              <a:rPr lang="en-US" sz="1200" b="1" dirty="0" smtClean="0"/>
              <a:t>million GEL</a:t>
            </a:r>
            <a:r>
              <a:rPr lang="ka-GE" sz="1200" b="1" dirty="0" smtClean="0"/>
              <a:t>, </a:t>
            </a:r>
            <a:endParaRPr lang="en-US" sz="1200" dirty="0"/>
          </a:p>
        </p:txBody>
      </p:sp>
      <p:sp>
        <p:nvSpPr>
          <p:cNvPr id="2" name="Rectangle 1"/>
          <p:cNvSpPr/>
          <p:nvPr/>
        </p:nvSpPr>
        <p:spPr>
          <a:xfrm>
            <a:off x="467544" y="2996952"/>
            <a:ext cx="8136904" cy="2708434"/>
          </a:xfrm>
          <a:prstGeom prst="rect">
            <a:avLst/>
          </a:prstGeom>
        </p:spPr>
        <p:txBody>
          <a:bodyPr wrap="square">
            <a:spAutoFit/>
          </a:bodyPr>
          <a:lstStyle/>
          <a:p>
            <a:pPr marL="114300" indent="-114300">
              <a:buFont typeface="Arial" panose="020B0604020202020204" pitchFamily="34" charset="0"/>
              <a:buChar char="•"/>
            </a:pPr>
            <a:r>
              <a:rPr lang="en-US" sz="1000" dirty="0"/>
              <a:t>T</a:t>
            </a:r>
            <a:r>
              <a:rPr lang="en-US" sz="1000" dirty="0" smtClean="0"/>
              <a:t>he </a:t>
            </a:r>
            <a:r>
              <a:rPr lang="en-US" sz="1000" dirty="0"/>
              <a:t>compensation of employees </a:t>
            </a:r>
            <a:r>
              <a:rPr lang="en-US" sz="1000" dirty="0" smtClean="0"/>
              <a:t>are 89.6 million GEL increased than 2014</a:t>
            </a:r>
            <a:r>
              <a:rPr lang="ka-GE" sz="1000" dirty="0" smtClean="0"/>
              <a:t>;</a:t>
            </a:r>
            <a:endParaRPr lang="ka-GE" sz="1000" dirty="0"/>
          </a:p>
          <a:p>
            <a:pPr marL="114300" indent="-114300">
              <a:buFont typeface="Arial" panose="020B0604020202020204" pitchFamily="34" charset="0"/>
              <a:buChar char="•"/>
            </a:pPr>
            <a:endParaRPr lang="ka-GE" sz="1000" dirty="0"/>
          </a:p>
          <a:p>
            <a:pPr marL="114300" indent="-114300">
              <a:buFont typeface="Arial" panose="020B0604020202020204" pitchFamily="34" charset="0"/>
              <a:buChar char="•"/>
            </a:pPr>
            <a:r>
              <a:rPr lang="en-US" sz="1000" dirty="0"/>
              <a:t>The compensation of employees  </a:t>
            </a:r>
            <a:r>
              <a:rPr lang="en-US" sz="1000" dirty="0" smtClean="0"/>
              <a:t>especially increased </a:t>
            </a:r>
            <a:r>
              <a:rPr lang="en-US" sz="1000" dirty="0"/>
              <a:t>at t</a:t>
            </a:r>
            <a:r>
              <a:rPr lang="en-US" sz="1000" dirty="0" smtClean="0"/>
              <a:t>he </a:t>
            </a:r>
            <a:r>
              <a:rPr lang="en-US" sz="1000" dirty="0"/>
              <a:t>Ministry of </a:t>
            </a:r>
            <a:r>
              <a:rPr lang="en-US" sz="1000" dirty="0" smtClean="0"/>
              <a:t>Culture, the reasons of these are </a:t>
            </a:r>
            <a:r>
              <a:rPr lang="ka-GE" sz="1000" dirty="0" smtClean="0"/>
              <a:t>:</a:t>
            </a:r>
            <a:endParaRPr lang="ka-GE" sz="1000" dirty="0"/>
          </a:p>
          <a:p>
            <a:pPr marL="742950" lvl="1" indent="-285750">
              <a:buFont typeface="Wingdings" panose="05000000000000000000" pitchFamily="2" charset="2"/>
              <a:buChar char="Ø"/>
            </a:pPr>
            <a:r>
              <a:rPr lang="en-US" sz="1000" dirty="0"/>
              <a:t>Until 2015, the Ministry of Culture funded LEPLs current expense were shown in the budget was a </a:t>
            </a:r>
            <a:r>
              <a:rPr lang="en-US" sz="1000" dirty="0" smtClean="0"/>
              <a:t>subsidy under </a:t>
            </a:r>
            <a:r>
              <a:rPr lang="en-US" sz="1000" dirty="0"/>
              <a:t>the framework of which the salaries were financed as well as utilities and other expenses</a:t>
            </a:r>
            <a:r>
              <a:rPr lang="ka-GE" sz="1000" dirty="0" smtClean="0"/>
              <a:t>;</a:t>
            </a:r>
            <a:endParaRPr lang="ka-GE" sz="1000" dirty="0"/>
          </a:p>
          <a:p>
            <a:pPr marL="742950" lvl="1" indent="-285750">
              <a:buFont typeface="Wingdings" panose="05000000000000000000" pitchFamily="2" charset="2"/>
              <a:buChar char="Ø"/>
            </a:pPr>
            <a:r>
              <a:rPr lang="en-US" sz="1000" dirty="0"/>
              <a:t>From 2015 the subsidy does not include funds and legal entities of public salaries will be funded according to </a:t>
            </a:r>
            <a:r>
              <a:rPr lang="en-US" sz="1000" dirty="0" smtClean="0"/>
              <a:t>the compensation </a:t>
            </a:r>
            <a:r>
              <a:rPr lang="en-US" sz="1000" dirty="0"/>
              <a:t>of employees </a:t>
            </a:r>
            <a:r>
              <a:rPr lang="en-US" sz="1000" dirty="0" smtClean="0"/>
              <a:t>and the current expense form the  use of goods and services</a:t>
            </a:r>
            <a:r>
              <a:rPr lang="ka-GE" sz="1000" dirty="0" smtClean="0"/>
              <a:t>;</a:t>
            </a:r>
            <a:endParaRPr lang="en-US" sz="1000" dirty="0"/>
          </a:p>
          <a:p>
            <a:pPr lvl="1"/>
            <a:r>
              <a:rPr lang="en-US" sz="1000" b="1" dirty="0" smtClean="0"/>
              <a:t>This </a:t>
            </a:r>
            <a:r>
              <a:rPr lang="en-US" sz="1000" b="1" dirty="0"/>
              <a:t>approach makes it more transparent budget </a:t>
            </a:r>
            <a:r>
              <a:rPr lang="en-US" sz="1000" b="1" dirty="0" smtClean="0"/>
              <a:t>expenditures;</a:t>
            </a:r>
            <a:endParaRPr lang="ka-GE" sz="1000" b="1" dirty="0"/>
          </a:p>
          <a:p>
            <a:pPr marL="114300" indent="-114300">
              <a:buFont typeface="Arial" panose="020B0604020202020204" pitchFamily="34" charset="0"/>
              <a:buChar char="•"/>
            </a:pPr>
            <a:r>
              <a:rPr lang="en-US" sz="1000" dirty="0" smtClean="0"/>
              <a:t>Except of the Ministry of Culture the fund of the compensation of employees increased in the following institutions</a:t>
            </a:r>
            <a:r>
              <a:rPr lang="ka-GE" sz="1000" dirty="0" smtClean="0"/>
              <a:t>:</a:t>
            </a:r>
          </a:p>
          <a:p>
            <a:pPr marL="742950" lvl="1" indent="-285750">
              <a:buFont typeface="Wingdings" panose="05000000000000000000" pitchFamily="2" charset="2"/>
              <a:buChar char="Ø"/>
            </a:pPr>
            <a:r>
              <a:rPr lang="en-US" sz="1000" dirty="0"/>
              <a:t>Ministry of Internal Affairs - 16.2 million, which is related to the increase of police forces and border police in the regulation of wages</a:t>
            </a:r>
            <a:r>
              <a:rPr lang="ka-GE" sz="1000" dirty="0" smtClean="0"/>
              <a:t>;</a:t>
            </a:r>
            <a:endParaRPr lang="en-US" sz="1000" dirty="0" smtClean="0"/>
          </a:p>
          <a:p>
            <a:pPr marL="742950" lvl="1" indent="-285750">
              <a:buFont typeface="Wingdings" panose="05000000000000000000" pitchFamily="2" charset="2"/>
              <a:buChar char="Ø"/>
            </a:pPr>
            <a:r>
              <a:rPr lang="en-US" sz="1000" dirty="0"/>
              <a:t>The Ministry of defense  - </a:t>
            </a:r>
            <a:r>
              <a:rPr lang="en-US" sz="1000" dirty="0" smtClean="0"/>
              <a:t> </a:t>
            </a:r>
            <a:r>
              <a:rPr lang="en-US" sz="1000" dirty="0"/>
              <a:t>13.3 </a:t>
            </a:r>
            <a:r>
              <a:rPr lang="en-US" sz="1000" dirty="0" smtClean="0"/>
              <a:t>million GEL </a:t>
            </a:r>
            <a:r>
              <a:rPr lang="ka-GE" sz="1000" dirty="0" smtClean="0"/>
              <a:t>;</a:t>
            </a:r>
            <a:endParaRPr lang="ka-GE" sz="1000" dirty="0"/>
          </a:p>
          <a:p>
            <a:pPr marL="742950" lvl="1" indent="-285750">
              <a:buFont typeface="Wingdings" panose="05000000000000000000" pitchFamily="2" charset="2"/>
              <a:buChar char="Ø"/>
            </a:pPr>
            <a:r>
              <a:rPr lang="en-US" sz="1000" dirty="0"/>
              <a:t>Security and Crisis Management Council and the Economic Council - 4.4 </a:t>
            </a:r>
            <a:r>
              <a:rPr lang="en-US" sz="1000" dirty="0" smtClean="0"/>
              <a:t>million GEL</a:t>
            </a:r>
            <a:r>
              <a:rPr lang="ka-GE" sz="1000" dirty="0" smtClean="0"/>
              <a:t>;</a:t>
            </a:r>
            <a:endParaRPr lang="ka-GE" sz="1000" dirty="0"/>
          </a:p>
          <a:p>
            <a:pPr marL="742950" lvl="1" indent="-285750">
              <a:buFont typeface="Wingdings" panose="05000000000000000000" pitchFamily="2" charset="2"/>
              <a:buChar char="Ø"/>
            </a:pPr>
            <a:r>
              <a:rPr lang="en-US" sz="1000" dirty="0"/>
              <a:t>Ministry of Environment and Natural Resources - 4.1 million, which is caused by environmental forces at work to add to the supervision of the Forestry Agency and the funding of salaries (in 2014 in part financed from its own revenue</a:t>
            </a:r>
            <a:r>
              <a:rPr lang="ka-GE" sz="1000" dirty="0" smtClean="0"/>
              <a:t>);</a:t>
            </a:r>
            <a:endParaRPr lang="ka-GE" sz="1000" dirty="0"/>
          </a:p>
          <a:p>
            <a:pPr marL="742950" lvl="1" indent="-285750">
              <a:buFont typeface="Wingdings" panose="05000000000000000000" pitchFamily="2" charset="2"/>
              <a:buChar char="Ø"/>
            </a:pPr>
            <a:r>
              <a:rPr lang="en-US" sz="1000" dirty="0"/>
              <a:t>The Common courts - 2.3 </a:t>
            </a:r>
            <a:r>
              <a:rPr lang="en-US" sz="1000" dirty="0" smtClean="0"/>
              <a:t>million GEL</a:t>
            </a:r>
            <a:r>
              <a:rPr lang="ka-GE" sz="1000" dirty="0" smtClean="0"/>
              <a:t>;</a:t>
            </a:r>
            <a:endParaRPr lang="ka-GE" sz="1000" dirty="0"/>
          </a:p>
          <a:p>
            <a:pPr marL="742950" lvl="1" indent="-285750">
              <a:buFont typeface="Wingdings" panose="05000000000000000000" pitchFamily="2" charset="2"/>
              <a:buChar char="Ø"/>
            </a:pPr>
            <a:r>
              <a:rPr lang="en-US" sz="1000" dirty="0" smtClean="0"/>
              <a:t>The fund </a:t>
            </a:r>
            <a:r>
              <a:rPr lang="en-US" sz="1000" dirty="0"/>
              <a:t>of </a:t>
            </a:r>
            <a:r>
              <a:rPr lang="en-US" sz="1000" dirty="0" smtClean="0"/>
              <a:t>the </a:t>
            </a:r>
            <a:r>
              <a:rPr lang="en-US" sz="1000" dirty="0"/>
              <a:t>compensation of </a:t>
            </a:r>
            <a:r>
              <a:rPr lang="en-US" sz="1000" dirty="0" smtClean="0"/>
              <a:t>employees are also increased in the organizations founded in 2014 </a:t>
            </a:r>
            <a:r>
              <a:rPr lang="ka-GE" sz="1000" dirty="0" smtClean="0"/>
              <a:t>;</a:t>
            </a:r>
            <a:endParaRPr lang="ka-GE" sz="1000" dirty="0"/>
          </a:p>
        </p:txBody>
      </p:sp>
    </p:spTree>
    <p:extLst>
      <p:ext uri="{BB962C8B-B14F-4D97-AF65-F5344CB8AC3E}">
        <p14:creationId xmlns:p14="http://schemas.microsoft.com/office/powerpoint/2010/main" val="858796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General Review</a:t>
            </a:r>
          </a:p>
        </p:txBody>
      </p:sp>
      <p:sp>
        <p:nvSpPr>
          <p:cNvPr id="3" name="Content Placeholder 2"/>
          <p:cNvSpPr>
            <a:spLocks noGrp="1"/>
          </p:cNvSpPr>
          <p:nvPr>
            <p:ph idx="1"/>
          </p:nvPr>
        </p:nvSpPr>
        <p:spPr>
          <a:xfrm>
            <a:off x="467544" y="1268760"/>
            <a:ext cx="8229600" cy="5022890"/>
          </a:xfrm>
        </p:spPr>
        <p:txBody>
          <a:bodyPr>
            <a:normAutofit/>
          </a:bodyPr>
          <a:lstStyle/>
          <a:p>
            <a:pPr algn="just"/>
            <a:r>
              <a:rPr lang="en-US" sz="1500" dirty="0">
                <a:solidFill>
                  <a:schemeClr val="tx1"/>
                </a:solidFill>
              </a:rPr>
              <a:t>The Budget of 2015, as the Budget of 2013-2014 is prepared according the program: </a:t>
            </a:r>
            <a:r>
              <a:rPr lang="en-US" sz="1500" b="1" dirty="0" smtClean="0">
                <a:solidFill>
                  <a:schemeClr val="tx1"/>
                </a:solidFill>
              </a:rPr>
              <a:t>For </a:t>
            </a:r>
            <a:r>
              <a:rPr lang="en-US" sz="1500" b="1" dirty="0">
                <a:solidFill>
                  <a:schemeClr val="tx1"/>
                </a:solidFill>
              </a:rPr>
              <a:t>strong, </a:t>
            </a:r>
            <a:r>
              <a:rPr lang="en-US" sz="1500" b="1" dirty="0" smtClean="0">
                <a:solidFill>
                  <a:schemeClr val="tx1"/>
                </a:solidFill>
              </a:rPr>
              <a:t>Democratic</a:t>
            </a:r>
            <a:r>
              <a:rPr lang="en-US" sz="1500" b="1" dirty="0">
                <a:solidFill>
                  <a:schemeClr val="tx1"/>
                </a:solidFill>
              </a:rPr>
              <a:t>, </a:t>
            </a:r>
            <a:r>
              <a:rPr lang="en-US" sz="1500" b="1" dirty="0" smtClean="0">
                <a:solidFill>
                  <a:schemeClr val="tx1"/>
                </a:solidFill>
              </a:rPr>
              <a:t>United Georgia</a:t>
            </a:r>
            <a:r>
              <a:rPr lang="ka-GE" sz="1500" dirty="0" smtClean="0">
                <a:solidFill>
                  <a:schemeClr val="tx1"/>
                </a:solidFill>
              </a:rPr>
              <a:t>;</a:t>
            </a:r>
          </a:p>
          <a:p>
            <a:pPr algn="just"/>
            <a:r>
              <a:rPr lang="en-US" sz="1500" dirty="0" smtClean="0">
                <a:solidFill>
                  <a:schemeClr val="tx1"/>
                </a:solidFill>
              </a:rPr>
              <a:t>The </a:t>
            </a:r>
            <a:r>
              <a:rPr lang="en-US" sz="1500" dirty="0">
                <a:solidFill>
                  <a:schemeClr val="tx1"/>
                </a:solidFill>
              </a:rPr>
              <a:t>main aim of the program is </a:t>
            </a:r>
            <a:r>
              <a:rPr lang="en-US" sz="1500" dirty="0" smtClean="0">
                <a:solidFill>
                  <a:schemeClr val="tx1"/>
                </a:solidFill>
              </a:rPr>
              <a:t>to create  the social </a:t>
            </a:r>
            <a:r>
              <a:rPr lang="en-US" sz="1500" dirty="0">
                <a:solidFill>
                  <a:schemeClr val="tx1"/>
                </a:solidFill>
              </a:rPr>
              <a:t>welfare and </a:t>
            </a:r>
            <a:r>
              <a:rPr lang="en-US" sz="1500" dirty="0" smtClean="0">
                <a:solidFill>
                  <a:schemeClr val="tx1"/>
                </a:solidFill>
              </a:rPr>
              <a:t>stable economy development;</a:t>
            </a:r>
          </a:p>
          <a:p>
            <a:pPr algn="just"/>
            <a:r>
              <a:rPr lang="en-US" sz="1500" dirty="0" smtClean="0">
                <a:solidFill>
                  <a:schemeClr val="tx1"/>
                </a:solidFill>
              </a:rPr>
              <a:t>The </a:t>
            </a:r>
            <a:r>
              <a:rPr lang="en-US" sz="1500" dirty="0">
                <a:solidFill>
                  <a:schemeClr val="tx1"/>
                </a:solidFill>
              </a:rPr>
              <a:t>main focus in 2013-2014 was the growth of social and health programs and </a:t>
            </a:r>
            <a:r>
              <a:rPr lang="en-US" sz="1500" dirty="0" smtClean="0">
                <a:solidFill>
                  <a:schemeClr val="tx1"/>
                </a:solidFill>
              </a:rPr>
              <a:t>that </a:t>
            </a:r>
            <a:r>
              <a:rPr lang="en-US" sz="1500" dirty="0">
                <a:solidFill>
                  <a:schemeClr val="tx1"/>
                </a:solidFill>
              </a:rPr>
              <a:t>is why the </a:t>
            </a:r>
            <a:r>
              <a:rPr lang="en-US" sz="1500" dirty="0" smtClean="0">
                <a:solidFill>
                  <a:schemeClr val="tx1"/>
                </a:solidFill>
              </a:rPr>
              <a:t>funding for </a:t>
            </a:r>
            <a:r>
              <a:rPr lang="en-US" sz="1500" dirty="0">
                <a:solidFill>
                  <a:schemeClr val="tx1"/>
                </a:solidFill>
              </a:rPr>
              <a:t>these areas was increased </a:t>
            </a:r>
            <a:endParaRPr lang="en-US" sz="1500" dirty="0" smtClean="0">
              <a:solidFill>
                <a:schemeClr val="tx1"/>
              </a:solidFill>
            </a:endParaRPr>
          </a:p>
          <a:p>
            <a:pPr marL="0" indent="0" algn="just">
              <a:buNone/>
            </a:pPr>
            <a:r>
              <a:rPr lang="en-US" sz="1500" i="1" dirty="0">
                <a:solidFill>
                  <a:schemeClr val="tx1"/>
                </a:solidFill>
              </a:rPr>
              <a:t> </a:t>
            </a:r>
            <a:r>
              <a:rPr lang="en-US" sz="1500" i="1" dirty="0" smtClean="0">
                <a:solidFill>
                  <a:schemeClr val="tx1"/>
                </a:solidFill>
              </a:rPr>
              <a:t>          </a:t>
            </a:r>
            <a:r>
              <a:rPr lang="en-US" sz="1200" i="1" dirty="0" smtClean="0">
                <a:solidFill>
                  <a:schemeClr val="tx1"/>
                </a:solidFill>
              </a:rPr>
              <a:t>The funding of the Ministry </a:t>
            </a:r>
            <a:r>
              <a:rPr lang="en-US" sz="1200" i="1" dirty="0">
                <a:solidFill>
                  <a:schemeClr val="tx1"/>
                </a:solidFill>
              </a:rPr>
              <a:t>of Health was </a:t>
            </a:r>
            <a:r>
              <a:rPr lang="en-US" sz="1200" i="1" dirty="0" smtClean="0">
                <a:solidFill>
                  <a:schemeClr val="tx1"/>
                </a:solidFill>
              </a:rPr>
              <a:t>990,0 million GEL higher in 2015 than in 2012</a:t>
            </a:r>
            <a:r>
              <a:rPr lang="en-US" sz="1200" i="1" dirty="0">
                <a:solidFill>
                  <a:schemeClr val="tx1"/>
                </a:solidFill>
              </a:rPr>
              <a:t>;</a:t>
            </a:r>
            <a:endParaRPr lang="ka-GE" sz="1200" i="1" dirty="0" smtClean="0">
              <a:solidFill>
                <a:schemeClr val="tx1"/>
              </a:solidFill>
            </a:endParaRPr>
          </a:p>
          <a:p>
            <a:pPr algn="just"/>
            <a:r>
              <a:rPr lang="en-US" sz="1500" dirty="0" smtClean="0">
                <a:solidFill>
                  <a:schemeClr val="tx1"/>
                </a:solidFill>
              </a:rPr>
              <a:t>Social benefits was increased and the </a:t>
            </a:r>
            <a:r>
              <a:rPr lang="en-US" sz="1500" dirty="0">
                <a:solidFill>
                  <a:schemeClr val="tx1"/>
                </a:solidFill>
              </a:rPr>
              <a:t>growth of the </a:t>
            </a:r>
            <a:r>
              <a:rPr lang="en-US" sz="1500" dirty="0" smtClean="0">
                <a:solidFill>
                  <a:schemeClr val="tx1"/>
                </a:solidFill>
              </a:rPr>
              <a:t>pensions, </a:t>
            </a:r>
            <a:r>
              <a:rPr lang="en-US" sz="1500" dirty="0">
                <a:solidFill>
                  <a:schemeClr val="tx1"/>
                </a:solidFill>
              </a:rPr>
              <a:t>t</a:t>
            </a:r>
            <a:r>
              <a:rPr lang="en-US" sz="1500" dirty="0" smtClean="0">
                <a:solidFill>
                  <a:schemeClr val="tx1"/>
                </a:solidFill>
              </a:rPr>
              <a:t>o </a:t>
            </a:r>
            <a:r>
              <a:rPr lang="en-US" sz="1500" dirty="0">
                <a:solidFill>
                  <a:schemeClr val="tx1"/>
                </a:solidFill>
              </a:rPr>
              <a:t>double </a:t>
            </a:r>
            <a:r>
              <a:rPr lang="en-US" sz="1500" dirty="0" smtClean="0">
                <a:solidFill>
                  <a:schemeClr val="tx1"/>
                </a:solidFill>
              </a:rPr>
              <a:t>social allowances for </a:t>
            </a:r>
            <a:r>
              <a:rPr lang="en-US" sz="1500" dirty="0">
                <a:solidFill>
                  <a:schemeClr val="tx1"/>
                </a:solidFill>
              </a:rPr>
              <a:t>the Population below the poverty line, the growth of the allowance for the refugees and social programs became possible</a:t>
            </a:r>
            <a:r>
              <a:rPr lang="ka-GE" sz="1500" dirty="0" smtClean="0">
                <a:solidFill>
                  <a:schemeClr val="tx1"/>
                </a:solidFill>
              </a:rPr>
              <a:t>;</a:t>
            </a:r>
            <a:endParaRPr lang="ka-GE" sz="1500" dirty="0">
              <a:solidFill>
                <a:schemeClr val="tx1"/>
              </a:solidFill>
            </a:endParaRPr>
          </a:p>
          <a:p>
            <a:pPr algn="just"/>
            <a:endParaRPr lang="ka-GE" sz="800" dirty="0" smtClean="0">
              <a:solidFill>
                <a:schemeClr val="tx1"/>
              </a:solidFill>
            </a:endParaRPr>
          </a:p>
          <a:p>
            <a:pPr algn="just"/>
            <a:r>
              <a:rPr lang="en-US" sz="1500" dirty="0">
                <a:solidFill>
                  <a:schemeClr val="tx1"/>
                </a:solidFill>
              </a:rPr>
              <a:t>Universal health care </a:t>
            </a:r>
            <a:r>
              <a:rPr lang="en-US" sz="1500" dirty="0" smtClean="0">
                <a:solidFill>
                  <a:schemeClr val="tx1"/>
                </a:solidFill>
              </a:rPr>
              <a:t>program was </a:t>
            </a:r>
            <a:r>
              <a:rPr lang="en-US" sz="1500" dirty="0">
                <a:solidFill>
                  <a:schemeClr val="tx1"/>
                </a:solidFill>
              </a:rPr>
              <a:t>started in 2013 and it is even more </a:t>
            </a:r>
            <a:r>
              <a:rPr lang="en-US" sz="1500" dirty="0" smtClean="0">
                <a:solidFill>
                  <a:schemeClr val="tx1"/>
                </a:solidFill>
              </a:rPr>
              <a:t>expanded current </a:t>
            </a:r>
            <a:r>
              <a:rPr lang="en-US" sz="1500" dirty="0">
                <a:solidFill>
                  <a:schemeClr val="tx1"/>
                </a:solidFill>
              </a:rPr>
              <a:t>year </a:t>
            </a:r>
            <a:r>
              <a:rPr lang="en-US" sz="1500" dirty="0" smtClean="0">
                <a:solidFill>
                  <a:schemeClr val="tx1"/>
                </a:solidFill>
              </a:rPr>
              <a:t>and </a:t>
            </a:r>
            <a:r>
              <a:rPr lang="en-US" sz="1500" dirty="0">
                <a:solidFill>
                  <a:schemeClr val="tx1"/>
                </a:solidFill>
              </a:rPr>
              <a:t>the medical care is available for all the citizens of Georgia </a:t>
            </a:r>
            <a:r>
              <a:rPr lang="en-US" sz="1500" dirty="0" smtClean="0">
                <a:solidFill>
                  <a:schemeClr val="tx1"/>
                </a:solidFill>
              </a:rPr>
              <a:t>within </a:t>
            </a:r>
            <a:r>
              <a:rPr lang="en-US" sz="1500" dirty="0">
                <a:solidFill>
                  <a:schemeClr val="tx1"/>
                </a:solidFill>
              </a:rPr>
              <a:t>this </a:t>
            </a:r>
            <a:r>
              <a:rPr lang="en-US" sz="1500" dirty="0" smtClean="0">
                <a:solidFill>
                  <a:schemeClr val="tx1"/>
                </a:solidFill>
              </a:rPr>
              <a:t>program</a:t>
            </a:r>
            <a:r>
              <a:rPr lang="ka-GE" sz="1500" dirty="0" smtClean="0">
                <a:solidFill>
                  <a:schemeClr val="tx1"/>
                </a:solidFill>
              </a:rPr>
              <a:t>;</a:t>
            </a:r>
          </a:p>
          <a:p>
            <a:pPr algn="just"/>
            <a:endParaRPr lang="ka-GE" sz="800" dirty="0" smtClean="0">
              <a:solidFill>
                <a:schemeClr val="tx1"/>
              </a:solidFill>
            </a:endParaRPr>
          </a:p>
          <a:p>
            <a:pPr algn="just"/>
            <a:r>
              <a:rPr lang="en-US" sz="1500" dirty="0" smtClean="0">
                <a:solidFill>
                  <a:schemeClr val="tx1"/>
                </a:solidFill>
              </a:rPr>
              <a:t>In parallel with the </a:t>
            </a:r>
            <a:r>
              <a:rPr lang="en-US" sz="1500" dirty="0">
                <a:solidFill>
                  <a:schemeClr val="tx1"/>
                </a:solidFill>
              </a:rPr>
              <a:t>growth of social and health programs </a:t>
            </a:r>
            <a:r>
              <a:rPr lang="en-US" sz="1500" dirty="0" smtClean="0">
                <a:solidFill>
                  <a:schemeClr val="tx1"/>
                </a:solidFill>
              </a:rPr>
              <a:t>in 2013-2014 the </a:t>
            </a:r>
            <a:r>
              <a:rPr lang="en-US" sz="1500" dirty="0">
                <a:solidFill>
                  <a:schemeClr val="tx1"/>
                </a:solidFill>
              </a:rPr>
              <a:t>funding of the Education, Agriculture and Infrastructure projects </a:t>
            </a:r>
            <a:r>
              <a:rPr lang="en-US" sz="1500" dirty="0" smtClean="0">
                <a:solidFill>
                  <a:schemeClr val="tx1"/>
                </a:solidFill>
              </a:rPr>
              <a:t>have significantly increased</a:t>
            </a:r>
            <a:r>
              <a:rPr lang="ka-GE" sz="1500" dirty="0" smtClean="0">
                <a:solidFill>
                  <a:schemeClr val="tx1"/>
                </a:solidFill>
              </a:rPr>
              <a:t>;</a:t>
            </a:r>
          </a:p>
          <a:p>
            <a:pPr algn="just"/>
            <a:endParaRPr lang="ka-GE" sz="800" dirty="0">
              <a:solidFill>
                <a:schemeClr val="tx1"/>
              </a:solidFill>
            </a:endParaRPr>
          </a:p>
          <a:p>
            <a:pPr algn="just"/>
            <a:r>
              <a:rPr lang="en-US" sz="1500" dirty="0" smtClean="0">
                <a:solidFill>
                  <a:schemeClr val="tx1"/>
                </a:solidFill>
              </a:rPr>
              <a:t>The </a:t>
            </a:r>
            <a:r>
              <a:rPr lang="en-US" sz="1500" dirty="0">
                <a:solidFill>
                  <a:schemeClr val="tx1"/>
                </a:solidFill>
              </a:rPr>
              <a:t>funding of </a:t>
            </a:r>
            <a:r>
              <a:rPr lang="en-US" sz="1500" dirty="0" smtClean="0">
                <a:solidFill>
                  <a:schemeClr val="tx1"/>
                </a:solidFill>
              </a:rPr>
              <a:t>all </a:t>
            </a:r>
            <a:r>
              <a:rPr lang="en-US" sz="1500" dirty="0">
                <a:solidFill>
                  <a:schemeClr val="tx1"/>
                </a:solidFill>
              </a:rPr>
              <a:t>of the above mentioned fields will be </a:t>
            </a:r>
            <a:r>
              <a:rPr lang="en-US" sz="1500" dirty="0" smtClean="0">
                <a:solidFill>
                  <a:schemeClr val="tx1"/>
                </a:solidFill>
              </a:rPr>
              <a:t>high also in 2015-2016 and social benefits will continue to increase but </a:t>
            </a:r>
            <a:r>
              <a:rPr lang="en-US" sz="1500" dirty="0">
                <a:solidFill>
                  <a:schemeClr val="tx1"/>
                </a:solidFill>
              </a:rPr>
              <a:t>for this the main condition is the </a:t>
            </a:r>
            <a:r>
              <a:rPr lang="en-US" sz="1500" dirty="0" smtClean="0">
                <a:solidFill>
                  <a:schemeClr val="tx1"/>
                </a:solidFill>
              </a:rPr>
              <a:t>stable economic development, </a:t>
            </a:r>
            <a:r>
              <a:rPr lang="en-US" sz="1500" dirty="0">
                <a:solidFill>
                  <a:schemeClr val="tx1"/>
                </a:solidFill>
              </a:rPr>
              <a:t>f</a:t>
            </a:r>
            <a:r>
              <a:rPr lang="en-US" sz="1500" dirty="0" smtClean="0">
                <a:solidFill>
                  <a:schemeClr val="tx1"/>
                </a:solidFill>
              </a:rPr>
              <a:t>or </a:t>
            </a:r>
            <a:r>
              <a:rPr lang="en-US" sz="1500" dirty="0">
                <a:solidFill>
                  <a:schemeClr val="tx1"/>
                </a:solidFill>
              </a:rPr>
              <a:t>which the 2015 budget </a:t>
            </a:r>
            <a:r>
              <a:rPr lang="en-US" sz="1500" dirty="0" smtClean="0">
                <a:solidFill>
                  <a:schemeClr val="tx1"/>
                </a:solidFill>
              </a:rPr>
              <a:t>is reflected</a:t>
            </a:r>
            <a:r>
              <a:rPr lang="ka-GE" sz="1500" dirty="0" smtClean="0">
                <a:solidFill>
                  <a:schemeClr val="tx1"/>
                </a:solidFill>
              </a:rPr>
              <a:t>;</a:t>
            </a:r>
            <a:endParaRPr lang="en-US" sz="1500" dirty="0">
              <a:solidFill>
                <a:schemeClr val="tx1"/>
              </a:solidFill>
            </a:endParaRPr>
          </a:p>
        </p:txBody>
      </p:sp>
      <p:sp>
        <p:nvSpPr>
          <p:cNvPr id="4" name="Footer Placeholder 3"/>
          <p:cNvSpPr>
            <a:spLocks noGrp="1"/>
          </p:cNvSpPr>
          <p:nvPr>
            <p:ph type="ftr" sz="quarter" idx="11"/>
          </p:nvPr>
        </p:nvSpPr>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09132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r>
              <a:rPr lang="en-US" sz="1800" dirty="0">
                <a:solidFill>
                  <a:schemeClr val="tx1"/>
                </a:solidFill>
                <a:ea typeface="BPG Algeti Compact"/>
                <a:cs typeface="BPG Algeti Compact"/>
              </a:rPr>
              <a:t>The Ministry of </a:t>
            </a:r>
            <a:r>
              <a:rPr lang="en-US" sz="1800" dirty="0" err="1">
                <a:solidFill>
                  <a:schemeClr val="tx1"/>
                </a:solidFill>
                <a:ea typeface="BPG Algeti Compact"/>
                <a:cs typeface="BPG Algeti Compact"/>
              </a:rPr>
              <a:t>Labour</a:t>
            </a:r>
            <a:r>
              <a:rPr lang="en-US" sz="1800" dirty="0">
                <a:solidFill>
                  <a:schemeClr val="tx1"/>
                </a:solidFill>
                <a:ea typeface="BPG Algeti Compact"/>
                <a:cs typeface="BPG Algeti Compact"/>
              </a:rPr>
              <a:t>, Health and Social Affairs</a:t>
            </a:r>
            <a:endParaRPr lang="en-US" sz="1800" b="1" dirty="0" smtClean="0">
              <a:solidFill>
                <a:schemeClr val="tx1"/>
              </a:solidFill>
              <a:ea typeface="BPG Algeti Compact"/>
              <a:cs typeface="BPG Algeti Compact"/>
            </a:endParaRPr>
          </a:p>
        </p:txBody>
      </p:sp>
      <p:sp>
        <p:nvSpPr>
          <p:cNvPr id="11" name="Slide Number Placeholder 10"/>
          <p:cNvSpPr>
            <a:spLocks noGrp="1"/>
          </p:cNvSpPr>
          <p:nvPr>
            <p:ph type="sldNum" sz="quarter" idx="11"/>
          </p:nvPr>
        </p:nvSpPr>
        <p:spPr>
          <a:xfrm>
            <a:off x="6019800" y="6392853"/>
            <a:ext cx="2895600" cy="365125"/>
          </a:xfrm>
        </p:spPr>
        <p:txBody>
          <a:bodyPr/>
          <a:lstStyle/>
          <a:p>
            <a:pPr algn="r">
              <a:defRPr/>
            </a:pPr>
            <a:fld id="{496B5E8F-E1FF-49BE-B327-663A6FEBB2CF}" type="slidenum">
              <a:rPr lang="en-US" smtClean="0"/>
              <a:t>20</a:t>
            </a:fld>
            <a:endParaRPr lang="en-US" dirty="0"/>
          </a:p>
        </p:txBody>
      </p:sp>
      <p:sp>
        <p:nvSpPr>
          <p:cNvPr id="2" name="Footer Placeholder 1"/>
          <p:cNvSpPr>
            <a:spLocks noGrp="1"/>
          </p:cNvSpPr>
          <p:nvPr>
            <p:ph type="ftr" sz="quarter" idx="11"/>
          </p:nvPr>
        </p:nvSpPr>
        <p:spPr>
          <a:xfrm>
            <a:off x="1449248" y="6356350"/>
            <a:ext cx="5715040" cy="365125"/>
          </a:xfrm>
        </p:spPr>
        <p:txBody>
          <a:bodyPr/>
          <a:lstStyle/>
          <a:p>
            <a:r>
              <a:rPr lang="ka-GE" dirty="0" smtClean="0">
                <a:solidFill>
                  <a:prstClr val="black">
                    <a:tint val="75000"/>
                  </a:prstClr>
                </a:solidFill>
              </a:rPr>
              <a:t>2015 </a:t>
            </a:r>
            <a:r>
              <a:rPr lang="en-US" dirty="0">
                <a:solidFill>
                  <a:prstClr val="black">
                    <a:tint val="75000"/>
                  </a:prstClr>
                </a:solidFill>
              </a:rPr>
              <a:t> </a:t>
            </a:r>
            <a:r>
              <a:rPr lang="en-US" dirty="0" smtClean="0">
                <a:solidFill>
                  <a:prstClr val="black">
                    <a:tint val="75000"/>
                  </a:prstClr>
                </a:solidFill>
              </a:rPr>
              <a:t> State Budget</a:t>
            </a:r>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64043662"/>
              </p:ext>
            </p:extLst>
          </p:nvPr>
        </p:nvGraphicFramePr>
        <p:xfrm>
          <a:off x="251520" y="1412776"/>
          <a:ext cx="5058856" cy="4536505"/>
        </p:xfrm>
        <a:graphic>
          <a:graphicData uri="http://schemas.openxmlformats.org/drawingml/2006/table">
            <a:tbl>
              <a:tblPr/>
              <a:tblGrid>
                <a:gridCol w="3148879"/>
                <a:gridCol w="650424"/>
                <a:gridCol w="598804"/>
                <a:gridCol w="660749"/>
              </a:tblGrid>
              <a:tr h="944333">
                <a:tc>
                  <a:txBody>
                    <a:bodyPr/>
                    <a:lstStyle/>
                    <a:p>
                      <a:pPr algn="ctr" fontAlgn="ctr"/>
                      <a:r>
                        <a:rPr lang="en-US" sz="1000" b="1" i="0" u="none" strike="noStrike" dirty="0" smtClean="0">
                          <a:solidFill>
                            <a:srgbClr val="000000"/>
                          </a:solidFill>
                          <a:effectLst/>
                          <a:latin typeface="Arial"/>
                        </a:rPr>
                        <a:t>The Ministry of </a:t>
                      </a:r>
                      <a:r>
                        <a:rPr lang="en-US" sz="1000" b="1" i="0" u="none" strike="noStrike" dirty="0" err="1" smtClean="0">
                          <a:solidFill>
                            <a:srgbClr val="000000"/>
                          </a:solidFill>
                          <a:effectLst/>
                          <a:latin typeface="Arial"/>
                        </a:rPr>
                        <a:t>Labour</a:t>
                      </a:r>
                      <a:r>
                        <a:rPr lang="en-US" sz="1000" b="1" i="0" u="none" strike="noStrike" dirty="0" smtClean="0">
                          <a:solidFill>
                            <a:srgbClr val="000000"/>
                          </a:solidFill>
                          <a:effectLst/>
                          <a:latin typeface="Arial"/>
                        </a:rPr>
                        <a:t>, Health and Social Affairs</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000" b="1" i="0" u="none" strike="noStrike" dirty="0" smtClean="0">
                          <a:solidFill>
                            <a:srgbClr val="000000"/>
                          </a:solidFill>
                          <a:effectLst/>
                          <a:latin typeface="Arial"/>
                        </a:rPr>
                        <a:t>2014</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a-GE" sz="1000" b="1" i="0" u="none" strike="noStrike" dirty="0" smtClean="0">
                          <a:solidFill>
                            <a:srgbClr val="000000"/>
                          </a:solidFill>
                          <a:effectLst/>
                          <a:latin typeface="Arial"/>
                        </a:rPr>
                        <a:t>2015</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dirty="0" smtClean="0">
                          <a:solidFill>
                            <a:srgbClr val="000000"/>
                          </a:solidFill>
                          <a:effectLst/>
                          <a:latin typeface="Arial"/>
                        </a:rPr>
                        <a:t>Subtract</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70327">
                <a:tc>
                  <a:txBody>
                    <a:bodyPr/>
                    <a:lstStyle/>
                    <a:p>
                      <a:pPr algn="l" fontAlgn="ctr"/>
                      <a:r>
                        <a:rPr lang="en-US" sz="1000" b="0" i="0" u="none" strike="noStrike" dirty="0" smtClean="0">
                          <a:solidFill>
                            <a:srgbClr val="000000"/>
                          </a:solidFill>
                          <a:effectLst/>
                          <a:latin typeface="Arial"/>
                        </a:rPr>
                        <a:t>Pension</a:t>
                      </a:r>
                      <a:endParaRPr lang="ka-GE" sz="1000" b="0" i="0" u="none" strike="noStrike" dirty="0">
                        <a:solidFill>
                          <a:srgbClr val="000000"/>
                        </a:solidFill>
                        <a:effectLst/>
                        <a:latin typeface="Arial"/>
                      </a:endParaRPr>
                    </a:p>
                  </a:txBody>
                  <a:tcPr marL="857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a:solidFill>
                            <a:srgbClr val="000000"/>
                          </a:solidFill>
                          <a:effectLst/>
                          <a:latin typeface="Calibri"/>
                        </a:rPr>
                        <a:t>1,326.1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a:solidFill>
                            <a:srgbClr val="000000"/>
                          </a:solidFill>
                          <a:effectLst/>
                          <a:latin typeface="Calibri"/>
                        </a:rPr>
                        <a:t>1,390.0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0" i="0" u="none" strike="noStrike">
                          <a:solidFill>
                            <a:srgbClr val="000000"/>
                          </a:solidFill>
                          <a:effectLst/>
                          <a:latin typeface="Calibri"/>
                        </a:rPr>
                        <a:t>63.9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370327">
                <a:tc>
                  <a:txBody>
                    <a:bodyPr/>
                    <a:lstStyle/>
                    <a:p>
                      <a:pPr algn="l" fontAlgn="ctr"/>
                      <a:r>
                        <a:rPr lang="en-US" sz="1000" b="0" i="0" u="none" strike="noStrike" dirty="0" smtClean="0">
                          <a:solidFill>
                            <a:srgbClr val="000000"/>
                          </a:solidFill>
                          <a:effectLst/>
                          <a:latin typeface="Arial"/>
                        </a:rPr>
                        <a:t>Social</a:t>
                      </a:r>
                      <a:r>
                        <a:rPr lang="en-US" sz="1000" b="0" i="0" u="none" strike="noStrike" baseline="0" dirty="0" smtClean="0">
                          <a:solidFill>
                            <a:srgbClr val="000000"/>
                          </a:solidFill>
                          <a:effectLst/>
                          <a:latin typeface="Arial"/>
                        </a:rPr>
                        <a:t> Benefits</a:t>
                      </a:r>
                      <a:endParaRPr lang="ka-GE" sz="1000" b="0" i="0" u="none" strike="noStrike" dirty="0">
                        <a:solidFill>
                          <a:srgbClr val="000000"/>
                        </a:solidFill>
                        <a:effectLst/>
                        <a:latin typeface="Arial"/>
                      </a:endParaRP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624.8</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631.0</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6.2</a:t>
                      </a:r>
                    </a:p>
                  </a:txBody>
                  <a:tcPr marL="9525" marR="9525" marT="9525" marB="0" anchor="ctr">
                    <a:lnL>
                      <a:noFill/>
                    </a:lnL>
                    <a:lnR>
                      <a:noFill/>
                    </a:lnR>
                    <a:lnT>
                      <a:noFill/>
                    </a:lnT>
                    <a:lnB>
                      <a:noFill/>
                    </a:lnB>
                    <a:solidFill>
                      <a:srgbClr val="FFFFFF"/>
                    </a:solidFill>
                  </a:tcPr>
                </a:tc>
              </a:tr>
              <a:tr h="370327">
                <a:tc>
                  <a:txBody>
                    <a:bodyPr/>
                    <a:lstStyle/>
                    <a:p>
                      <a:pPr algn="l" fontAlgn="ctr"/>
                      <a:r>
                        <a:rPr lang="en-US" sz="1000" b="0" i="0" u="none" strike="noStrike" dirty="0" smtClean="0">
                          <a:solidFill>
                            <a:srgbClr val="000000"/>
                          </a:solidFill>
                          <a:effectLst/>
                          <a:latin typeface="Arial"/>
                        </a:rPr>
                        <a:t>Social rehabilitation and Childcare</a:t>
                      </a:r>
                      <a:endParaRPr lang="ka-GE" sz="1000" b="0" i="0" u="none" strike="noStrike" dirty="0">
                        <a:solidFill>
                          <a:srgbClr val="000000"/>
                        </a:solidFill>
                        <a:effectLst/>
                        <a:latin typeface="Arial"/>
                      </a:endParaRP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19.6</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20.0</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0.4</a:t>
                      </a:r>
                    </a:p>
                  </a:txBody>
                  <a:tcPr marL="9525" marR="9525" marT="9525" marB="0" anchor="ctr">
                    <a:lnL>
                      <a:noFill/>
                    </a:lnL>
                    <a:lnR>
                      <a:noFill/>
                    </a:lnR>
                    <a:lnT>
                      <a:noFill/>
                    </a:lnT>
                    <a:lnB>
                      <a:noFill/>
                    </a:lnB>
                    <a:solidFill>
                      <a:srgbClr val="FFFFFF"/>
                    </a:solidFill>
                  </a:tcPr>
                </a:tc>
              </a:tr>
              <a:tr h="629556">
                <a:tc>
                  <a:txBody>
                    <a:bodyPr/>
                    <a:lstStyle/>
                    <a:p>
                      <a:pPr algn="l" fontAlgn="ctr"/>
                      <a:r>
                        <a:rPr lang="en-US" sz="1000" b="0" i="0" u="none" strike="noStrike" dirty="0" smtClean="0">
                          <a:solidFill>
                            <a:srgbClr val="000000"/>
                          </a:solidFill>
                          <a:effectLst/>
                          <a:latin typeface="Arial"/>
                        </a:rPr>
                        <a:t>Health</a:t>
                      </a:r>
                      <a:r>
                        <a:rPr lang="en-US" sz="1000" b="0" i="0" u="none" strike="noStrike" baseline="0" dirty="0" smtClean="0">
                          <a:solidFill>
                            <a:srgbClr val="000000"/>
                          </a:solidFill>
                          <a:effectLst/>
                          <a:latin typeface="Arial"/>
                        </a:rPr>
                        <a:t> insurance and Universal healthcare</a:t>
                      </a:r>
                      <a:endParaRPr lang="ka-GE" sz="1000" b="0" i="0" u="none" strike="noStrike" dirty="0">
                        <a:solidFill>
                          <a:srgbClr val="000000"/>
                        </a:solidFill>
                        <a:effectLst/>
                        <a:latin typeface="Arial"/>
                      </a:endParaRP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478.1</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470.0</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-8.1</a:t>
                      </a:r>
                    </a:p>
                  </a:txBody>
                  <a:tcPr marL="9525" marR="9525" marT="9525" marB="0" anchor="ctr">
                    <a:lnL>
                      <a:noFill/>
                    </a:lnL>
                    <a:lnR>
                      <a:noFill/>
                    </a:lnR>
                    <a:lnT>
                      <a:noFill/>
                    </a:lnT>
                    <a:lnB>
                      <a:noFill/>
                    </a:lnB>
                    <a:solidFill>
                      <a:srgbClr val="FFFFFF"/>
                    </a:solidFill>
                  </a:tcPr>
                </a:tc>
              </a:tr>
              <a:tr h="370327">
                <a:tc>
                  <a:txBody>
                    <a:bodyPr/>
                    <a:lstStyle/>
                    <a:p>
                      <a:pPr algn="l" fontAlgn="ctr"/>
                      <a:r>
                        <a:rPr lang="en-US" sz="1000" b="0" i="0" u="none" strike="noStrike" dirty="0" smtClean="0">
                          <a:solidFill>
                            <a:srgbClr val="000000"/>
                          </a:solidFill>
                          <a:effectLst/>
                          <a:latin typeface="Arial"/>
                        </a:rPr>
                        <a:t>Other healthcare </a:t>
                      </a:r>
                      <a:r>
                        <a:rPr lang="en-US" sz="1000" b="0" i="0" u="none" strike="noStrike" baseline="0" dirty="0" smtClean="0">
                          <a:solidFill>
                            <a:srgbClr val="000000"/>
                          </a:solidFill>
                          <a:effectLst/>
                          <a:latin typeface="Arial"/>
                        </a:rPr>
                        <a:t> programs </a:t>
                      </a:r>
                      <a:endParaRPr lang="ka-GE" sz="1000" b="0" i="0" u="none" strike="noStrike" dirty="0">
                        <a:solidFill>
                          <a:srgbClr val="000000"/>
                        </a:solidFill>
                        <a:effectLst/>
                        <a:latin typeface="Arial"/>
                      </a:endParaRP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127.7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a:rPr>
                        <a:t>186.2</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58.5</a:t>
                      </a:r>
                    </a:p>
                  </a:txBody>
                  <a:tcPr marL="9525" marR="9525" marT="9525" marB="0" anchor="ctr">
                    <a:lnL>
                      <a:noFill/>
                    </a:lnL>
                    <a:lnR>
                      <a:noFill/>
                    </a:lnR>
                    <a:lnT>
                      <a:noFill/>
                    </a:lnT>
                    <a:lnB>
                      <a:noFill/>
                    </a:lnB>
                    <a:solidFill>
                      <a:srgbClr val="FFFFFF"/>
                    </a:solidFill>
                  </a:tcPr>
                </a:tc>
              </a:tr>
              <a:tr h="370327">
                <a:tc>
                  <a:txBody>
                    <a:bodyPr/>
                    <a:lstStyle/>
                    <a:p>
                      <a:pPr algn="l" fontAlgn="ctr"/>
                      <a:r>
                        <a:rPr lang="en-US" sz="1000" b="0" i="0" u="none" strike="noStrike" dirty="0" smtClean="0">
                          <a:solidFill>
                            <a:srgbClr val="000000"/>
                          </a:solidFill>
                          <a:effectLst/>
                          <a:latin typeface="Arial"/>
                        </a:rPr>
                        <a:t>The rehabilitation</a:t>
                      </a:r>
                      <a:r>
                        <a:rPr lang="en-US" sz="1000" b="0" i="0" u="none" strike="noStrike" baseline="0" dirty="0" smtClean="0">
                          <a:solidFill>
                            <a:srgbClr val="000000"/>
                          </a:solidFill>
                          <a:effectLst/>
                          <a:latin typeface="Arial"/>
                        </a:rPr>
                        <a:t> </a:t>
                      </a:r>
                      <a:r>
                        <a:rPr lang="en-US" sz="1000" b="0" i="0" u="none" strike="noStrike" dirty="0" smtClean="0">
                          <a:solidFill>
                            <a:srgbClr val="000000"/>
                          </a:solidFill>
                          <a:effectLst/>
                          <a:latin typeface="Arial"/>
                        </a:rPr>
                        <a:t> and equipment</a:t>
                      </a:r>
                      <a:r>
                        <a:rPr lang="en-US" sz="1000" b="0" i="0" u="none" strike="noStrike" baseline="0" dirty="0" smtClean="0">
                          <a:solidFill>
                            <a:srgbClr val="000000"/>
                          </a:solidFill>
                          <a:effectLst/>
                          <a:latin typeface="Arial"/>
                        </a:rPr>
                        <a:t> </a:t>
                      </a:r>
                      <a:r>
                        <a:rPr lang="en-US" sz="1000" b="0" i="0" u="none" strike="noStrike" dirty="0" smtClean="0">
                          <a:solidFill>
                            <a:srgbClr val="000000"/>
                          </a:solidFill>
                          <a:effectLst/>
                          <a:latin typeface="Arial"/>
                        </a:rPr>
                        <a:t>of hospitals</a:t>
                      </a:r>
                      <a:endParaRPr lang="ka-GE" sz="1000" b="0" i="0" u="none" strike="noStrike" dirty="0">
                        <a:solidFill>
                          <a:srgbClr val="000000"/>
                        </a:solidFill>
                        <a:effectLst/>
                        <a:latin typeface="Arial"/>
                      </a:endParaRP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29.3</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31.3</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2.0</a:t>
                      </a:r>
                    </a:p>
                  </a:txBody>
                  <a:tcPr marL="9525" marR="9525" marT="9525" marB="0" anchor="ctr">
                    <a:lnL>
                      <a:noFill/>
                    </a:lnL>
                    <a:lnR>
                      <a:noFill/>
                    </a:lnR>
                    <a:lnT>
                      <a:noFill/>
                    </a:lnT>
                    <a:lnB>
                      <a:noFill/>
                    </a:lnB>
                    <a:solidFill>
                      <a:srgbClr val="FFFFFF"/>
                    </a:solidFill>
                  </a:tcPr>
                </a:tc>
              </a:tr>
              <a:tr h="370327">
                <a:tc>
                  <a:txBody>
                    <a:bodyPr/>
                    <a:lstStyle/>
                    <a:p>
                      <a:pPr algn="l" fontAlgn="ctr"/>
                      <a:r>
                        <a:rPr lang="en-US" sz="1000" b="0" i="0" u="none" strike="noStrike" dirty="0" smtClean="0">
                          <a:solidFill>
                            <a:srgbClr val="000000"/>
                          </a:solidFill>
                          <a:effectLst/>
                          <a:latin typeface="Arial"/>
                        </a:rPr>
                        <a:t>The regulation of the employee issues</a:t>
                      </a:r>
                      <a:endParaRPr lang="ka-GE" sz="1000" b="0" i="0" u="none" strike="noStrike" dirty="0">
                        <a:solidFill>
                          <a:srgbClr val="000000"/>
                        </a:solidFill>
                        <a:effectLst/>
                        <a:latin typeface="Arial"/>
                      </a:endParaRPr>
                    </a:p>
                  </a:txBody>
                  <a:tcPr marL="857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3.4</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4.0</a:t>
                      </a:r>
                    </a:p>
                  </a:txBody>
                  <a:tcPr marL="9525" marR="9525" marT="9525" marB="0" anchor="ctr">
                    <a:lnL>
                      <a:noFill/>
                    </a:lnL>
                    <a:lnR>
                      <a:noFill/>
                    </a:lnR>
                    <a:lnT>
                      <a:noFill/>
                    </a:lnT>
                    <a:lnB>
                      <a:noFill/>
                    </a:lnB>
                    <a:solidFill>
                      <a:srgbClr val="FFFFFF"/>
                    </a:solidFill>
                  </a:tcPr>
                </a:tc>
                <a:tc>
                  <a:txBody>
                    <a:bodyPr/>
                    <a:lstStyle/>
                    <a:p>
                      <a:pPr algn="ctr" fontAlgn="ctr"/>
                      <a:r>
                        <a:rPr lang="en-US" sz="1100" b="0" i="0" u="none" strike="noStrike">
                          <a:solidFill>
                            <a:srgbClr val="000000"/>
                          </a:solidFill>
                          <a:effectLst/>
                          <a:latin typeface="Calibri"/>
                        </a:rPr>
                        <a:t>0.6</a:t>
                      </a:r>
                    </a:p>
                  </a:txBody>
                  <a:tcPr marL="9525" marR="9525" marT="9525" marB="0" anchor="ctr">
                    <a:lnL>
                      <a:noFill/>
                    </a:lnL>
                    <a:lnR>
                      <a:noFill/>
                    </a:lnR>
                    <a:lnT>
                      <a:noFill/>
                    </a:lnT>
                    <a:lnB>
                      <a:noFill/>
                    </a:lnB>
                    <a:solidFill>
                      <a:srgbClr val="FFFFFF"/>
                    </a:solidFill>
                  </a:tcPr>
                </a:tc>
              </a:tr>
              <a:tr h="370327">
                <a:tc>
                  <a:txBody>
                    <a:bodyPr/>
                    <a:lstStyle/>
                    <a:p>
                      <a:pPr algn="l" fontAlgn="ctr"/>
                      <a:r>
                        <a:rPr lang="en-US" sz="1000" b="0" i="0" u="none" strike="noStrike" dirty="0" smtClean="0">
                          <a:solidFill>
                            <a:srgbClr val="000000"/>
                          </a:solidFill>
                          <a:effectLst/>
                          <a:latin typeface="Arial"/>
                        </a:rPr>
                        <a:t>Other</a:t>
                      </a:r>
                      <a:r>
                        <a:rPr lang="en-US" sz="1000" b="0" i="0" u="none" strike="noStrike" baseline="0" dirty="0" smtClean="0">
                          <a:solidFill>
                            <a:srgbClr val="000000"/>
                          </a:solidFill>
                          <a:effectLst/>
                          <a:latin typeface="Arial"/>
                        </a:rPr>
                        <a:t> expenses</a:t>
                      </a:r>
                      <a:endParaRPr lang="ka-GE" sz="1000" b="0" i="0" u="none" strike="noStrike" dirty="0">
                        <a:solidFill>
                          <a:srgbClr val="000000"/>
                        </a:solidFill>
                        <a:effectLst/>
                        <a:latin typeface="Arial"/>
                      </a:endParaRPr>
                    </a:p>
                  </a:txBody>
                  <a:tcPr marL="857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a:rPr>
                        <a:t>49.0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a:rPr>
                        <a:t>52.5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a:rPr>
                        <a:t>3.5</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370327">
                <a:tc>
                  <a:txBody>
                    <a:bodyPr/>
                    <a:lstStyle/>
                    <a:p>
                      <a:pPr algn="ctr" fontAlgn="ctr"/>
                      <a:r>
                        <a:rPr lang="en-US" sz="1100" b="1" i="0" u="none" strike="noStrike" dirty="0" smtClean="0">
                          <a:solidFill>
                            <a:srgbClr val="000000"/>
                          </a:solidFill>
                          <a:effectLst/>
                          <a:latin typeface="Arial"/>
                        </a:rPr>
                        <a:t>Total</a:t>
                      </a:r>
                      <a:r>
                        <a:rPr lang="en-US" sz="1100" b="1" i="0" u="none" strike="noStrike" baseline="0" dirty="0" smtClean="0">
                          <a:solidFill>
                            <a:srgbClr val="000000"/>
                          </a:solidFill>
                          <a:effectLst/>
                          <a:latin typeface="Arial"/>
                        </a:rPr>
                        <a:t> Sum</a:t>
                      </a:r>
                      <a:endParaRPr lang="ka-GE" sz="11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1" i="0" u="none" strike="noStrike">
                          <a:solidFill>
                            <a:srgbClr val="000000"/>
                          </a:solidFill>
                          <a:effectLst/>
                          <a:latin typeface="Arial"/>
                        </a:rPr>
                        <a:t>2,658.0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1" i="0" u="none" strike="noStrike" dirty="0">
                          <a:solidFill>
                            <a:srgbClr val="000000"/>
                          </a:solidFill>
                          <a:effectLst/>
                          <a:latin typeface="Arial"/>
                        </a:rPr>
                        <a:t>2,785.0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100" b="1" i="0" u="none" strike="noStrike" dirty="0">
                          <a:solidFill>
                            <a:srgbClr val="000000"/>
                          </a:solidFill>
                          <a:effectLst/>
                          <a:latin typeface="Arial"/>
                        </a:rPr>
                        <a:t>127.0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4169523097"/>
              </p:ext>
            </p:extLst>
          </p:nvPr>
        </p:nvGraphicFramePr>
        <p:xfrm>
          <a:off x="6084168" y="1340768"/>
          <a:ext cx="2758207" cy="435632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732240" y="5373215"/>
            <a:ext cx="2193677" cy="276999"/>
          </a:xfrm>
          <a:prstGeom prst="rect">
            <a:avLst/>
          </a:prstGeom>
          <a:noFill/>
        </p:spPr>
        <p:txBody>
          <a:bodyPr wrap="none" rtlCol="0">
            <a:spAutoFit/>
          </a:bodyPr>
          <a:lstStyle/>
          <a:p>
            <a:r>
              <a:rPr lang="en-US" sz="1200" dirty="0" smtClean="0"/>
              <a:t> % The total budget payment</a:t>
            </a:r>
            <a:endParaRPr lang="en-US" sz="1200" dirty="0"/>
          </a:p>
        </p:txBody>
      </p:sp>
      <p:sp>
        <p:nvSpPr>
          <p:cNvPr id="6" name="Minus 5"/>
          <p:cNvSpPr/>
          <p:nvPr/>
        </p:nvSpPr>
        <p:spPr>
          <a:xfrm>
            <a:off x="6300192" y="5438433"/>
            <a:ext cx="504056" cy="150807"/>
          </a:xfrm>
          <a:prstGeom prst="mathMinus">
            <a:avLst/>
          </a:prstGeom>
          <a:solidFill>
            <a:srgbClr val="FF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460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1"/>
          </p:nvPr>
        </p:nvSpPr>
        <p:spPr>
          <a:xfrm>
            <a:off x="5867400" y="6324600"/>
            <a:ext cx="2895600" cy="365125"/>
          </a:xfrm>
        </p:spPr>
        <p:txBody>
          <a:bodyPr/>
          <a:lstStyle/>
          <a:p>
            <a:pPr algn="r">
              <a:defRPr/>
            </a:pPr>
            <a:fld id="{A6960DD1-BE1F-4F86-BDC6-0536DAAC1C27}" type="slidenum">
              <a:rPr lang="en-US" smtClean="0"/>
              <a:pPr algn="r">
                <a:defRPr/>
              </a:pPr>
              <a:t>21</a:t>
            </a:fld>
            <a:endParaRPr lang="en-US"/>
          </a:p>
        </p:txBody>
      </p:sp>
      <p:sp>
        <p:nvSpPr>
          <p:cNvPr id="10" name="Title 1"/>
          <p:cNvSpPr txBox="1">
            <a:spLocks noGrp="1"/>
          </p:cNvSpPr>
          <p:nvPr>
            <p:ph type="title"/>
          </p:nvPr>
        </p:nvSpPr>
        <p:spPr>
          <a:xfrm>
            <a:off x="428625" y="214313"/>
            <a:ext cx="7496175" cy="609600"/>
          </a:xfrm>
        </p:spPr>
        <p:txBody>
          <a:bodyPr>
            <a:normAutofit/>
          </a:bodyPr>
          <a:lstStyle/>
          <a:p>
            <a:r>
              <a:rPr lang="en-US" sz="2000" dirty="0">
                <a:solidFill>
                  <a:schemeClr val="tx1"/>
                </a:solidFill>
                <a:ea typeface="BPG Algeti Compact"/>
                <a:cs typeface="BPG Algeti Compact"/>
              </a:rPr>
              <a:t>The Ministry of Education and Science of Georgia</a:t>
            </a:r>
            <a:endParaRPr lang="en-US" sz="2000" b="1" dirty="0" smtClean="0">
              <a:solidFill>
                <a:schemeClr val="tx1"/>
              </a:solidFill>
              <a:ea typeface="BPG Algeti Compact"/>
              <a:cs typeface="BPG Algeti Compact"/>
            </a:endParaRPr>
          </a:p>
        </p:txBody>
      </p:sp>
      <p:sp>
        <p:nvSpPr>
          <p:cNvPr id="5" name="TextBox 4"/>
          <p:cNvSpPr txBox="1"/>
          <p:nvPr/>
        </p:nvSpPr>
        <p:spPr>
          <a:xfrm>
            <a:off x="3131840" y="5805264"/>
            <a:ext cx="5472608" cy="369332"/>
          </a:xfrm>
          <a:prstGeom prst="rect">
            <a:avLst/>
          </a:prstGeom>
          <a:noFill/>
        </p:spPr>
        <p:txBody>
          <a:bodyPr wrap="square" rtlCol="0">
            <a:spAutoFit/>
          </a:bodyPr>
          <a:lstStyle/>
          <a:p>
            <a:r>
              <a:rPr lang="en-US" sz="900" b="1" i="1" dirty="0">
                <a:solidFill>
                  <a:srgbClr val="FF0000"/>
                </a:solidFill>
              </a:rPr>
              <a:t>** Scientific research directions </a:t>
            </a:r>
            <a:r>
              <a:rPr lang="en-US" sz="900" b="1" i="1" dirty="0" smtClean="0">
                <a:solidFill>
                  <a:srgbClr val="FF0000"/>
                </a:solidFill>
              </a:rPr>
              <a:t>funding </a:t>
            </a:r>
            <a:r>
              <a:rPr lang="en-US" sz="900" b="1" i="1" dirty="0">
                <a:solidFill>
                  <a:srgbClr val="FF0000"/>
                </a:solidFill>
              </a:rPr>
              <a:t>will also be carried out within the limits of the Ministry of Economy and Sustainable Development (33.5 </a:t>
            </a:r>
            <a:r>
              <a:rPr lang="en-US" sz="900" b="1" i="1" dirty="0" smtClean="0">
                <a:solidFill>
                  <a:srgbClr val="FF0000"/>
                </a:solidFill>
              </a:rPr>
              <a:t>million  GEL )</a:t>
            </a:r>
            <a:endParaRPr lang="ka-GE" sz="900" b="1" i="1" dirty="0" smtClean="0">
              <a:solidFill>
                <a:srgbClr val="FF0000"/>
              </a:solidFill>
            </a:endParaRPr>
          </a:p>
        </p:txBody>
      </p:sp>
      <p:sp>
        <p:nvSpPr>
          <p:cNvPr id="2" name="Footer Placeholder 1"/>
          <p:cNvSpPr>
            <a:spLocks noGrp="1"/>
          </p:cNvSpPr>
          <p:nvPr>
            <p:ph type="ftr" sz="quarter" idx="11"/>
          </p:nvPr>
        </p:nvSpPr>
        <p:spPr>
          <a:xfrm>
            <a:off x="1377240" y="6356350"/>
            <a:ext cx="5715040" cy="365125"/>
          </a:xfrm>
        </p:spPr>
        <p:txBody>
          <a:bodyPr/>
          <a:lstStyle/>
          <a:p>
            <a:r>
              <a:rPr lang="ka-GE" dirty="0" smtClean="0">
                <a:solidFill>
                  <a:prstClr val="black">
                    <a:tint val="75000"/>
                  </a:prstClr>
                </a:solidFill>
              </a:rPr>
              <a:t>2015 </a:t>
            </a:r>
            <a:r>
              <a:rPr lang="en-US" dirty="0">
                <a:solidFill>
                  <a:prstClr val="black">
                    <a:tint val="75000"/>
                  </a:prstClr>
                </a:solidFill>
              </a:rPr>
              <a:t> </a:t>
            </a:r>
            <a:r>
              <a:rPr lang="en-US" dirty="0" smtClean="0">
                <a:solidFill>
                  <a:prstClr val="black">
                    <a:tint val="75000"/>
                  </a:prstClr>
                </a:solidFill>
              </a:rPr>
              <a:t>State Budget</a:t>
            </a:r>
            <a:endParaRPr lang="en-US" dirty="0">
              <a:solidFill>
                <a:prstClr val="black">
                  <a:tint val="75000"/>
                </a:prstClr>
              </a:solidFill>
            </a:endParaRPr>
          </a:p>
        </p:txBody>
      </p:sp>
      <p:graphicFrame>
        <p:nvGraphicFramePr>
          <p:cNvPr id="11" name="Chart 10"/>
          <p:cNvGraphicFramePr>
            <a:graphicFrameLocks/>
          </p:cNvGraphicFramePr>
          <p:nvPr>
            <p:extLst>
              <p:ext uri="{D42A27DB-BD31-4B8C-83A1-F6EECF244321}">
                <p14:modId xmlns:p14="http://schemas.microsoft.com/office/powerpoint/2010/main" val="1621327640"/>
              </p:ext>
            </p:extLst>
          </p:nvPr>
        </p:nvGraphicFramePr>
        <p:xfrm>
          <a:off x="5508103" y="1340768"/>
          <a:ext cx="3312369"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32892" y="5322694"/>
            <a:ext cx="5823284" cy="215444"/>
          </a:xfrm>
          <a:prstGeom prst="rect">
            <a:avLst/>
          </a:prstGeom>
          <a:noFill/>
        </p:spPr>
        <p:txBody>
          <a:bodyPr wrap="square" rtlCol="0">
            <a:spAutoFit/>
          </a:bodyPr>
          <a:lstStyle/>
          <a:p>
            <a:r>
              <a:rPr lang="en-US" sz="800" b="1" i="1" dirty="0"/>
              <a:t>The 2015 budget project to the parliament's first appearance was provided for the Ministry 828.9 </a:t>
            </a:r>
            <a:r>
              <a:rPr lang="en-US" sz="800" b="1" i="1" dirty="0" smtClean="0"/>
              <a:t>million GEL</a:t>
            </a:r>
            <a:endParaRPr lang="en-US" sz="800" b="1" i="1" dirty="0"/>
          </a:p>
        </p:txBody>
      </p:sp>
      <p:graphicFrame>
        <p:nvGraphicFramePr>
          <p:cNvPr id="8" name="Table 7"/>
          <p:cNvGraphicFramePr>
            <a:graphicFrameLocks noGrp="1"/>
          </p:cNvGraphicFramePr>
          <p:nvPr>
            <p:extLst>
              <p:ext uri="{D42A27DB-BD31-4B8C-83A1-F6EECF244321}">
                <p14:modId xmlns:p14="http://schemas.microsoft.com/office/powerpoint/2010/main" val="1323840180"/>
              </p:ext>
            </p:extLst>
          </p:nvPr>
        </p:nvGraphicFramePr>
        <p:xfrm>
          <a:off x="251521" y="1484784"/>
          <a:ext cx="5328591" cy="3744418"/>
        </p:xfrm>
        <a:graphic>
          <a:graphicData uri="http://schemas.openxmlformats.org/drawingml/2006/table">
            <a:tbl>
              <a:tblPr/>
              <a:tblGrid>
                <a:gridCol w="3377614"/>
                <a:gridCol w="598867"/>
                <a:gridCol w="681378"/>
                <a:gridCol w="670732"/>
              </a:tblGrid>
              <a:tr h="929430">
                <a:tc>
                  <a:txBody>
                    <a:bodyPr/>
                    <a:lstStyle/>
                    <a:p>
                      <a:pPr algn="ctr" fontAlgn="ctr"/>
                      <a:r>
                        <a:rPr lang="en-US" sz="1100" b="1" i="0" u="none" strike="noStrike" dirty="0" smtClean="0">
                          <a:solidFill>
                            <a:srgbClr val="000000"/>
                          </a:solidFill>
                          <a:effectLst/>
                          <a:latin typeface="Arial"/>
                        </a:rPr>
                        <a:t>Name</a:t>
                      </a:r>
                      <a:endParaRPr lang="ka-GE" sz="11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dirty="0" smtClean="0">
                          <a:solidFill>
                            <a:srgbClr val="000000"/>
                          </a:solidFill>
                          <a:effectLst/>
                          <a:latin typeface="Arial"/>
                        </a:rPr>
                        <a:t>2014</a:t>
                      </a:r>
                      <a:endParaRPr lang="ka-GE" sz="11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100" b="1" i="0" u="none" strike="noStrike" dirty="0" smtClean="0">
                          <a:solidFill>
                            <a:srgbClr val="000000"/>
                          </a:solidFill>
                          <a:effectLst/>
                          <a:latin typeface="Arial"/>
                        </a:rPr>
                        <a:t>2015</a:t>
                      </a:r>
                      <a:endParaRPr lang="ka-GE" sz="11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smtClean="0">
                          <a:solidFill>
                            <a:srgbClr val="000000"/>
                          </a:solidFill>
                          <a:effectLst/>
                          <a:latin typeface="Arial"/>
                        </a:rPr>
                        <a:t>Subtract</a:t>
                      </a:r>
                      <a:endParaRPr lang="ka-GE" sz="11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357">
                <a:tc>
                  <a:txBody>
                    <a:bodyPr/>
                    <a:lstStyle/>
                    <a:p>
                      <a:pPr algn="l" fontAlgn="ctr"/>
                      <a:r>
                        <a:rPr lang="en-US" sz="1100" b="0" i="0" u="none" strike="noStrike" dirty="0" smtClean="0">
                          <a:solidFill>
                            <a:srgbClr val="000000"/>
                          </a:solidFill>
                          <a:effectLst/>
                          <a:latin typeface="Arial"/>
                        </a:rPr>
                        <a:t>School voucher financing</a:t>
                      </a:r>
                      <a:endParaRPr lang="ka-GE" sz="1100" b="0" i="0" u="none" strike="noStrike" dirty="0">
                        <a:solidFill>
                          <a:srgbClr val="000000"/>
                        </a:solidFill>
                        <a:effectLst/>
                        <a:latin typeface="Arial"/>
                      </a:endParaRPr>
                    </a:p>
                  </a:txBody>
                  <a:tcPr marL="857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Arial"/>
                        </a:rPr>
                        <a:t>380.0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Arial"/>
                        </a:rPr>
                        <a:t>430.0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Arial"/>
                        </a:rPr>
                        <a:t>50.0</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441479">
                <a:tc>
                  <a:txBody>
                    <a:bodyPr/>
                    <a:lstStyle/>
                    <a:p>
                      <a:pPr algn="l" fontAlgn="ctr"/>
                      <a:r>
                        <a:rPr lang="en-US" sz="1100" b="0" i="0" u="none" strike="noStrike" dirty="0" smtClean="0">
                          <a:solidFill>
                            <a:srgbClr val="000000"/>
                          </a:solidFill>
                          <a:effectLst/>
                          <a:latin typeface="Arial"/>
                        </a:rPr>
                        <a:t>Rehabilitation and equipment of the educational institutions</a:t>
                      </a:r>
                      <a:endParaRPr lang="ka-GE" sz="1100" b="0" i="0" u="none" strike="noStrike" dirty="0">
                        <a:solidFill>
                          <a:srgbClr val="000000"/>
                        </a:solidFill>
                        <a:effectLst/>
                        <a:latin typeface="Arial"/>
                      </a:endParaRP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68.7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70.6</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1.9</a:t>
                      </a:r>
                    </a:p>
                  </a:txBody>
                  <a:tcPr marL="9525" marR="9525" marT="9525" marB="0" anchor="ctr">
                    <a:lnL>
                      <a:noFill/>
                    </a:lnL>
                    <a:lnR>
                      <a:noFill/>
                    </a:lnR>
                    <a:lnT>
                      <a:noFill/>
                    </a:lnT>
                    <a:lnB>
                      <a:noFill/>
                    </a:lnB>
                  </a:tcPr>
                </a:tc>
              </a:tr>
              <a:tr h="414455">
                <a:tc>
                  <a:txBody>
                    <a:bodyPr/>
                    <a:lstStyle/>
                    <a:p>
                      <a:pPr algn="l" fontAlgn="ctr"/>
                      <a:r>
                        <a:rPr lang="en-US" sz="1100" b="0" i="0" u="none" strike="noStrike" dirty="0" smtClean="0">
                          <a:solidFill>
                            <a:srgbClr val="000000"/>
                          </a:solidFill>
                          <a:effectLst/>
                          <a:latin typeface="Arial"/>
                        </a:rPr>
                        <a:t>Providing computers for the</a:t>
                      </a:r>
                      <a:r>
                        <a:rPr lang="en-US" sz="1100" b="0" i="0" u="none" strike="noStrike" baseline="0" dirty="0" smtClean="0">
                          <a:solidFill>
                            <a:srgbClr val="000000"/>
                          </a:solidFill>
                          <a:effectLst/>
                          <a:latin typeface="Arial"/>
                        </a:rPr>
                        <a:t> first grade pupils</a:t>
                      </a:r>
                      <a:endParaRPr lang="ka-GE" sz="1100" b="0" i="0" u="none" strike="noStrike" dirty="0">
                        <a:solidFill>
                          <a:srgbClr val="000000"/>
                        </a:solidFill>
                        <a:effectLst/>
                        <a:latin typeface="Arial"/>
                      </a:endParaRP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19.3</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20.0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0.7</a:t>
                      </a:r>
                    </a:p>
                  </a:txBody>
                  <a:tcPr marL="9525" marR="9525" marT="9525" marB="0" anchor="ctr">
                    <a:lnL>
                      <a:noFill/>
                    </a:lnL>
                    <a:lnR>
                      <a:noFill/>
                    </a:lnR>
                    <a:lnT>
                      <a:noFill/>
                    </a:lnT>
                    <a:lnB>
                      <a:noFill/>
                    </a:lnB>
                  </a:tcPr>
                </a:tc>
              </a:tr>
              <a:tr h="232357">
                <a:tc>
                  <a:txBody>
                    <a:bodyPr/>
                    <a:lstStyle/>
                    <a:p>
                      <a:pPr algn="l" fontAlgn="ctr"/>
                      <a:r>
                        <a:rPr lang="en-US" sz="1100" b="0" i="0" u="none" strike="noStrike" dirty="0" smtClean="0">
                          <a:solidFill>
                            <a:srgbClr val="000000"/>
                          </a:solidFill>
                          <a:effectLst/>
                          <a:latin typeface="Arial"/>
                        </a:rPr>
                        <a:t>Provide pupils with books</a:t>
                      </a:r>
                      <a:endParaRPr lang="ka-GE" sz="1100" b="0" i="0" u="none" strike="noStrike" dirty="0">
                        <a:solidFill>
                          <a:srgbClr val="000000"/>
                        </a:solidFill>
                        <a:effectLst/>
                        <a:latin typeface="Arial"/>
                      </a:endParaRP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9.0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15.8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6.8</a:t>
                      </a:r>
                    </a:p>
                  </a:txBody>
                  <a:tcPr marL="9525" marR="9525" marT="9525" marB="0" anchor="ctr">
                    <a:lnL>
                      <a:noFill/>
                    </a:lnL>
                    <a:lnR>
                      <a:noFill/>
                    </a:lnR>
                    <a:lnT>
                      <a:noFill/>
                    </a:lnT>
                    <a:lnB>
                      <a:noFill/>
                    </a:lnB>
                  </a:tcPr>
                </a:tc>
              </a:tr>
              <a:tr h="232357">
                <a:tc>
                  <a:txBody>
                    <a:bodyPr/>
                    <a:lstStyle/>
                    <a:p>
                      <a:pPr algn="l" fontAlgn="ctr"/>
                      <a:r>
                        <a:rPr lang="en-US" sz="1100" b="0" i="0" u="none" strike="noStrike" dirty="0" smtClean="0">
                          <a:solidFill>
                            <a:srgbClr val="000000"/>
                          </a:solidFill>
                          <a:effectLst/>
                          <a:latin typeface="Arial"/>
                        </a:rPr>
                        <a:t>The</a:t>
                      </a:r>
                      <a:r>
                        <a:rPr lang="en-US" sz="1100" b="0" i="0" u="none" strike="noStrike" baseline="0" dirty="0" smtClean="0">
                          <a:solidFill>
                            <a:srgbClr val="000000"/>
                          </a:solidFill>
                          <a:effectLst/>
                          <a:latin typeface="Arial"/>
                        </a:rPr>
                        <a:t> funding of the  professional education</a:t>
                      </a:r>
                      <a:endParaRPr lang="ka-GE" sz="1100" b="0" i="0" u="none" strike="noStrike" dirty="0">
                        <a:solidFill>
                          <a:srgbClr val="000000"/>
                        </a:solidFill>
                        <a:effectLst/>
                        <a:latin typeface="Arial"/>
                      </a:endParaRP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28.7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26.5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-2.2</a:t>
                      </a:r>
                    </a:p>
                  </a:txBody>
                  <a:tcPr marL="9525" marR="9525" marT="9525" marB="0" anchor="ctr">
                    <a:lnL>
                      <a:noFill/>
                    </a:lnL>
                    <a:lnR>
                      <a:noFill/>
                    </a:lnR>
                    <a:lnT>
                      <a:noFill/>
                    </a:lnT>
                    <a:lnB>
                      <a:noFill/>
                    </a:lnB>
                  </a:tcPr>
                </a:tc>
              </a:tr>
              <a:tr h="232357">
                <a:tc>
                  <a:txBody>
                    <a:bodyPr/>
                    <a:lstStyle/>
                    <a:p>
                      <a:pPr algn="l" fontAlgn="ctr"/>
                      <a:r>
                        <a:rPr lang="en-US" sz="1100" b="0" i="0" u="none" strike="noStrike" dirty="0" smtClean="0">
                          <a:solidFill>
                            <a:srgbClr val="000000"/>
                          </a:solidFill>
                          <a:effectLst/>
                          <a:latin typeface="Arial"/>
                        </a:rPr>
                        <a:t>Students and postgraduate educational grants</a:t>
                      </a:r>
                      <a:endParaRPr lang="ka-GE" sz="1100" b="0" i="0" u="none" strike="noStrike" dirty="0">
                        <a:solidFill>
                          <a:srgbClr val="000000"/>
                        </a:solidFill>
                        <a:effectLst/>
                        <a:latin typeface="Arial"/>
                      </a:endParaRP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76.5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82.7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6.2</a:t>
                      </a:r>
                    </a:p>
                  </a:txBody>
                  <a:tcPr marL="9525" marR="9525" marT="9525" marB="0" anchor="ctr">
                    <a:lnL>
                      <a:noFill/>
                    </a:lnL>
                    <a:lnR>
                      <a:noFill/>
                    </a:lnR>
                    <a:lnT>
                      <a:noFill/>
                    </a:lnT>
                    <a:lnB>
                      <a:noFill/>
                    </a:lnB>
                  </a:tcPr>
                </a:tc>
              </a:tr>
              <a:tr h="232357">
                <a:tc>
                  <a:txBody>
                    <a:bodyPr/>
                    <a:lstStyle/>
                    <a:p>
                      <a:pPr algn="l" fontAlgn="ctr"/>
                      <a:r>
                        <a:rPr lang="en-US" sz="1100" b="0" i="0" u="none" strike="noStrike" dirty="0" smtClean="0">
                          <a:solidFill>
                            <a:srgbClr val="000000"/>
                          </a:solidFill>
                          <a:effectLst/>
                          <a:latin typeface="Arial"/>
                        </a:rPr>
                        <a:t>Promoting of Science</a:t>
                      </a:r>
                      <a:endParaRPr lang="ka-GE" sz="1100" b="0" i="0" u="none" strike="noStrike" dirty="0">
                        <a:solidFill>
                          <a:srgbClr val="000000"/>
                        </a:solidFill>
                        <a:effectLst/>
                        <a:latin typeface="Arial"/>
                      </a:endParaRP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49.7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60.5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10.8</a:t>
                      </a:r>
                    </a:p>
                  </a:txBody>
                  <a:tcPr marL="9525" marR="9525" marT="9525" marB="0" anchor="ctr">
                    <a:lnL>
                      <a:noFill/>
                    </a:lnL>
                    <a:lnR>
                      <a:noFill/>
                    </a:lnR>
                    <a:lnT>
                      <a:noFill/>
                    </a:lnT>
                    <a:lnB>
                      <a:noFill/>
                    </a:lnB>
                  </a:tcPr>
                </a:tc>
              </a:tr>
              <a:tr h="332555">
                <a:tc>
                  <a:txBody>
                    <a:bodyPr/>
                    <a:lstStyle/>
                    <a:p>
                      <a:pPr algn="l" fontAlgn="ctr"/>
                      <a:r>
                        <a:rPr lang="en-US" sz="1100" b="0" i="0" u="none" strike="noStrike" dirty="0" smtClean="0">
                          <a:solidFill>
                            <a:srgbClr val="000000"/>
                          </a:solidFill>
                          <a:effectLst/>
                          <a:latin typeface="Arial"/>
                        </a:rPr>
                        <a:t>MCA  Millennium Challenge Program</a:t>
                      </a:r>
                      <a:endParaRPr lang="ka-GE" sz="1100" b="0" i="0" u="none" strike="noStrike" dirty="0">
                        <a:solidFill>
                          <a:srgbClr val="000000"/>
                        </a:solidFill>
                        <a:effectLst/>
                        <a:latin typeface="Arial"/>
                      </a:endParaRPr>
                    </a:p>
                  </a:txBody>
                  <a:tcPr marL="857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34.3</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48.8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Arial"/>
                        </a:rPr>
                        <a:t>14.5</a:t>
                      </a:r>
                    </a:p>
                  </a:txBody>
                  <a:tcPr marL="9525" marR="9525" marT="9525" marB="0" anchor="ctr">
                    <a:lnL>
                      <a:noFill/>
                    </a:lnL>
                    <a:lnR>
                      <a:noFill/>
                    </a:lnR>
                    <a:lnT>
                      <a:noFill/>
                    </a:lnT>
                    <a:lnB>
                      <a:noFill/>
                    </a:lnB>
                  </a:tcPr>
                </a:tc>
              </a:tr>
              <a:tr h="232357">
                <a:tc>
                  <a:txBody>
                    <a:bodyPr/>
                    <a:lstStyle/>
                    <a:p>
                      <a:pPr algn="l" fontAlgn="ctr"/>
                      <a:r>
                        <a:rPr lang="en-US" sz="1100" b="0" i="0" u="none" strike="noStrike" dirty="0" smtClean="0">
                          <a:solidFill>
                            <a:srgbClr val="000000"/>
                          </a:solidFill>
                          <a:effectLst/>
                          <a:latin typeface="Arial"/>
                        </a:rPr>
                        <a:t>The</a:t>
                      </a:r>
                      <a:r>
                        <a:rPr lang="en-US" sz="1100" b="0" i="0" u="none" strike="noStrike" baseline="0" dirty="0" smtClean="0">
                          <a:solidFill>
                            <a:srgbClr val="000000"/>
                          </a:solidFill>
                          <a:effectLst/>
                          <a:latin typeface="Arial"/>
                        </a:rPr>
                        <a:t> other programs</a:t>
                      </a:r>
                      <a:endParaRPr lang="ka-GE" sz="1100" b="0" i="0" u="none" strike="noStrike" dirty="0">
                        <a:solidFill>
                          <a:srgbClr val="000000"/>
                        </a:solidFill>
                        <a:effectLst/>
                        <a:latin typeface="Arial"/>
                      </a:endParaRPr>
                    </a:p>
                  </a:txBody>
                  <a:tcPr marL="857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88.1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Arial"/>
                        </a:rPr>
                        <a:t>10.9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32357">
                <a:tc>
                  <a:txBody>
                    <a:bodyPr/>
                    <a:lstStyle/>
                    <a:p>
                      <a:pPr algn="ctr" fontAlgn="ctr"/>
                      <a:r>
                        <a:rPr lang="en-US" sz="1100" b="1" i="0" u="none" strike="noStrike" dirty="0" smtClean="0">
                          <a:solidFill>
                            <a:srgbClr val="000000"/>
                          </a:solidFill>
                          <a:effectLst/>
                          <a:latin typeface="Arial"/>
                        </a:rPr>
                        <a:t>The</a:t>
                      </a:r>
                      <a:r>
                        <a:rPr lang="en-US" sz="1100" b="1" i="0" u="none" strike="noStrike" baseline="0" dirty="0" smtClean="0">
                          <a:solidFill>
                            <a:srgbClr val="000000"/>
                          </a:solidFill>
                          <a:effectLst/>
                          <a:latin typeface="Arial"/>
                        </a:rPr>
                        <a:t> total sum</a:t>
                      </a:r>
                      <a:endParaRPr lang="ka-GE" sz="11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754.3</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853.9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a:rPr>
                        <a:t>99.6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044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pPr algn="just"/>
            <a:r>
              <a:rPr lang="en-US" sz="2000" dirty="0">
                <a:solidFill>
                  <a:schemeClr val="tx1"/>
                </a:solidFill>
                <a:ea typeface="BPG Algeti Compact"/>
                <a:cs typeface="BPG Algeti Compact"/>
              </a:rPr>
              <a:t>The Ministry of </a:t>
            </a:r>
            <a:r>
              <a:rPr lang="en-US" sz="2000" dirty="0" smtClean="0">
                <a:solidFill>
                  <a:schemeClr val="tx1"/>
                </a:solidFill>
                <a:ea typeface="BPG Algeti Compact"/>
                <a:cs typeface="BPG Algeti Compact"/>
              </a:rPr>
              <a:t>Agriculture of Georgia</a:t>
            </a:r>
            <a:endParaRPr lang="en-US" sz="2000" b="1" dirty="0" smtClean="0">
              <a:solidFill>
                <a:schemeClr val="tx1"/>
              </a:solidFill>
              <a:ea typeface="BPG Algeti Compact"/>
              <a:cs typeface="BPG Algeti Compact"/>
            </a:endParaRPr>
          </a:p>
        </p:txBody>
      </p:sp>
      <p:sp>
        <p:nvSpPr>
          <p:cNvPr id="13" name="Slide Number Placeholder 12"/>
          <p:cNvSpPr>
            <a:spLocks noGrp="1"/>
          </p:cNvSpPr>
          <p:nvPr>
            <p:ph type="sldNum" sz="quarter" idx="11"/>
          </p:nvPr>
        </p:nvSpPr>
        <p:spPr>
          <a:xfrm>
            <a:off x="6019800" y="6324600"/>
            <a:ext cx="2895600" cy="365125"/>
          </a:xfrm>
        </p:spPr>
        <p:txBody>
          <a:bodyPr/>
          <a:lstStyle/>
          <a:p>
            <a:pPr algn="r">
              <a:defRPr/>
            </a:pPr>
            <a:fld id="{A6960DD1-BE1F-4F86-BDC6-0536DAAC1C27}" type="slidenum">
              <a:rPr lang="en-US" smtClean="0"/>
              <a:pPr algn="r">
                <a:defRPr/>
              </a:pPr>
              <a:t>22</a:t>
            </a:fld>
            <a:endParaRPr lang="en-US" dirty="0"/>
          </a:p>
        </p:txBody>
      </p:sp>
      <p:sp>
        <p:nvSpPr>
          <p:cNvPr id="4" name="TextBox 3"/>
          <p:cNvSpPr txBox="1"/>
          <p:nvPr/>
        </p:nvSpPr>
        <p:spPr>
          <a:xfrm>
            <a:off x="395537" y="5589241"/>
            <a:ext cx="8110288" cy="507831"/>
          </a:xfrm>
          <a:prstGeom prst="rect">
            <a:avLst/>
          </a:prstGeom>
          <a:noFill/>
        </p:spPr>
        <p:txBody>
          <a:bodyPr wrap="square" rtlCol="0">
            <a:spAutoFit/>
          </a:bodyPr>
          <a:lstStyle/>
          <a:p>
            <a:pPr algn="just"/>
            <a:r>
              <a:rPr lang="en-US" sz="900" b="1" i="1" dirty="0"/>
              <a:t>Note: </a:t>
            </a:r>
            <a:r>
              <a:rPr lang="en-US" sz="900" i="1" dirty="0"/>
              <a:t>November 2012 to the Ministry of Agriculture funding amounted to 148.0 million, the new government's accession to power after the 2012 state budget amendments, the ministry added 81.1 million, which is mainly used for agricultural equipment renewal, production activities and irrigation systems modernization</a:t>
            </a:r>
          </a:p>
        </p:txBody>
      </p:sp>
      <p:sp>
        <p:nvSpPr>
          <p:cNvPr id="2" name="Footer Placeholder 1"/>
          <p:cNvSpPr>
            <a:spLocks noGrp="1"/>
          </p:cNvSpPr>
          <p:nvPr>
            <p:ph type="ftr" sz="quarter" idx="11"/>
          </p:nvPr>
        </p:nvSpPr>
        <p:spPr>
          <a:xfrm>
            <a:off x="1449248" y="6356350"/>
            <a:ext cx="5715040" cy="365125"/>
          </a:xfrm>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sp>
        <p:nvSpPr>
          <p:cNvPr id="5" name="TextBox 4"/>
          <p:cNvSpPr txBox="1"/>
          <p:nvPr/>
        </p:nvSpPr>
        <p:spPr>
          <a:xfrm>
            <a:off x="251520" y="1484784"/>
            <a:ext cx="4896544" cy="1015663"/>
          </a:xfrm>
          <a:prstGeom prst="rect">
            <a:avLst/>
          </a:prstGeom>
          <a:noFill/>
        </p:spPr>
        <p:txBody>
          <a:bodyPr wrap="square" rtlCol="0">
            <a:spAutoFit/>
          </a:bodyPr>
          <a:lstStyle/>
          <a:p>
            <a:pPr algn="just"/>
            <a:r>
              <a:rPr lang="en-US" sz="1000" b="1" dirty="0" smtClean="0"/>
              <a:t>The budget  in 2015 </a:t>
            </a:r>
            <a:r>
              <a:rPr lang="en-US" sz="1000" b="1" dirty="0"/>
              <a:t>for the </a:t>
            </a:r>
            <a:r>
              <a:rPr lang="en-US" sz="1000" b="1" dirty="0" smtClean="0"/>
              <a:t>Ministry </a:t>
            </a:r>
            <a:r>
              <a:rPr lang="en-US" sz="1000" b="1" dirty="0"/>
              <a:t>of </a:t>
            </a:r>
            <a:r>
              <a:rPr lang="en-US" sz="1000" b="1" dirty="0" smtClean="0"/>
              <a:t>Agriculture of Georgia is 292,9 million GEL, that is 29.4 million GEL higher than in 2014</a:t>
            </a:r>
          </a:p>
          <a:p>
            <a:pPr marL="171450" indent="-171450" algn="just">
              <a:buFont typeface="Wingdings" panose="05000000000000000000" pitchFamily="2" charset="2"/>
              <a:buChar char="ü"/>
            </a:pPr>
            <a:r>
              <a:rPr lang="en-US" sz="1000" dirty="0"/>
              <a:t>Melioration systems rehabilitation work will continue, resulting in an increase of approximately 42 000 hectares of irrigated area, while 7 700 hectares drainage. 2012-2014 in the area of 90.0 hectares </a:t>
            </a:r>
            <a:r>
              <a:rPr lang="en-US" sz="1000" dirty="0" smtClean="0"/>
              <a:t>irrigated activities </a:t>
            </a:r>
            <a:r>
              <a:rPr lang="en-US" sz="1000" dirty="0"/>
              <a:t>conducted while running dry of 25 hectares</a:t>
            </a:r>
          </a:p>
        </p:txBody>
      </p:sp>
      <p:graphicFrame>
        <p:nvGraphicFramePr>
          <p:cNvPr id="10" name="Chart 9"/>
          <p:cNvGraphicFramePr/>
          <p:nvPr>
            <p:extLst>
              <p:ext uri="{D42A27DB-BD31-4B8C-83A1-F6EECF244321}">
                <p14:modId xmlns:p14="http://schemas.microsoft.com/office/powerpoint/2010/main" val="3271212590"/>
              </p:ext>
            </p:extLst>
          </p:nvPr>
        </p:nvGraphicFramePr>
        <p:xfrm>
          <a:off x="266775" y="2852936"/>
          <a:ext cx="5328592" cy="165618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79512" y="4437112"/>
            <a:ext cx="5400600" cy="707886"/>
          </a:xfrm>
          <a:prstGeom prst="rect">
            <a:avLst/>
          </a:prstGeom>
        </p:spPr>
        <p:txBody>
          <a:bodyPr wrap="square">
            <a:spAutoFit/>
          </a:bodyPr>
          <a:lstStyle/>
          <a:p>
            <a:pPr algn="just"/>
            <a:r>
              <a:rPr lang="en-US" sz="1000" dirty="0">
                <a:solidFill>
                  <a:srgbClr val="FF0000"/>
                </a:solidFill>
                <a:latin typeface="Sylfaen" panose="010A0502050306030303" pitchFamily="18" charset="0"/>
              </a:rPr>
              <a:t>Small Farmers spring support (50 million) within the </a:t>
            </a:r>
            <a:r>
              <a:rPr lang="en-US" sz="1000" dirty="0" smtClean="0">
                <a:solidFill>
                  <a:srgbClr val="FF0000"/>
                </a:solidFill>
                <a:latin typeface="Sylfaen" panose="010A0502050306030303" pitchFamily="18" charset="0"/>
              </a:rPr>
              <a:t>individuals who </a:t>
            </a:r>
            <a:r>
              <a:rPr lang="en-US" sz="1000" dirty="0">
                <a:solidFill>
                  <a:srgbClr val="FF0000"/>
                </a:solidFill>
                <a:latin typeface="Sylfaen" panose="010A0502050306030303" pitchFamily="18" charset="0"/>
              </a:rPr>
              <a:t>own or possess the actual charge will be 1.25 hectares of land for plowing service and / or agricultural commodities. 200 thousand hectares of land will be plowed as a result of the program. (213 thousand hectares cultivated in 2014.  </a:t>
            </a:r>
            <a:r>
              <a:rPr lang="en-US" sz="1000" dirty="0" smtClean="0">
                <a:solidFill>
                  <a:srgbClr val="FF0000"/>
                </a:solidFill>
                <a:latin typeface="Sylfaen" panose="010A0502050306030303" pitchFamily="18" charset="0"/>
              </a:rPr>
              <a:t>More than 655.0 </a:t>
            </a:r>
            <a:r>
              <a:rPr lang="en-US" sz="1000" dirty="0">
                <a:solidFill>
                  <a:srgbClr val="FF0000"/>
                </a:solidFill>
                <a:latin typeface="Sylfaen" panose="010A0502050306030303" pitchFamily="18" charset="0"/>
              </a:rPr>
              <a:t>thousand beneficiaries)</a:t>
            </a:r>
            <a:endParaRPr lang="ka-GE" sz="1000" dirty="0">
              <a:solidFill>
                <a:srgbClr val="FF0000"/>
              </a:solidFill>
              <a:latin typeface="Sylfaen" panose="010A0502050306030303" pitchFamily="18" charset="0"/>
            </a:endParaRPr>
          </a:p>
        </p:txBody>
      </p:sp>
      <p:graphicFrame>
        <p:nvGraphicFramePr>
          <p:cNvPr id="11" name="Chart 10"/>
          <p:cNvGraphicFramePr>
            <a:graphicFrameLocks/>
          </p:cNvGraphicFramePr>
          <p:nvPr>
            <p:extLst>
              <p:ext uri="{D42A27DB-BD31-4B8C-83A1-F6EECF244321}">
                <p14:modId xmlns:p14="http://schemas.microsoft.com/office/powerpoint/2010/main" val="2404351336"/>
              </p:ext>
            </p:extLst>
          </p:nvPr>
        </p:nvGraphicFramePr>
        <p:xfrm>
          <a:off x="5796136" y="1484784"/>
          <a:ext cx="3240360" cy="3744415"/>
        </p:xfrm>
        <a:graphic>
          <a:graphicData uri="http://schemas.openxmlformats.org/drawingml/2006/chart">
            <c:chart xmlns:c="http://schemas.openxmlformats.org/drawingml/2006/chart" xmlns:r="http://schemas.openxmlformats.org/officeDocument/2006/relationships" r:id="rId4"/>
          </a:graphicData>
        </a:graphic>
      </p:graphicFrame>
      <p:sp>
        <p:nvSpPr>
          <p:cNvPr id="12" name="Minus 11"/>
          <p:cNvSpPr/>
          <p:nvPr/>
        </p:nvSpPr>
        <p:spPr>
          <a:xfrm>
            <a:off x="6156176" y="4810085"/>
            <a:ext cx="601216" cy="216024"/>
          </a:xfrm>
          <a:prstGeom prst="mathMinus">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14" name="Minus 13"/>
          <p:cNvSpPr/>
          <p:nvPr/>
        </p:nvSpPr>
        <p:spPr>
          <a:xfrm>
            <a:off x="6181328" y="5063425"/>
            <a:ext cx="576064" cy="194320"/>
          </a:xfrm>
          <a:prstGeom prst="mathMinus">
            <a:avLst/>
          </a:prstGeom>
          <a:solidFill>
            <a:srgbClr val="00B050"/>
          </a:solidFill>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52461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a:xfrm>
            <a:off x="457200" y="274638"/>
            <a:ext cx="8229600" cy="639762"/>
          </a:xfrm>
        </p:spPr>
        <p:txBody>
          <a:bodyPr/>
          <a:lstStyle/>
          <a:p>
            <a:pPr algn="just"/>
            <a:r>
              <a:rPr lang="en-US" sz="2000" dirty="0">
                <a:solidFill>
                  <a:schemeClr val="tx1"/>
                </a:solidFill>
                <a:ea typeface="BPG Algeti Compact"/>
                <a:cs typeface="BPG Algeti Compact"/>
              </a:rPr>
              <a:t>Regional Infrastructure</a:t>
            </a:r>
            <a:endParaRPr lang="en-US" sz="2000" b="1" dirty="0" smtClean="0">
              <a:solidFill>
                <a:schemeClr val="tx1"/>
              </a:solidFill>
              <a:ea typeface="BPG Algeti Compact"/>
              <a:cs typeface="BPG Algeti Compact"/>
            </a:endParaRPr>
          </a:p>
        </p:txBody>
      </p:sp>
      <p:sp>
        <p:nvSpPr>
          <p:cNvPr id="13" name="Slide Number Placeholder 12"/>
          <p:cNvSpPr>
            <a:spLocks noGrp="1"/>
          </p:cNvSpPr>
          <p:nvPr>
            <p:ph type="sldNum" sz="quarter" idx="11"/>
          </p:nvPr>
        </p:nvSpPr>
        <p:spPr>
          <a:xfrm>
            <a:off x="5943600" y="6324600"/>
            <a:ext cx="2895600" cy="365125"/>
          </a:xfrm>
        </p:spPr>
        <p:txBody>
          <a:bodyPr/>
          <a:lstStyle/>
          <a:p>
            <a:pPr algn="r">
              <a:defRPr/>
            </a:pPr>
            <a:fld id="{A6960DD1-BE1F-4F86-BDC6-0536DAAC1C27}" type="slidenum">
              <a:rPr lang="en-US" smtClean="0">
                <a:solidFill>
                  <a:prstClr val="black">
                    <a:tint val="75000"/>
                  </a:prstClr>
                </a:solidFill>
              </a:rPr>
              <a:pPr algn="r">
                <a:defRPr/>
              </a:pPr>
              <a:t>23</a:t>
            </a:fld>
            <a:endParaRPr lang="en-US" dirty="0">
              <a:solidFill>
                <a:prstClr val="black">
                  <a:tint val="75000"/>
                </a:prstClr>
              </a:solidFill>
            </a:endParaRPr>
          </a:p>
        </p:txBody>
      </p:sp>
      <p:sp>
        <p:nvSpPr>
          <p:cNvPr id="6" name="TextBox 5"/>
          <p:cNvSpPr txBox="1"/>
          <p:nvPr/>
        </p:nvSpPr>
        <p:spPr>
          <a:xfrm>
            <a:off x="5796136" y="3657601"/>
            <a:ext cx="3024336" cy="1631216"/>
          </a:xfrm>
          <a:prstGeom prst="rect">
            <a:avLst/>
          </a:prstGeom>
          <a:noFill/>
        </p:spPr>
        <p:txBody>
          <a:bodyPr wrap="square" rtlCol="0">
            <a:spAutoFit/>
          </a:bodyPr>
          <a:lstStyle/>
          <a:p>
            <a:r>
              <a:rPr lang="en-US" sz="1000" b="1" i="1" dirty="0">
                <a:solidFill>
                  <a:prstClr val="black"/>
                </a:solidFill>
              </a:rPr>
              <a:t>In addition, the regional development will be directed to:</a:t>
            </a:r>
            <a:endParaRPr lang="ka-GE" sz="1000" b="1" i="1" dirty="0" smtClean="0">
              <a:solidFill>
                <a:prstClr val="black"/>
              </a:solidFill>
            </a:endParaRPr>
          </a:p>
          <a:p>
            <a:pPr marL="460375" lvl="1" indent="-285750">
              <a:buFont typeface="Wingdings" panose="05000000000000000000" pitchFamily="2" charset="2"/>
              <a:buChar char="ü"/>
            </a:pPr>
            <a:r>
              <a:rPr lang="en-US" sz="1000" dirty="0">
                <a:solidFill>
                  <a:prstClr val="black"/>
                </a:solidFill>
              </a:rPr>
              <a:t>Regional Projects Fund - 250.0 </a:t>
            </a:r>
            <a:r>
              <a:rPr lang="en-US" sz="1000" dirty="0" smtClean="0">
                <a:solidFill>
                  <a:prstClr val="black"/>
                </a:solidFill>
              </a:rPr>
              <a:t>million GEL</a:t>
            </a:r>
            <a:r>
              <a:rPr lang="ka-GE" sz="1000" dirty="0" smtClean="0">
                <a:solidFill>
                  <a:prstClr val="black"/>
                </a:solidFill>
              </a:rPr>
              <a:t>;</a:t>
            </a:r>
          </a:p>
          <a:p>
            <a:pPr marL="460375" lvl="1" indent="-285750">
              <a:buFont typeface="Wingdings" panose="05000000000000000000" pitchFamily="2" charset="2"/>
              <a:buChar char="ü"/>
            </a:pPr>
            <a:endParaRPr lang="ka-GE" sz="1000" dirty="0" smtClean="0">
              <a:solidFill>
                <a:prstClr val="black"/>
              </a:solidFill>
            </a:endParaRPr>
          </a:p>
          <a:p>
            <a:pPr marL="460375" lvl="1" indent="-285750">
              <a:buFont typeface="Wingdings" panose="05000000000000000000" pitchFamily="2" charset="2"/>
              <a:buChar char="ü"/>
            </a:pPr>
            <a:r>
              <a:rPr lang="en-US" sz="1000" dirty="0">
                <a:solidFill>
                  <a:prstClr val="black"/>
                </a:solidFill>
              </a:rPr>
              <a:t>Rural Support Program </a:t>
            </a:r>
            <a:r>
              <a:rPr lang="ka-GE" sz="1000" dirty="0" smtClean="0">
                <a:solidFill>
                  <a:prstClr val="black"/>
                </a:solidFill>
              </a:rPr>
              <a:t>-50</a:t>
            </a:r>
            <a:r>
              <a:rPr lang="en-US" sz="1000" dirty="0" smtClean="0">
                <a:solidFill>
                  <a:prstClr val="black"/>
                </a:solidFill>
              </a:rPr>
              <a:t> million GEL</a:t>
            </a:r>
            <a:r>
              <a:rPr lang="ka-GE" sz="1000" dirty="0" smtClean="0">
                <a:solidFill>
                  <a:prstClr val="black"/>
                </a:solidFill>
              </a:rPr>
              <a:t>;</a:t>
            </a:r>
          </a:p>
          <a:p>
            <a:pPr marL="174625" lvl="1"/>
            <a:r>
              <a:rPr lang="en-US" sz="1000" i="1" dirty="0">
                <a:solidFill>
                  <a:srgbClr val="FF0000"/>
                </a:solidFill>
              </a:rPr>
              <a:t>Under these programs in 2013-2014 </a:t>
            </a:r>
            <a:r>
              <a:rPr lang="en-US" sz="1000" i="1" dirty="0" smtClean="0">
                <a:solidFill>
                  <a:srgbClr val="FF0000"/>
                </a:solidFill>
              </a:rPr>
              <a:t>Implemented more than 7 thousand project</a:t>
            </a:r>
            <a:r>
              <a:rPr lang="en-US" sz="1000" dirty="0" smtClean="0">
                <a:solidFill>
                  <a:prstClr val="black"/>
                </a:solidFill>
              </a:rPr>
              <a:t> </a:t>
            </a:r>
          </a:p>
          <a:p>
            <a:pPr marL="346075" lvl="1" indent="-171450">
              <a:buFont typeface="Wingdings" panose="05000000000000000000" pitchFamily="2" charset="2"/>
              <a:buChar char="ü"/>
            </a:pPr>
            <a:r>
              <a:rPr lang="en-US" sz="1000" dirty="0">
                <a:solidFill>
                  <a:prstClr val="black"/>
                </a:solidFill>
              </a:rPr>
              <a:t>Transfers </a:t>
            </a:r>
            <a:r>
              <a:rPr lang="en-US" sz="1000" dirty="0" smtClean="0">
                <a:solidFill>
                  <a:prstClr val="black"/>
                </a:solidFill>
              </a:rPr>
              <a:t>for </a:t>
            </a:r>
            <a:r>
              <a:rPr lang="en-US" sz="1000" dirty="0">
                <a:solidFill>
                  <a:prstClr val="black"/>
                </a:solidFill>
              </a:rPr>
              <a:t>municipalities - 854.8 </a:t>
            </a:r>
            <a:r>
              <a:rPr lang="en-US" sz="1000" dirty="0" smtClean="0">
                <a:solidFill>
                  <a:prstClr val="black"/>
                </a:solidFill>
              </a:rPr>
              <a:t>million GEL</a:t>
            </a:r>
            <a:r>
              <a:rPr lang="ka-GE" sz="1000" dirty="0" smtClean="0">
                <a:solidFill>
                  <a:prstClr val="black"/>
                </a:solidFill>
              </a:rPr>
              <a:t>;</a:t>
            </a:r>
          </a:p>
        </p:txBody>
      </p:sp>
      <p:sp>
        <p:nvSpPr>
          <p:cNvPr id="2" name="Footer Placeholder 1"/>
          <p:cNvSpPr>
            <a:spLocks noGrp="1"/>
          </p:cNvSpPr>
          <p:nvPr>
            <p:ph type="ftr" sz="quarter" idx="11"/>
          </p:nvPr>
        </p:nvSpPr>
        <p:spPr>
          <a:xfrm>
            <a:off x="1449248" y="6356350"/>
            <a:ext cx="5715040" cy="365125"/>
          </a:xfrm>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graphicFrame>
        <p:nvGraphicFramePr>
          <p:cNvPr id="10" name="Chart 9"/>
          <p:cNvGraphicFramePr>
            <a:graphicFrameLocks/>
          </p:cNvGraphicFramePr>
          <p:nvPr>
            <p:extLst>
              <p:ext uri="{D42A27DB-BD31-4B8C-83A1-F6EECF244321}">
                <p14:modId xmlns:p14="http://schemas.microsoft.com/office/powerpoint/2010/main" val="3885700309"/>
              </p:ext>
            </p:extLst>
          </p:nvPr>
        </p:nvGraphicFramePr>
        <p:xfrm>
          <a:off x="467544" y="1268760"/>
          <a:ext cx="7776864" cy="23888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73255698"/>
              </p:ext>
            </p:extLst>
          </p:nvPr>
        </p:nvGraphicFramePr>
        <p:xfrm>
          <a:off x="179512" y="3657600"/>
          <a:ext cx="5544616" cy="2193625"/>
        </p:xfrm>
        <a:graphic>
          <a:graphicData uri="http://schemas.openxmlformats.org/drawingml/2006/table">
            <a:tbl>
              <a:tblPr/>
              <a:tblGrid>
                <a:gridCol w="3619402"/>
                <a:gridCol w="641738"/>
                <a:gridCol w="641738"/>
                <a:gridCol w="641738"/>
              </a:tblGrid>
              <a:tr h="380246">
                <a:tc>
                  <a:txBody>
                    <a:bodyPr/>
                    <a:lstStyle/>
                    <a:p>
                      <a:pPr algn="l" fontAlgn="ctr"/>
                      <a:r>
                        <a:rPr lang="en-US" sz="1000" b="1" i="0" u="none" strike="noStrike" dirty="0" smtClean="0">
                          <a:solidFill>
                            <a:srgbClr val="000000"/>
                          </a:solidFill>
                          <a:effectLst/>
                          <a:latin typeface="Arial"/>
                        </a:rPr>
                        <a:t>Name</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000" b="1" i="0" u="none" strike="noStrike" dirty="0" smtClean="0">
                          <a:solidFill>
                            <a:srgbClr val="000000"/>
                          </a:solidFill>
                          <a:effectLst/>
                          <a:latin typeface="Arial"/>
                        </a:rPr>
                        <a:t>2014</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a-GE" sz="1000" b="1" i="0" u="none" strike="noStrike" dirty="0" smtClean="0">
                          <a:solidFill>
                            <a:srgbClr val="000000"/>
                          </a:solidFill>
                          <a:effectLst/>
                          <a:latin typeface="Arial"/>
                        </a:rPr>
                        <a:t>2015</a:t>
                      </a:r>
                      <a:endParaRPr lang="ka-GE" sz="1000" b="1" i="0" u="none" strike="noStrike" dirty="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a:rPr>
                        <a:t>Subtract</a:t>
                      </a:r>
                      <a:endParaRPr lang="ka-GE" sz="1000" b="1" i="0" u="none" strike="noStrike" dirty="0" smtClean="0">
                        <a:solidFill>
                          <a:srgbClr val="000000"/>
                        </a:solidFill>
                        <a:effectLst/>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0070">
                <a:tc>
                  <a:txBody>
                    <a:bodyPr/>
                    <a:lstStyle/>
                    <a:p>
                      <a:pPr algn="l" fontAlgn="ctr"/>
                      <a:r>
                        <a:rPr lang="en-US" sz="1100" b="0" i="0" u="none" strike="noStrike" dirty="0" smtClean="0">
                          <a:solidFill>
                            <a:srgbClr val="000000"/>
                          </a:solidFill>
                          <a:effectLst/>
                          <a:latin typeface="+mj-lt"/>
                        </a:rPr>
                        <a:t>Including Road Infrastructure</a:t>
                      </a:r>
                      <a:endParaRPr lang="ka-GE" sz="1100" b="0" i="0" u="none" strike="noStrike" dirty="0">
                        <a:solidFill>
                          <a:srgbClr val="000000"/>
                        </a:solidFill>
                        <a:effectLst/>
                        <a:latin typeface="+mj-lt"/>
                      </a:endParaRPr>
                    </a:p>
                  </a:txBody>
                  <a:tcPr marL="857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501.7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645.2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a:rPr>
                        <a:t>143.5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421244">
                <a:tc>
                  <a:txBody>
                    <a:bodyPr/>
                    <a:lstStyle/>
                    <a:p>
                      <a:pPr algn="l" fontAlgn="b"/>
                      <a:r>
                        <a:rPr lang="en-US" sz="1100" b="0" i="0" u="none" strike="noStrike" dirty="0" smtClean="0">
                          <a:solidFill>
                            <a:srgbClr val="000000"/>
                          </a:solidFill>
                          <a:effectLst/>
                          <a:latin typeface="Calibri"/>
                        </a:rPr>
                        <a:t>Including Municipal Infrastructure and Solid Waste</a:t>
                      </a:r>
                      <a:endParaRPr lang="ka-GE" sz="1100" b="0" i="0" u="none" strike="noStrike" dirty="0">
                        <a:solidFill>
                          <a:srgbClr val="000000"/>
                        </a:solidFill>
                        <a:effectLst/>
                        <a:latin typeface="Calibri"/>
                      </a:endParaRPr>
                    </a:p>
                  </a:txBody>
                  <a:tcPr marL="857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187.1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225.7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38.6</a:t>
                      </a:r>
                    </a:p>
                  </a:txBody>
                  <a:tcPr marL="9525" marR="9525" marT="9525" marB="0" anchor="b">
                    <a:lnL>
                      <a:noFill/>
                    </a:lnL>
                    <a:lnR>
                      <a:noFill/>
                    </a:lnR>
                    <a:lnT>
                      <a:noFill/>
                    </a:lnT>
                    <a:lnB>
                      <a:noFill/>
                    </a:lnB>
                  </a:tcPr>
                </a:tc>
              </a:tr>
              <a:tr h="410070">
                <a:tc>
                  <a:txBody>
                    <a:bodyPr/>
                    <a:lstStyle/>
                    <a:p>
                      <a:pPr algn="l" fontAlgn="b"/>
                      <a:r>
                        <a:rPr lang="en-US" sz="1100" b="0" i="0" u="none" strike="noStrike" dirty="0" smtClean="0">
                          <a:solidFill>
                            <a:srgbClr val="000000"/>
                          </a:solidFill>
                          <a:effectLst/>
                          <a:latin typeface="Calibri"/>
                        </a:rPr>
                        <a:t>Including Water Infrastructure</a:t>
                      </a:r>
                      <a:endParaRPr lang="ka-GE" sz="1100" b="0" i="0" u="none" strike="noStrike" dirty="0">
                        <a:solidFill>
                          <a:srgbClr val="000000"/>
                        </a:solidFill>
                        <a:effectLst/>
                        <a:latin typeface="Calibri"/>
                      </a:endParaRPr>
                    </a:p>
                  </a:txBody>
                  <a:tcPr marL="857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131</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119.2</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Calibri"/>
                        </a:rPr>
                        <a:t>-11.8</a:t>
                      </a:r>
                    </a:p>
                  </a:txBody>
                  <a:tcPr marL="9525" marR="9525" marT="9525" marB="0" anchor="b">
                    <a:lnL>
                      <a:noFill/>
                    </a:lnL>
                    <a:lnR>
                      <a:noFill/>
                    </a:lnR>
                    <a:lnT>
                      <a:noFill/>
                    </a:lnT>
                    <a:lnB>
                      <a:noFill/>
                    </a:lnB>
                  </a:tcPr>
                </a:tc>
              </a:tr>
              <a:tr h="410070">
                <a:tc>
                  <a:txBody>
                    <a:bodyPr/>
                    <a:lstStyle/>
                    <a:p>
                      <a:pPr algn="l" fontAlgn="b"/>
                      <a:r>
                        <a:rPr lang="en-US" sz="1100" b="0" i="0" u="none" strike="noStrike" dirty="0" smtClean="0">
                          <a:solidFill>
                            <a:srgbClr val="000000"/>
                          </a:solidFill>
                          <a:effectLst/>
                          <a:latin typeface="Calibri"/>
                        </a:rPr>
                        <a:t>Including</a:t>
                      </a:r>
                      <a:r>
                        <a:rPr lang="en-US" sz="1100" b="0" i="0" u="none" strike="noStrike" baseline="0" dirty="0" smtClean="0">
                          <a:solidFill>
                            <a:srgbClr val="000000"/>
                          </a:solidFill>
                          <a:effectLst/>
                          <a:latin typeface="Calibri"/>
                        </a:rPr>
                        <a:t>  other</a:t>
                      </a:r>
                      <a:endParaRPr lang="ka-GE" sz="1100" b="0" i="0" u="none" strike="noStrike" dirty="0">
                        <a:solidFill>
                          <a:srgbClr val="000000"/>
                        </a:solidFill>
                        <a:effectLst/>
                        <a:latin typeface="Calibri"/>
                      </a:endParaRPr>
                    </a:p>
                  </a:txBody>
                  <a:tcPr marL="857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5.1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6.4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49116">
                <a:tc>
                  <a:txBody>
                    <a:bodyPr/>
                    <a:lstStyle/>
                    <a:p>
                      <a:pPr algn="ctr" fontAlgn="ctr"/>
                      <a:r>
                        <a:rPr lang="en-US" sz="1000" b="1" i="0" u="none" strike="noStrike" dirty="0" smtClean="0">
                          <a:solidFill>
                            <a:srgbClr val="000000"/>
                          </a:solidFill>
                          <a:effectLst/>
                          <a:latin typeface="Sylfaen"/>
                        </a:rPr>
                        <a:t>Total</a:t>
                      </a:r>
                      <a:r>
                        <a:rPr lang="en-US" sz="1000" b="1" i="0" u="none" strike="noStrike" baseline="0" dirty="0" smtClean="0">
                          <a:solidFill>
                            <a:srgbClr val="000000"/>
                          </a:solidFill>
                          <a:effectLst/>
                          <a:latin typeface="Sylfaen"/>
                        </a:rPr>
                        <a:t> Sum</a:t>
                      </a:r>
                      <a:endParaRPr lang="ka-GE" sz="1000" b="1" i="0" u="none" strike="noStrike" dirty="0">
                        <a:solidFill>
                          <a:srgbClr val="000000"/>
                        </a:solidFill>
                        <a:effectLst/>
                        <a:latin typeface="Sylfae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Sylfaen"/>
                        </a:rPr>
                        <a:t>875</a:t>
                      </a:r>
                      <a:r>
                        <a:rPr lang="ka-GE" sz="1000" b="1" i="0" u="none" strike="noStrike" dirty="0" smtClean="0">
                          <a:solidFill>
                            <a:srgbClr val="000000"/>
                          </a:solidFill>
                          <a:effectLst/>
                          <a:latin typeface="Sylfaen"/>
                        </a:rPr>
                        <a:t>,0</a:t>
                      </a:r>
                      <a:endParaRPr lang="en-US" sz="1000" b="1" i="0" u="none" strike="noStrike" dirty="0">
                        <a:solidFill>
                          <a:srgbClr val="000000"/>
                        </a:solidFill>
                        <a:effectLst/>
                        <a:latin typeface="Sylfae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smtClean="0">
                          <a:solidFill>
                            <a:srgbClr val="000000"/>
                          </a:solidFill>
                          <a:effectLst/>
                          <a:latin typeface="Sylfaen"/>
                        </a:rPr>
                        <a:t>1</a:t>
                      </a:r>
                      <a:r>
                        <a:rPr lang="ka-GE" sz="1000" b="1" i="0" u="none" strike="noStrike" dirty="0" smtClean="0">
                          <a:solidFill>
                            <a:srgbClr val="000000"/>
                          </a:solidFill>
                          <a:effectLst/>
                          <a:latin typeface="Sylfaen"/>
                        </a:rPr>
                        <a:t> </a:t>
                      </a:r>
                      <a:r>
                        <a:rPr lang="en-US" sz="1000" b="1" i="0" u="none" strike="noStrike" dirty="0" smtClean="0">
                          <a:solidFill>
                            <a:srgbClr val="000000"/>
                          </a:solidFill>
                          <a:effectLst/>
                          <a:latin typeface="Sylfaen"/>
                        </a:rPr>
                        <a:t>000.0</a:t>
                      </a:r>
                      <a:endParaRPr lang="en-US" sz="1000" b="1" i="0" u="none" strike="noStrike" dirty="0">
                        <a:solidFill>
                          <a:srgbClr val="000000"/>
                        </a:solidFill>
                        <a:effectLst/>
                        <a:latin typeface="Sylfaen"/>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Sylfaen"/>
                        </a:rPr>
                        <a:t>125.0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Minus 7"/>
          <p:cNvSpPr/>
          <p:nvPr/>
        </p:nvSpPr>
        <p:spPr>
          <a:xfrm>
            <a:off x="4495800" y="3360307"/>
            <a:ext cx="576064" cy="198195"/>
          </a:xfrm>
          <a:prstGeom prst="mathMinus">
            <a:avLst/>
          </a:prstGeom>
          <a:solidFill>
            <a:srgbClr val="00B050"/>
          </a:solidFill>
        </p:spPr>
        <p:style>
          <a:lnRef idx="1">
            <a:schemeClr val="accent2"/>
          </a:lnRef>
          <a:fillRef idx="2">
            <a:schemeClr val="accent2"/>
          </a:fillRef>
          <a:effectRef idx="1">
            <a:schemeClr val="accent2"/>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pic>
        <p:nvPicPr>
          <p:cNvPr id="9" name="chart"/>
          <p:cNvPicPr>
            <a:picLocks noChangeAspect="1"/>
          </p:cNvPicPr>
          <p:nvPr/>
        </p:nvPicPr>
        <p:blipFill>
          <a:blip r:embed="rId4"/>
          <a:stretch>
            <a:fillRect/>
          </a:stretch>
        </p:blipFill>
        <p:spPr>
          <a:xfrm>
            <a:off x="5134662" y="3378599"/>
            <a:ext cx="1322947" cy="230116"/>
          </a:xfrm>
          <a:prstGeom prst="rect">
            <a:avLst/>
          </a:prstGeom>
        </p:spPr>
      </p:pic>
    </p:spTree>
    <p:extLst>
      <p:ext uri="{BB962C8B-B14F-4D97-AF65-F5344CB8AC3E}">
        <p14:creationId xmlns:p14="http://schemas.microsoft.com/office/powerpoint/2010/main" val="102234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a:xfrm>
            <a:off x="457200" y="274638"/>
            <a:ext cx="8229600" cy="639762"/>
          </a:xfrm>
        </p:spPr>
        <p:txBody>
          <a:bodyPr/>
          <a:lstStyle/>
          <a:p>
            <a:pPr algn="just"/>
            <a:r>
              <a:rPr lang="en-US" sz="2000" dirty="0">
                <a:solidFill>
                  <a:schemeClr val="tx1"/>
                </a:solidFill>
                <a:latin typeface="Sylfaen" panose="010A0502050306030303" pitchFamily="18" charset="0"/>
                <a:ea typeface="BPG Algeti Compact"/>
                <a:cs typeface="BPG Algeti Compact"/>
              </a:rPr>
              <a:t>Other Ministries</a:t>
            </a:r>
            <a:endParaRPr lang="en-US" sz="2000" b="1" dirty="0" smtClean="0">
              <a:solidFill>
                <a:schemeClr val="tx1"/>
              </a:solidFill>
              <a:latin typeface="Sylfaen" panose="010A0502050306030303" pitchFamily="18" charset="0"/>
              <a:ea typeface="BPG Algeti Compact"/>
              <a:cs typeface="BPG Algeti Compact"/>
            </a:endParaRPr>
          </a:p>
        </p:txBody>
      </p:sp>
      <p:sp>
        <p:nvSpPr>
          <p:cNvPr id="13" name="Slide Number Placeholder 12"/>
          <p:cNvSpPr>
            <a:spLocks noGrp="1"/>
          </p:cNvSpPr>
          <p:nvPr>
            <p:ph type="sldNum" sz="quarter" idx="11"/>
          </p:nvPr>
        </p:nvSpPr>
        <p:spPr>
          <a:xfrm>
            <a:off x="5943600" y="6324600"/>
            <a:ext cx="2895600" cy="365125"/>
          </a:xfrm>
        </p:spPr>
        <p:txBody>
          <a:bodyPr/>
          <a:lstStyle/>
          <a:p>
            <a:pPr algn="r">
              <a:defRPr/>
            </a:pPr>
            <a:fld id="{A6960DD1-BE1F-4F86-BDC6-0536DAAC1C27}" type="slidenum">
              <a:rPr lang="en-US" smtClean="0">
                <a:solidFill>
                  <a:prstClr val="black">
                    <a:tint val="75000"/>
                  </a:prstClr>
                </a:solidFill>
              </a:rPr>
              <a:pPr algn="r">
                <a:defRPr/>
              </a:pPr>
              <a:t>24</a:t>
            </a:fld>
            <a:endParaRPr lang="en-US" dirty="0">
              <a:solidFill>
                <a:prstClr val="black">
                  <a:tint val="75000"/>
                </a:prstClr>
              </a:solidFill>
            </a:endParaRPr>
          </a:p>
        </p:txBody>
      </p:sp>
      <p:sp>
        <p:nvSpPr>
          <p:cNvPr id="2" name="Footer Placeholder 1"/>
          <p:cNvSpPr>
            <a:spLocks noGrp="1"/>
          </p:cNvSpPr>
          <p:nvPr>
            <p:ph type="ftr" sz="quarter" idx="11"/>
          </p:nvPr>
        </p:nvSpPr>
        <p:spPr>
          <a:xfrm>
            <a:off x="1449248" y="6356350"/>
            <a:ext cx="5715040" cy="365125"/>
          </a:xfrm>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85020119"/>
              </p:ext>
            </p:extLst>
          </p:nvPr>
        </p:nvGraphicFramePr>
        <p:xfrm>
          <a:off x="395536" y="1772816"/>
          <a:ext cx="8208912" cy="3883868"/>
        </p:xfrm>
        <a:graphic>
          <a:graphicData uri="http://schemas.openxmlformats.org/drawingml/2006/table">
            <a:tbl>
              <a:tblPr/>
              <a:tblGrid>
                <a:gridCol w="3960440"/>
                <a:gridCol w="1296144"/>
                <a:gridCol w="1512168"/>
                <a:gridCol w="1440160"/>
              </a:tblGrid>
              <a:tr h="504825">
                <a:tc>
                  <a:txBody>
                    <a:bodyPr/>
                    <a:lstStyle/>
                    <a:p>
                      <a:pPr algn="ctr" rtl="0" fontAlgn="ctr"/>
                      <a:r>
                        <a:rPr lang="en-US" sz="900" b="1" i="0" u="none" strike="noStrike" dirty="0" smtClean="0">
                          <a:solidFill>
                            <a:srgbClr val="000000"/>
                          </a:solidFill>
                          <a:effectLst/>
                          <a:latin typeface="Calibri"/>
                        </a:rPr>
                        <a:t>Name</a:t>
                      </a:r>
                      <a:r>
                        <a:rPr lang="en-US" sz="900" b="1" i="0" u="none" strike="noStrike" baseline="0" dirty="0" smtClean="0">
                          <a:solidFill>
                            <a:srgbClr val="000000"/>
                          </a:solidFill>
                          <a:effectLst/>
                          <a:latin typeface="Calibri"/>
                        </a:rPr>
                        <a:t> of the Ministry</a:t>
                      </a:r>
                      <a:endParaRPr lang="ka-GE" sz="9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ka-GE" sz="900" b="1" i="0" u="none" strike="noStrike" dirty="0" smtClean="0">
                          <a:solidFill>
                            <a:srgbClr val="000000"/>
                          </a:solidFill>
                          <a:effectLst/>
                          <a:latin typeface="Calibri"/>
                        </a:rPr>
                        <a:t>2014</a:t>
                      </a:r>
                      <a:endParaRPr lang="ka-GE" sz="9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ka-GE" sz="900" b="1" i="0" u="none" strike="noStrike" dirty="0" smtClean="0">
                          <a:solidFill>
                            <a:srgbClr val="000000"/>
                          </a:solidFill>
                          <a:effectLst/>
                          <a:latin typeface="Calibri"/>
                        </a:rPr>
                        <a:t>2015</a:t>
                      </a:r>
                      <a:endParaRPr lang="ka-GE" sz="9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rgbClr val="000000"/>
                          </a:solidFill>
                          <a:effectLst/>
                          <a:latin typeface="Arial"/>
                        </a:rPr>
                        <a:t>Subtract</a:t>
                      </a:r>
                      <a:endParaRPr lang="ka-GE" sz="900" b="1" i="0" u="none" strike="noStrike" dirty="0" smtClean="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rtl="0" fontAlgn="ctr"/>
                      <a:r>
                        <a:rPr lang="en-US" sz="1100" b="0" i="0" u="none" strike="noStrike" dirty="0" smtClean="0">
                          <a:solidFill>
                            <a:srgbClr val="000000"/>
                          </a:solidFill>
                          <a:effectLst/>
                          <a:latin typeface="Calibri"/>
                        </a:rPr>
                        <a:t>The Ministry of Energy</a:t>
                      </a:r>
                      <a:endParaRPr lang="ka-GE"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114.6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59159">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Environment and Natural Resources Protection</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8199">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Economy and Sustainable Development</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a:t>
                      </a:r>
                      <a:r>
                        <a:rPr lang="en-US" sz="1100" b="0" i="0" u="none" strike="noStrike" kern="1200" baseline="0" dirty="0" smtClean="0">
                          <a:solidFill>
                            <a:srgbClr val="000000"/>
                          </a:solidFill>
                          <a:effectLst/>
                          <a:latin typeface="Calibri"/>
                          <a:ea typeface="+mn-ea"/>
                          <a:cs typeface="+mn-cs"/>
                        </a:rPr>
                        <a:t> Ministry of Justice</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79413">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Settlement of Refugees and IDPs</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6024">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Prisons, Probation and Legal Assistance</a:t>
                      </a:r>
                    </a:p>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Issues</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Foreign Affairs</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a:t>
                      </a:r>
                      <a:r>
                        <a:rPr lang="en-US" sz="1100" b="0" i="0" u="none" strike="noStrike" kern="1200" baseline="0" dirty="0" smtClean="0">
                          <a:solidFill>
                            <a:srgbClr val="000000"/>
                          </a:solidFill>
                          <a:effectLst/>
                          <a:latin typeface="Calibri"/>
                          <a:ea typeface="+mn-ea"/>
                          <a:cs typeface="+mn-cs"/>
                        </a:rPr>
                        <a:t> Ministry of Finance </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5064">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Culture, Monument Protection and Sports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6024">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Sport and Youth Affairs of Georgia</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53.9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16.1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2879">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Defense of Georgia</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640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marL="171450" lvl="1" indent="0" algn="l" defTabSz="914400" rtl="0" eaLnBrk="1" fontAlgn="ctr" latinLnBrk="0" hangingPunct="1"/>
                      <a:r>
                        <a:rPr lang="en-US" sz="1100" b="0" i="0" u="none" strike="noStrike" kern="1200" dirty="0" smtClean="0">
                          <a:solidFill>
                            <a:srgbClr val="000000"/>
                          </a:solidFill>
                          <a:effectLst/>
                          <a:latin typeface="Calibri"/>
                          <a:ea typeface="+mn-ea"/>
                          <a:cs typeface="+mn-cs"/>
                        </a:rPr>
                        <a:t>The Ministry of Internal Affairs of Georgia</a:t>
                      </a:r>
                      <a:endParaRPr lang="ka-GE" sz="1100" b="0" i="0" u="none" strike="noStrike" kern="1200" dirty="0">
                        <a:solidFill>
                          <a:srgbClr val="000000"/>
                        </a:solidFill>
                        <a:effectLst/>
                        <a:latin typeface="Calibri"/>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a:solidFill>
                            <a:srgbClr val="000000"/>
                          </a:solidFill>
                          <a:effectLst/>
                          <a:latin typeface="Calibri"/>
                        </a:rPr>
                        <a:t>638.7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0" i="0" u="none" strike="noStrike" dirty="0">
                          <a:solidFill>
                            <a:srgbClr val="000000"/>
                          </a:solidFill>
                          <a:effectLst/>
                          <a:latin typeface="Calibri"/>
                        </a:rPr>
                        <a:t>38.7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algn="ctr" rtl="0" fontAlgn="ctr"/>
                      <a:r>
                        <a:rPr lang="en-US" sz="1100" b="1" i="0" u="none" strike="noStrike" dirty="0" smtClean="0">
                          <a:solidFill>
                            <a:srgbClr val="000000"/>
                          </a:solidFill>
                          <a:effectLst/>
                          <a:latin typeface="Calibri"/>
                        </a:rPr>
                        <a:t>Others</a:t>
                      </a:r>
                      <a:endParaRPr lang="ka-GE"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1" i="0" u="none" strike="noStrike">
                          <a:solidFill>
                            <a:srgbClr val="000000"/>
                          </a:solidFill>
                          <a:effectLst/>
                          <a:latin typeface="Calibri"/>
                        </a:rPr>
                        <a:t>2,074.50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1" i="0" u="none" strike="noStrike">
                          <a:solidFill>
                            <a:srgbClr val="000000"/>
                          </a:solidFill>
                          <a:effectLst/>
                          <a:latin typeface="Calibri"/>
                        </a:rPr>
                        <a:t>2,221.20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100" b="1" i="0" u="none" strike="noStrike" dirty="0">
                          <a:solidFill>
                            <a:srgbClr val="000000"/>
                          </a:solidFill>
                          <a:effectLst/>
                          <a:latin typeface="Calibri"/>
                        </a:rPr>
                        <a:t>146.7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861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General Review</a:t>
            </a:r>
          </a:p>
        </p:txBody>
      </p:sp>
      <p:sp>
        <p:nvSpPr>
          <p:cNvPr id="3" name="Content Placeholder 2"/>
          <p:cNvSpPr>
            <a:spLocks noGrp="1"/>
          </p:cNvSpPr>
          <p:nvPr>
            <p:ph idx="1"/>
          </p:nvPr>
        </p:nvSpPr>
        <p:spPr>
          <a:xfrm>
            <a:off x="467544" y="1268760"/>
            <a:ext cx="8229600" cy="5022890"/>
          </a:xfrm>
        </p:spPr>
        <p:txBody>
          <a:bodyPr>
            <a:normAutofit/>
          </a:bodyPr>
          <a:lstStyle/>
          <a:p>
            <a:pPr algn="just"/>
            <a:r>
              <a:rPr lang="en-US" sz="1500" dirty="0">
                <a:solidFill>
                  <a:schemeClr val="tx1"/>
                </a:solidFill>
              </a:rPr>
              <a:t>One of the main parameter for macroeconomic stabilization is reducing the budget deficit</a:t>
            </a:r>
            <a:r>
              <a:rPr lang="ka-GE" sz="1500" dirty="0" smtClean="0">
                <a:solidFill>
                  <a:schemeClr val="tx1"/>
                </a:solidFill>
              </a:rPr>
              <a:t>;</a:t>
            </a:r>
          </a:p>
          <a:p>
            <a:pPr algn="just"/>
            <a:endParaRPr lang="ka-GE" sz="1500" dirty="0">
              <a:solidFill>
                <a:schemeClr val="tx1"/>
              </a:solidFill>
            </a:endParaRPr>
          </a:p>
          <a:p>
            <a:pPr algn="just"/>
            <a:r>
              <a:rPr lang="en-US" sz="1600" dirty="0">
                <a:solidFill>
                  <a:schemeClr val="tx1"/>
                </a:solidFill>
              </a:rPr>
              <a:t>The mentioned </a:t>
            </a:r>
            <a:r>
              <a:rPr lang="en-US" sz="1600" dirty="0" smtClean="0">
                <a:solidFill>
                  <a:schemeClr val="tx1"/>
                </a:solidFill>
              </a:rPr>
              <a:t>indicator </a:t>
            </a:r>
            <a:r>
              <a:rPr lang="en-US" sz="1600" dirty="0">
                <a:solidFill>
                  <a:schemeClr val="tx1"/>
                </a:solidFill>
              </a:rPr>
              <a:t>have the main role while the evaluation </a:t>
            </a:r>
            <a:r>
              <a:rPr lang="en-US" sz="1600" dirty="0" smtClean="0">
                <a:solidFill>
                  <a:schemeClr val="tx1"/>
                </a:solidFill>
              </a:rPr>
              <a:t>of </a:t>
            </a:r>
            <a:r>
              <a:rPr lang="en-US" sz="1600" dirty="0">
                <a:solidFill>
                  <a:schemeClr val="tx1"/>
                </a:solidFill>
              </a:rPr>
              <a:t>the country's sovereign </a:t>
            </a:r>
            <a:r>
              <a:rPr lang="en-US" sz="1600" dirty="0" smtClean="0">
                <a:solidFill>
                  <a:schemeClr val="tx1"/>
                </a:solidFill>
              </a:rPr>
              <a:t>by </a:t>
            </a:r>
            <a:r>
              <a:rPr lang="en-US" sz="1600" dirty="0">
                <a:solidFill>
                  <a:schemeClr val="tx1"/>
                </a:solidFill>
              </a:rPr>
              <a:t>the international rating companies, and these ratings are the main </a:t>
            </a:r>
            <a:r>
              <a:rPr lang="en-US" sz="1600" dirty="0" smtClean="0">
                <a:solidFill>
                  <a:schemeClr val="tx1"/>
                </a:solidFill>
              </a:rPr>
              <a:t>instrument for </a:t>
            </a:r>
            <a:r>
              <a:rPr lang="en-US" sz="1600" dirty="0">
                <a:solidFill>
                  <a:schemeClr val="tx1"/>
                </a:solidFill>
              </a:rPr>
              <a:t>investors during the </a:t>
            </a:r>
            <a:r>
              <a:rPr lang="en-US" sz="1600" dirty="0" smtClean="0">
                <a:solidFill>
                  <a:schemeClr val="tx1"/>
                </a:solidFill>
              </a:rPr>
              <a:t>investment </a:t>
            </a:r>
            <a:r>
              <a:rPr lang="en-US" sz="1600" dirty="0">
                <a:solidFill>
                  <a:schemeClr val="tx1"/>
                </a:solidFill>
              </a:rPr>
              <a:t>process</a:t>
            </a:r>
            <a:r>
              <a:rPr lang="ka-GE" sz="1600" dirty="0" smtClean="0">
                <a:solidFill>
                  <a:schemeClr val="tx1"/>
                </a:solidFill>
              </a:rPr>
              <a:t>;</a:t>
            </a:r>
          </a:p>
          <a:p>
            <a:pPr algn="just"/>
            <a:endParaRPr lang="ka-GE" sz="1600" dirty="0">
              <a:solidFill>
                <a:schemeClr val="tx1"/>
              </a:solidFill>
            </a:endParaRPr>
          </a:p>
          <a:p>
            <a:pPr algn="just"/>
            <a:r>
              <a:rPr lang="en-US" sz="1600" dirty="0">
                <a:solidFill>
                  <a:schemeClr val="tx1"/>
                </a:solidFill>
              </a:rPr>
              <a:t>Therefore</a:t>
            </a:r>
            <a:r>
              <a:rPr lang="en-US" sz="1600" dirty="0" smtClean="0">
                <a:solidFill>
                  <a:schemeClr val="tx1"/>
                </a:solidFill>
              </a:rPr>
              <a:t>, the </a:t>
            </a:r>
            <a:r>
              <a:rPr lang="en-US" sz="1600" dirty="0">
                <a:solidFill>
                  <a:schemeClr val="tx1"/>
                </a:solidFill>
              </a:rPr>
              <a:t>part of additional tax </a:t>
            </a:r>
            <a:r>
              <a:rPr lang="en-US" sz="1600" dirty="0" smtClean="0">
                <a:solidFill>
                  <a:schemeClr val="tx1"/>
                </a:solidFill>
              </a:rPr>
              <a:t>revenue in 2015, </a:t>
            </a:r>
            <a:r>
              <a:rPr lang="en-US" sz="1600" dirty="0">
                <a:solidFill>
                  <a:schemeClr val="tx1"/>
                </a:solidFill>
              </a:rPr>
              <a:t>received from the economy increase, will be used for the reduction of </a:t>
            </a:r>
            <a:r>
              <a:rPr lang="en-US" sz="1600" dirty="0" smtClean="0">
                <a:solidFill>
                  <a:schemeClr val="tx1"/>
                </a:solidFill>
              </a:rPr>
              <a:t>budget </a:t>
            </a:r>
            <a:r>
              <a:rPr lang="en-US" sz="1600" dirty="0">
                <a:solidFill>
                  <a:schemeClr val="tx1"/>
                </a:solidFill>
              </a:rPr>
              <a:t>deficit</a:t>
            </a:r>
            <a:r>
              <a:rPr lang="ka-GE" sz="1600" dirty="0" smtClean="0">
                <a:solidFill>
                  <a:schemeClr val="tx1"/>
                </a:solidFill>
              </a:rPr>
              <a:t>;</a:t>
            </a:r>
            <a:endParaRPr lang="en-US" sz="1600" dirty="0">
              <a:solidFill>
                <a:schemeClr val="tx1"/>
              </a:solidFill>
            </a:endParaRPr>
          </a:p>
          <a:p>
            <a:pPr algn="just"/>
            <a:endParaRPr lang="ka-GE" sz="1500" dirty="0" smtClean="0">
              <a:solidFill>
                <a:schemeClr val="tx1"/>
              </a:solidFill>
            </a:endParaRPr>
          </a:p>
          <a:p>
            <a:pPr algn="just"/>
            <a:r>
              <a:rPr lang="en-US" sz="1600" dirty="0" smtClean="0">
                <a:solidFill>
                  <a:schemeClr val="tx1"/>
                </a:solidFill>
              </a:rPr>
              <a:t>In </a:t>
            </a:r>
            <a:r>
              <a:rPr lang="en-US" sz="1600" dirty="0">
                <a:solidFill>
                  <a:schemeClr val="tx1"/>
                </a:solidFill>
              </a:rPr>
              <a:t>the end of 2014  the state </a:t>
            </a:r>
            <a:r>
              <a:rPr lang="en-US" sz="1600" dirty="0" smtClean="0">
                <a:solidFill>
                  <a:schemeClr val="tx1"/>
                </a:solidFill>
              </a:rPr>
              <a:t>budget </a:t>
            </a:r>
            <a:r>
              <a:rPr lang="en-US" sz="1600" dirty="0">
                <a:solidFill>
                  <a:schemeClr val="tx1"/>
                </a:solidFill>
              </a:rPr>
              <a:t>deficit was 3.7 percent of the GDP, and for the 2015 this indicator is decreased up to 3 </a:t>
            </a:r>
            <a:r>
              <a:rPr lang="en-US" sz="1600" dirty="0" smtClean="0">
                <a:solidFill>
                  <a:schemeClr val="tx1"/>
                </a:solidFill>
              </a:rPr>
              <a:t>percent</a:t>
            </a:r>
            <a:r>
              <a:rPr lang="ka-GE" sz="1600" dirty="0" smtClean="0">
                <a:solidFill>
                  <a:schemeClr val="tx1"/>
                </a:solidFill>
              </a:rPr>
              <a:t>;</a:t>
            </a:r>
          </a:p>
          <a:p>
            <a:pPr algn="just"/>
            <a:endParaRPr lang="ka-GE" sz="1600" dirty="0">
              <a:solidFill>
                <a:schemeClr val="tx1"/>
              </a:solidFill>
            </a:endParaRPr>
          </a:p>
          <a:p>
            <a:pPr algn="just"/>
            <a:r>
              <a:rPr lang="en-US" sz="1600" dirty="0">
                <a:solidFill>
                  <a:schemeClr val="tx1"/>
                </a:solidFill>
              </a:rPr>
              <a:t>In </a:t>
            </a:r>
            <a:r>
              <a:rPr lang="en-US" sz="1600" dirty="0" smtClean="0">
                <a:solidFill>
                  <a:schemeClr val="tx1"/>
                </a:solidFill>
              </a:rPr>
              <a:t>addition, the </a:t>
            </a:r>
            <a:r>
              <a:rPr lang="en-US" sz="1600" dirty="0">
                <a:solidFill>
                  <a:schemeClr val="tx1"/>
                </a:solidFill>
              </a:rPr>
              <a:t>amounts coming from the increase of liabilities are reduced in 2015</a:t>
            </a:r>
            <a:r>
              <a:rPr lang="ka-GE" sz="1600" dirty="0" smtClean="0">
                <a:solidFill>
                  <a:schemeClr val="tx1"/>
                </a:solidFill>
              </a:rPr>
              <a:t>;</a:t>
            </a:r>
          </a:p>
          <a:p>
            <a:pPr algn="just"/>
            <a:endParaRPr lang="ka-GE" sz="1600" dirty="0" smtClean="0">
              <a:solidFill>
                <a:schemeClr val="tx1"/>
              </a:solidFill>
            </a:endParaRPr>
          </a:p>
          <a:p>
            <a:pPr algn="just"/>
            <a:r>
              <a:rPr lang="en-US" sz="1600" dirty="0">
                <a:solidFill>
                  <a:schemeClr val="tx1"/>
                </a:solidFill>
              </a:rPr>
              <a:t>Funding for the capital projects </a:t>
            </a:r>
            <a:r>
              <a:rPr lang="en-US" sz="1600" dirty="0" smtClean="0">
                <a:solidFill>
                  <a:schemeClr val="tx1"/>
                </a:solidFill>
              </a:rPr>
              <a:t>are increased, also pensions are increased and </a:t>
            </a:r>
            <a:r>
              <a:rPr lang="en-US" sz="1600" dirty="0">
                <a:solidFill>
                  <a:schemeClr val="tx1"/>
                </a:solidFill>
              </a:rPr>
              <a:t>teachers' </a:t>
            </a:r>
            <a:r>
              <a:rPr lang="en-US" sz="1600" dirty="0" smtClean="0">
                <a:solidFill>
                  <a:schemeClr val="tx1"/>
                </a:solidFill>
              </a:rPr>
              <a:t>salaries are regulated</a:t>
            </a:r>
            <a:r>
              <a:rPr lang="ka-GE" sz="1600" dirty="0" smtClean="0">
                <a:solidFill>
                  <a:schemeClr val="tx1"/>
                </a:solidFill>
              </a:rPr>
              <a:t>;</a:t>
            </a:r>
          </a:p>
          <a:p>
            <a:pPr algn="just"/>
            <a:r>
              <a:rPr lang="en-US" sz="1600" dirty="0">
                <a:solidFill>
                  <a:schemeClr val="tx1"/>
                </a:solidFill>
              </a:rPr>
              <a:t>Considering all the above it is possible to say that  the state budget of 2015 has the ,,healthiest"  one than the previous </a:t>
            </a:r>
            <a:r>
              <a:rPr lang="en-US" sz="1600" dirty="0" smtClean="0">
                <a:solidFill>
                  <a:schemeClr val="tx1"/>
                </a:solidFill>
              </a:rPr>
              <a:t>years;</a:t>
            </a:r>
            <a:endParaRPr lang="ka-GE" sz="1600" dirty="0">
              <a:solidFill>
                <a:schemeClr val="tx1"/>
              </a:solidFill>
            </a:endParaRPr>
          </a:p>
        </p:txBody>
      </p:sp>
      <p:sp>
        <p:nvSpPr>
          <p:cNvPr id="4" name="Footer Placeholder 3"/>
          <p:cNvSpPr>
            <a:spLocks noGrp="1"/>
          </p:cNvSpPr>
          <p:nvPr>
            <p:ph type="ftr" sz="quarter" idx="11"/>
          </p:nvPr>
        </p:nvSpPr>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167321A-C667-4314-BCF5-A4F5B6D91B69}"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378432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r>
              <a:rPr lang="en-US" dirty="0">
                <a:solidFill>
                  <a:schemeClr val="tx1"/>
                </a:solidFill>
              </a:rPr>
              <a:t>2014 Economic Trends</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dirty="0" smtClean="0">
                <a:solidFill>
                  <a:prstClr val="black">
                    <a:tint val="75000"/>
                  </a:prstClr>
                </a:solidFill>
              </a:rPr>
              <a:t>2015 </a:t>
            </a:r>
            <a:r>
              <a:rPr lang="en-US" dirty="0">
                <a:solidFill>
                  <a:prstClr val="black">
                    <a:tint val="75000"/>
                  </a:prstClr>
                </a:solidFill>
              </a:rPr>
              <a:t> </a:t>
            </a:r>
            <a:r>
              <a:rPr lang="en-US" dirty="0" smtClean="0">
                <a:solidFill>
                  <a:prstClr val="black">
                    <a:tint val="75000"/>
                  </a:prstClr>
                </a:solidFill>
              </a:rPr>
              <a:t>State Budget</a:t>
            </a:r>
            <a:endParaRPr lang="en-US" dirty="0">
              <a:solidFill>
                <a:prstClr val="black">
                  <a:tint val="75000"/>
                </a:prstClr>
              </a:solidFill>
            </a:endParaRPr>
          </a:p>
        </p:txBody>
      </p:sp>
      <p:sp>
        <p:nvSpPr>
          <p:cNvPr id="9" name="TextBox 8"/>
          <p:cNvSpPr txBox="1"/>
          <p:nvPr/>
        </p:nvSpPr>
        <p:spPr>
          <a:xfrm>
            <a:off x="467544" y="1196752"/>
            <a:ext cx="3600400" cy="276999"/>
          </a:xfrm>
          <a:prstGeom prst="rect">
            <a:avLst/>
          </a:prstGeom>
          <a:noFill/>
        </p:spPr>
        <p:txBody>
          <a:bodyPr wrap="square" rtlCol="0">
            <a:spAutoFit/>
          </a:bodyPr>
          <a:lstStyle/>
          <a:p>
            <a:pPr algn="ctr"/>
            <a:r>
              <a:rPr lang="en-US" sz="1200" b="1" dirty="0"/>
              <a:t>Real economic </a:t>
            </a:r>
            <a:r>
              <a:rPr lang="en-US" sz="1200" b="1" dirty="0" smtClean="0"/>
              <a:t>growth (2014</a:t>
            </a:r>
            <a:r>
              <a:rPr lang="ka-GE" sz="1200" b="1" dirty="0" smtClean="0"/>
              <a:t>)</a:t>
            </a:r>
            <a:endParaRPr lang="en-US" sz="1200" b="1" dirty="0"/>
          </a:p>
        </p:txBody>
      </p:sp>
      <p:sp>
        <p:nvSpPr>
          <p:cNvPr id="11" name="TextBox 10"/>
          <p:cNvSpPr txBox="1"/>
          <p:nvPr/>
        </p:nvSpPr>
        <p:spPr>
          <a:xfrm>
            <a:off x="4499992" y="1196752"/>
            <a:ext cx="4392488" cy="276999"/>
          </a:xfrm>
          <a:prstGeom prst="rect">
            <a:avLst/>
          </a:prstGeom>
          <a:noFill/>
        </p:spPr>
        <p:txBody>
          <a:bodyPr wrap="square" rtlCol="0">
            <a:spAutoFit/>
          </a:bodyPr>
          <a:lstStyle/>
          <a:p>
            <a:pPr algn="ctr"/>
            <a:r>
              <a:rPr lang="en-US" sz="1200" b="1" dirty="0"/>
              <a:t>GDP growth by sectors (January-June)</a:t>
            </a:r>
          </a:p>
        </p:txBody>
      </p:sp>
      <p:sp>
        <p:nvSpPr>
          <p:cNvPr id="4" name="TextBox 3"/>
          <p:cNvSpPr txBox="1"/>
          <p:nvPr/>
        </p:nvSpPr>
        <p:spPr>
          <a:xfrm>
            <a:off x="179512" y="4221088"/>
            <a:ext cx="4176464" cy="1600438"/>
          </a:xfrm>
          <a:prstGeom prst="rect">
            <a:avLst/>
          </a:prstGeom>
          <a:noFill/>
        </p:spPr>
        <p:txBody>
          <a:bodyPr wrap="square" rtlCol="0">
            <a:spAutoFit/>
          </a:bodyPr>
          <a:lstStyle/>
          <a:p>
            <a:pPr marL="228600" indent="-228600" algn="just">
              <a:buFont typeface="Arial" panose="020B0604020202020204" pitchFamily="34" charset="0"/>
              <a:buChar char="•"/>
            </a:pPr>
            <a:r>
              <a:rPr lang="en-US" sz="1400" dirty="0"/>
              <a:t>According to the 10 month  preliminary data suggest of the economic growth indicator </a:t>
            </a:r>
            <a:r>
              <a:rPr lang="en-US" sz="1400" dirty="0" smtClean="0"/>
              <a:t>is </a:t>
            </a:r>
            <a:r>
              <a:rPr lang="en-US" sz="1400" dirty="0"/>
              <a:t>5.6 percent</a:t>
            </a:r>
            <a:r>
              <a:rPr lang="ka-GE" sz="1400" dirty="0" smtClean="0"/>
              <a:t>;</a:t>
            </a:r>
          </a:p>
          <a:p>
            <a:pPr marL="228600" indent="-228600" algn="just">
              <a:buFont typeface="Arial" panose="020B0604020202020204" pitchFamily="34" charset="0"/>
              <a:buChar char="•"/>
            </a:pPr>
            <a:endParaRPr lang="ka-GE" sz="1400" dirty="0" smtClean="0"/>
          </a:p>
          <a:p>
            <a:pPr marL="228600" indent="-228600" algn="just">
              <a:buFont typeface="Arial" panose="020B0604020202020204" pitchFamily="34" charset="0"/>
              <a:buChar char="•"/>
            </a:pPr>
            <a:r>
              <a:rPr lang="en-US" sz="1400" dirty="0"/>
              <a:t>According to the  trends of the current year the real economic growth will be higher than 5 percent</a:t>
            </a:r>
            <a:r>
              <a:rPr lang="ka-GE" sz="1400" dirty="0" smtClean="0"/>
              <a:t>;</a:t>
            </a:r>
            <a:endParaRPr lang="en-US" sz="1400" dirty="0"/>
          </a:p>
        </p:txBody>
      </p:sp>
      <p:graphicFrame>
        <p:nvGraphicFramePr>
          <p:cNvPr id="12" name="Chart 11"/>
          <p:cNvGraphicFramePr>
            <a:graphicFrameLocks/>
          </p:cNvGraphicFramePr>
          <p:nvPr>
            <p:extLst>
              <p:ext uri="{D42A27DB-BD31-4B8C-83A1-F6EECF244321}">
                <p14:modId xmlns:p14="http://schemas.microsoft.com/office/powerpoint/2010/main" val="693412983"/>
              </p:ext>
            </p:extLst>
          </p:nvPr>
        </p:nvGraphicFramePr>
        <p:xfrm>
          <a:off x="179512" y="1473750"/>
          <a:ext cx="4176464" cy="26159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1627277709"/>
              </p:ext>
            </p:extLst>
          </p:nvPr>
        </p:nvGraphicFramePr>
        <p:xfrm>
          <a:off x="4788024" y="1556792"/>
          <a:ext cx="3744416"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37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r>
              <a:rPr lang="en-US" dirty="0">
                <a:solidFill>
                  <a:schemeClr val="tx1"/>
                </a:solidFill>
              </a:rPr>
              <a:t>2014 Economic Trends</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dirty="0" smtClean="0">
                <a:solidFill>
                  <a:prstClr val="black">
                    <a:tint val="75000"/>
                  </a:prstClr>
                </a:solidFill>
              </a:rPr>
              <a:t>2015 </a:t>
            </a:r>
            <a:r>
              <a:rPr lang="en-US" dirty="0">
                <a:solidFill>
                  <a:prstClr val="black">
                    <a:tint val="75000"/>
                  </a:prstClr>
                </a:solidFill>
              </a:rPr>
              <a:t> </a:t>
            </a:r>
            <a:r>
              <a:rPr lang="en-US" dirty="0" smtClean="0">
                <a:solidFill>
                  <a:prstClr val="black">
                    <a:tint val="75000"/>
                  </a:prstClr>
                </a:solidFill>
              </a:rPr>
              <a:t>State Budget</a:t>
            </a:r>
            <a:endParaRPr lang="en-US" dirty="0">
              <a:solidFill>
                <a:prstClr val="black">
                  <a:tint val="75000"/>
                </a:prstClr>
              </a:solidFill>
            </a:endParaRPr>
          </a:p>
        </p:txBody>
      </p:sp>
      <p:sp>
        <p:nvSpPr>
          <p:cNvPr id="9" name="TextBox 8"/>
          <p:cNvSpPr txBox="1"/>
          <p:nvPr/>
        </p:nvSpPr>
        <p:spPr>
          <a:xfrm>
            <a:off x="1979712" y="1151970"/>
            <a:ext cx="4536504" cy="369332"/>
          </a:xfrm>
          <a:prstGeom prst="rect">
            <a:avLst/>
          </a:prstGeom>
          <a:noFill/>
        </p:spPr>
        <p:txBody>
          <a:bodyPr wrap="square" rtlCol="0">
            <a:spAutoFit/>
          </a:bodyPr>
          <a:lstStyle/>
          <a:p>
            <a:pPr algn="ctr"/>
            <a:r>
              <a:rPr lang="en-US" b="1" dirty="0"/>
              <a:t>The VAT turnovers in January-October</a:t>
            </a:r>
          </a:p>
        </p:txBody>
      </p:sp>
      <p:sp>
        <p:nvSpPr>
          <p:cNvPr id="4" name="TextBox 3"/>
          <p:cNvSpPr txBox="1"/>
          <p:nvPr/>
        </p:nvSpPr>
        <p:spPr>
          <a:xfrm>
            <a:off x="251520" y="5517232"/>
            <a:ext cx="8208912" cy="369332"/>
          </a:xfrm>
          <a:prstGeom prst="rect">
            <a:avLst/>
          </a:prstGeom>
          <a:noFill/>
        </p:spPr>
        <p:txBody>
          <a:bodyPr wrap="square" rtlCol="0">
            <a:spAutoFit/>
          </a:bodyPr>
          <a:lstStyle/>
          <a:p>
            <a:endParaRPr lang="en-US" dirty="0"/>
          </a:p>
        </p:txBody>
      </p:sp>
      <p:sp>
        <p:nvSpPr>
          <p:cNvPr id="10" name="TextBox 9"/>
          <p:cNvSpPr txBox="1"/>
          <p:nvPr/>
        </p:nvSpPr>
        <p:spPr>
          <a:xfrm>
            <a:off x="5508104" y="4149080"/>
            <a:ext cx="3528392" cy="2031325"/>
          </a:xfrm>
          <a:prstGeom prst="rect">
            <a:avLst/>
          </a:prstGeom>
          <a:noFill/>
        </p:spPr>
        <p:txBody>
          <a:bodyPr wrap="square" rtlCol="0">
            <a:spAutoFit/>
          </a:bodyPr>
          <a:lstStyle/>
          <a:p>
            <a:pPr marL="228600" indent="-228600" algn="just">
              <a:buFont typeface="Arial" panose="020B0604020202020204" pitchFamily="34" charset="0"/>
              <a:buChar char="•"/>
            </a:pPr>
            <a:r>
              <a:rPr lang="en-US" sz="1400" dirty="0"/>
              <a:t>According to the 10 month  preliminary data suggest the VAT payer enterprises turnover Increased by </a:t>
            </a:r>
            <a:r>
              <a:rPr lang="en-US" sz="1400" dirty="0" smtClean="0"/>
              <a:t>12.7 percent;</a:t>
            </a:r>
            <a:endParaRPr lang="ka-GE" sz="1400" dirty="0" smtClean="0"/>
          </a:p>
          <a:p>
            <a:pPr marL="228600" indent="-228600" algn="just">
              <a:buFont typeface="Arial" panose="020B0604020202020204" pitchFamily="34" charset="0"/>
              <a:buChar char="•"/>
            </a:pPr>
            <a:r>
              <a:rPr lang="en-US" sz="1400" dirty="0"/>
              <a:t>The highest increase was observed in agriculture and construction sectors</a:t>
            </a:r>
            <a:r>
              <a:rPr lang="ka-GE" sz="1400" dirty="0" smtClean="0"/>
              <a:t>;</a:t>
            </a:r>
          </a:p>
          <a:p>
            <a:pPr marL="228600" indent="-228600" algn="just">
              <a:buFont typeface="Arial" panose="020B0604020202020204" pitchFamily="34" charset="0"/>
              <a:buChar char="•"/>
            </a:pPr>
            <a:endParaRPr lang="ka-GE" sz="1400" dirty="0"/>
          </a:p>
          <a:p>
            <a:pPr marL="228600" indent="-228600" algn="just">
              <a:buFont typeface="Arial" panose="020B0604020202020204" pitchFamily="34" charset="0"/>
              <a:buChar char="•"/>
            </a:pPr>
            <a:r>
              <a:rPr lang="en-US" sz="1400" dirty="0" smtClean="0"/>
              <a:t>The </a:t>
            </a:r>
            <a:r>
              <a:rPr lang="en-US" sz="1400" dirty="0"/>
              <a:t>VAT turnovers Increased by 620.0 </a:t>
            </a:r>
            <a:r>
              <a:rPr lang="en-US" sz="1400" dirty="0" smtClean="0"/>
              <a:t>million </a:t>
            </a:r>
            <a:r>
              <a:rPr lang="en-US" sz="1400" dirty="0"/>
              <a:t>in the </a:t>
            </a:r>
            <a:r>
              <a:rPr lang="en-US" sz="1400" dirty="0" smtClean="0"/>
              <a:t>construction;</a:t>
            </a:r>
            <a:endParaRPr lang="en-US" sz="1400" dirty="0"/>
          </a:p>
        </p:txBody>
      </p:sp>
      <p:graphicFrame>
        <p:nvGraphicFramePr>
          <p:cNvPr id="11" name="Chart 10"/>
          <p:cNvGraphicFramePr>
            <a:graphicFrameLocks/>
          </p:cNvGraphicFramePr>
          <p:nvPr>
            <p:extLst>
              <p:ext uri="{D42A27DB-BD31-4B8C-83A1-F6EECF244321}">
                <p14:modId xmlns:p14="http://schemas.microsoft.com/office/powerpoint/2010/main" val="3961750213"/>
              </p:ext>
            </p:extLst>
          </p:nvPr>
        </p:nvGraphicFramePr>
        <p:xfrm>
          <a:off x="5796136" y="1309410"/>
          <a:ext cx="3347864" cy="28396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p:nvPr>
            <p:extLst>
              <p:ext uri="{D42A27DB-BD31-4B8C-83A1-F6EECF244321}">
                <p14:modId xmlns:p14="http://schemas.microsoft.com/office/powerpoint/2010/main" val="2065698679"/>
              </p:ext>
            </p:extLst>
          </p:nvPr>
        </p:nvGraphicFramePr>
        <p:xfrm>
          <a:off x="107505" y="1617295"/>
          <a:ext cx="5400600" cy="4403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560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r>
              <a:rPr lang="en-US" dirty="0">
                <a:solidFill>
                  <a:schemeClr val="tx1"/>
                </a:solidFill>
              </a:rPr>
              <a:t>The </a:t>
            </a:r>
            <a:r>
              <a:rPr lang="en-US" dirty="0" smtClean="0">
                <a:solidFill>
                  <a:schemeClr val="tx1"/>
                </a:solidFill>
              </a:rPr>
              <a:t>economic </a:t>
            </a:r>
            <a:r>
              <a:rPr lang="en-US" dirty="0">
                <a:solidFill>
                  <a:schemeClr val="tx1"/>
                </a:solidFill>
              </a:rPr>
              <a:t>growth forecasts (2014-2015)</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dirty="0" smtClean="0">
                <a:solidFill>
                  <a:prstClr val="black">
                    <a:tint val="75000"/>
                  </a:prstClr>
                </a:solidFill>
              </a:rPr>
              <a:t>2015 </a:t>
            </a:r>
            <a:r>
              <a:rPr lang="en-US" dirty="0">
                <a:solidFill>
                  <a:prstClr val="black">
                    <a:tint val="75000"/>
                  </a:prstClr>
                </a:solidFill>
              </a:rPr>
              <a:t> </a:t>
            </a:r>
            <a:r>
              <a:rPr lang="en-US" dirty="0" smtClean="0">
                <a:solidFill>
                  <a:prstClr val="black">
                    <a:tint val="75000"/>
                  </a:prstClr>
                </a:solidFill>
              </a:rPr>
              <a:t>State Budget</a:t>
            </a:r>
            <a:endParaRPr lang="en-US" dirty="0">
              <a:solidFill>
                <a:prstClr val="black">
                  <a:tint val="75000"/>
                </a:prstClr>
              </a:solidFill>
            </a:endParaRPr>
          </a:p>
        </p:txBody>
      </p:sp>
      <p:sp>
        <p:nvSpPr>
          <p:cNvPr id="6" name="TextBox 5"/>
          <p:cNvSpPr txBox="1"/>
          <p:nvPr/>
        </p:nvSpPr>
        <p:spPr>
          <a:xfrm>
            <a:off x="179512" y="5642084"/>
            <a:ext cx="8640960" cy="523220"/>
          </a:xfrm>
          <a:prstGeom prst="rect">
            <a:avLst/>
          </a:prstGeom>
          <a:noFill/>
        </p:spPr>
        <p:txBody>
          <a:bodyPr wrap="square" rtlCol="0">
            <a:spAutoFit/>
          </a:bodyPr>
          <a:lstStyle/>
          <a:p>
            <a:pPr marL="228600" indent="-228600" algn="just">
              <a:buFont typeface="Arial" panose="020B0604020202020204" pitchFamily="34" charset="0"/>
              <a:buChar char="•"/>
            </a:pPr>
            <a:r>
              <a:rPr lang="en-US" sz="1400" dirty="0"/>
              <a:t>Compared to the countries of the region in </a:t>
            </a:r>
            <a:r>
              <a:rPr lang="en-US" sz="1400" dirty="0" smtClean="0"/>
              <a:t>2014-2015, </a:t>
            </a:r>
            <a:r>
              <a:rPr lang="en-US" sz="1400" dirty="0"/>
              <a:t>the real economic growth rate is the highest in Georgia;</a:t>
            </a:r>
          </a:p>
        </p:txBody>
      </p:sp>
      <p:graphicFrame>
        <p:nvGraphicFramePr>
          <p:cNvPr id="7" name="Chart 6"/>
          <p:cNvGraphicFramePr>
            <a:graphicFrameLocks/>
          </p:cNvGraphicFramePr>
          <p:nvPr>
            <p:extLst>
              <p:ext uri="{D42A27DB-BD31-4B8C-83A1-F6EECF244321}">
                <p14:modId xmlns:p14="http://schemas.microsoft.com/office/powerpoint/2010/main" val="3009710341"/>
              </p:ext>
            </p:extLst>
          </p:nvPr>
        </p:nvGraphicFramePr>
        <p:xfrm>
          <a:off x="76200" y="1295401"/>
          <a:ext cx="8816280" cy="4346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426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r>
              <a:rPr lang="en-US" dirty="0">
                <a:solidFill>
                  <a:schemeClr val="tx1"/>
                </a:solidFill>
              </a:rPr>
              <a:t>2014 Economic Trends</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dirty="0" smtClean="0">
                <a:solidFill>
                  <a:prstClr val="black">
                    <a:tint val="75000"/>
                  </a:prstClr>
                </a:solidFill>
              </a:rPr>
              <a:t>2015</a:t>
            </a:r>
            <a:r>
              <a:rPr lang="en-US" dirty="0">
                <a:solidFill>
                  <a:prstClr val="black">
                    <a:tint val="75000"/>
                  </a:prstClr>
                </a:solidFill>
              </a:rPr>
              <a:t> </a:t>
            </a:r>
            <a:r>
              <a:rPr lang="en-US" dirty="0" smtClean="0">
                <a:solidFill>
                  <a:prstClr val="black">
                    <a:tint val="75000"/>
                  </a:prstClr>
                </a:solidFill>
              </a:rPr>
              <a:t>State Budget</a:t>
            </a:r>
            <a:endParaRPr lang="en-US" dirty="0">
              <a:solidFill>
                <a:prstClr val="black">
                  <a:tint val="75000"/>
                </a:prstClr>
              </a:solidFill>
            </a:endParaRPr>
          </a:p>
        </p:txBody>
      </p:sp>
      <p:sp>
        <p:nvSpPr>
          <p:cNvPr id="9" name="TextBox 8"/>
          <p:cNvSpPr txBox="1"/>
          <p:nvPr/>
        </p:nvSpPr>
        <p:spPr>
          <a:xfrm>
            <a:off x="91133" y="1196752"/>
            <a:ext cx="4248472" cy="276999"/>
          </a:xfrm>
          <a:prstGeom prst="rect">
            <a:avLst/>
          </a:prstGeom>
          <a:noFill/>
        </p:spPr>
        <p:txBody>
          <a:bodyPr wrap="square" rtlCol="0">
            <a:spAutoFit/>
          </a:bodyPr>
          <a:lstStyle/>
          <a:p>
            <a:pPr algn="ctr"/>
            <a:r>
              <a:rPr lang="en-US" sz="1200" b="1" dirty="0">
                <a:latin typeface="Sylfaen" panose="010A0502050306030303" pitchFamily="18" charset="0"/>
              </a:rPr>
              <a:t>Total </a:t>
            </a:r>
            <a:r>
              <a:rPr lang="en-US" sz="1200" b="1" dirty="0" smtClean="0">
                <a:latin typeface="Sylfaen" panose="010A0502050306030303" pitchFamily="18" charset="0"/>
              </a:rPr>
              <a:t>export</a:t>
            </a:r>
            <a:r>
              <a:rPr lang="en-US" sz="1200" b="1" dirty="0">
                <a:latin typeface="Sylfaen" panose="010A0502050306030303" pitchFamily="18" charset="0"/>
              </a:rPr>
              <a:t> </a:t>
            </a:r>
            <a:r>
              <a:rPr lang="en-US" sz="1200" b="1" dirty="0" smtClean="0">
                <a:latin typeface="Sylfaen" panose="010A0502050306030303" pitchFamily="18" charset="0"/>
              </a:rPr>
              <a:t> </a:t>
            </a:r>
            <a:r>
              <a:rPr lang="en-US" sz="1100" dirty="0" smtClean="0">
                <a:latin typeface="Sylfaen" panose="010A0502050306030303" pitchFamily="18" charset="0"/>
              </a:rPr>
              <a:t>January-December  (million USD)</a:t>
            </a:r>
            <a:endParaRPr lang="en-US" sz="1100" dirty="0"/>
          </a:p>
        </p:txBody>
      </p:sp>
      <p:sp>
        <p:nvSpPr>
          <p:cNvPr id="10" name="TextBox 9"/>
          <p:cNvSpPr txBox="1"/>
          <p:nvPr/>
        </p:nvSpPr>
        <p:spPr>
          <a:xfrm>
            <a:off x="4499992" y="1196752"/>
            <a:ext cx="4248472" cy="276999"/>
          </a:xfrm>
          <a:prstGeom prst="rect">
            <a:avLst/>
          </a:prstGeom>
          <a:noFill/>
        </p:spPr>
        <p:txBody>
          <a:bodyPr wrap="square" rtlCol="0">
            <a:spAutoFit/>
          </a:bodyPr>
          <a:lstStyle/>
          <a:p>
            <a:pPr algn="ctr"/>
            <a:r>
              <a:rPr lang="en-US" sz="1200" b="1" dirty="0"/>
              <a:t>Export to the EU  </a:t>
            </a:r>
            <a:r>
              <a:rPr lang="en-US" sz="1100" dirty="0" smtClean="0"/>
              <a:t>January-October  (million USD)</a:t>
            </a:r>
            <a:endParaRPr lang="en-US" sz="1100" dirty="0"/>
          </a:p>
        </p:txBody>
      </p:sp>
      <p:sp>
        <p:nvSpPr>
          <p:cNvPr id="7" name="TextBox 6"/>
          <p:cNvSpPr txBox="1"/>
          <p:nvPr/>
        </p:nvSpPr>
        <p:spPr>
          <a:xfrm>
            <a:off x="251520" y="4995173"/>
            <a:ext cx="8208912" cy="954107"/>
          </a:xfrm>
          <a:prstGeom prst="rect">
            <a:avLst/>
          </a:prstGeom>
          <a:noFill/>
        </p:spPr>
        <p:txBody>
          <a:bodyPr wrap="square" rtlCol="0">
            <a:spAutoFit/>
          </a:bodyPr>
          <a:lstStyle/>
          <a:p>
            <a:pPr marL="228600" indent="-228600">
              <a:buFont typeface="Arial" panose="020B0604020202020204" pitchFamily="34" charset="0"/>
              <a:buChar char="•"/>
            </a:pPr>
            <a:r>
              <a:rPr lang="en-US" sz="1400" dirty="0"/>
              <a:t>The export </a:t>
            </a:r>
            <a:r>
              <a:rPr lang="en-US" sz="1400" dirty="0" smtClean="0"/>
              <a:t>with </a:t>
            </a:r>
            <a:r>
              <a:rPr lang="en-US" sz="1400" dirty="0"/>
              <a:t>EU </a:t>
            </a:r>
            <a:r>
              <a:rPr lang="en-US" sz="1400" dirty="0" smtClean="0"/>
              <a:t>countries have increased </a:t>
            </a:r>
            <a:r>
              <a:rPr lang="en-US" sz="1400" dirty="0"/>
              <a:t>for more than </a:t>
            </a:r>
            <a:r>
              <a:rPr lang="en-US" sz="1400" dirty="0" smtClean="0"/>
              <a:t>14 percent</a:t>
            </a:r>
            <a:r>
              <a:rPr lang="ka-GE" sz="1400" dirty="0" smtClean="0"/>
              <a:t>;</a:t>
            </a:r>
          </a:p>
          <a:p>
            <a:pPr marL="228600" indent="-228600">
              <a:buFont typeface="Arial" panose="020B0604020202020204" pitchFamily="34" charset="0"/>
              <a:buChar char="•"/>
            </a:pPr>
            <a:endParaRPr lang="ka-GE" sz="1400" dirty="0"/>
          </a:p>
          <a:p>
            <a:pPr marL="228600" indent="-228600">
              <a:buFont typeface="Arial" panose="020B0604020202020204" pitchFamily="34" charset="0"/>
              <a:buChar char="•"/>
            </a:pPr>
            <a:r>
              <a:rPr lang="en-US" sz="1400" dirty="0"/>
              <a:t>Export are mainly </a:t>
            </a:r>
            <a:r>
              <a:rPr lang="en-US" sz="1400" dirty="0" smtClean="0"/>
              <a:t>decreased in CIS </a:t>
            </a:r>
            <a:r>
              <a:rPr lang="en-US" sz="1400" dirty="0"/>
              <a:t>countries, the countries whose economy is heavily linked with the economy of Russia and Ukraine</a:t>
            </a:r>
            <a:r>
              <a:rPr lang="ka-GE" sz="1400" dirty="0" smtClean="0"/>
              <a:t>;</a:t>
            </a:r>
            <a:endParaRPr lang="en-US" sz="1400" dirty="0"/>
          </a:p>
        </p:txBody>
      </p:sp>
      <p:graphicFrame>
        <p:nvGraphicFramePr>
          <p:cNvPr id="11" name="Chart 10"/>
          <p:cNvGraphicFramePr>
            <a:graphicFrameLocks/>
          </p:cNvGraphicFramePr>
          <p:nvPr>
            <p:extLst>
              <p:ext uri="{D42A27DB-BD31-4B8C-83A1-F6EECF244321}">
                <p14:modId xmlns:p14="http://schemas.microsoft.com/office/powerpoint/2010/main" val="500521378"/>
              </p:ext>
            </p:extLst>
          </p:nvPr>
        </p:nvGraphicFramePr>
        <p:xfrm>
          <a:off x="107504" y="1719973"/>
          <a:ext cx="4248472" cy="30771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4189835253"/>
              </p:ext>
            </p:extLst>
          </p:nvPr>
        </p:nvGraphicFramePr>
        <p:xfrm>
          <a:off x="4572000" y="1725444"/>
          <a:ext cx="4427984" cy="30717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13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8229600" cy="563562"/>
          </a:xfrm>
        </p:spPr>
        <p:txBody>
          <a:bodyPr>
            <a:normAutofit/>
          </a:bodyPr>
          <a:lstStyle/>
          <a:p>
            <a:r>
              <a:rPr lang="en-US" dirty="0">
                <a:solidFill>
                  <a:schemeClr val="tx1"/>
                </a:solidFill>
              </a:rPr>
              <a:t>2014 Economic Trends</a:t>
            </a:r>
            <a:endParaRPr lang="en-US" sz="2400" b="1"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sp>
        <p:nvSpPr>
          <p:cNvPr id="9" name="TextBox 8"/>
          <p:cNvSpPr txBox="1"/>
          <p:nvPr/>
        </p:nvSpPr>
        <p:spPr>
          <a:xfrm>
            <a:off x="107504" y="1196752"/>
            <a:ext cx="3456384" cy="415498"/>
          </a:xfrm>
          <a:prstGeom prst="rect">
            <a:avLst/>
          </a:prstGeom>
          <a:noFill/>
        </p:spPr>
        <p:txBody>
          <a:bodyPr wrap="square" rtlCol="0">
            <a:spAutoFit/>
          </a:bodyPr>
          <a:lstStyle/>
          <a:p>
            <a:pPr algn="r"/>
            <a:r>
              <a:rPr lang="en-US" sz="1100" b="1" dirty="0">
                <a:latin typeface="Sylfaen" panose="010A0502050306030303" pitchFamily="18" charset="0"/>
              </a:rPr>
              <a:t>Direct foreign </a:t>
            </a:r>
            <a:r>
              <a:rPr lang="en-US" sz="1100" b="1" dirty="0" smtClean="0">
                <a:latin typeface="Sylfaen" panose="010A0502050306030303" pitchFamily="18" charset="0"/>
              </a:rPr>
              <a:t>investments</a:t>
            </a:r>
            <a:endParaRPr lang="en-US" sz="1100" b="1" dirty="0">
              <a:latin typeface="Sylfaen" panose="010A0502050306030303" pitchFamily="18" charset="0"/>
            </a:endParaRPr>
          </a:p>
          <a:p>
            <a:pPr algn="r"/>
            <a:r>
              <a:rPr lang="en-US" sz="1000" b="1" dirty="0"/>
              <a:t>9 months </a:t>
            </a:r>
            <a:r>
              <a:rPr lang="en-US" sz="1000" b="1" dirty="0" smtClean="0"/>
              <a:t>– million USD</a:t>
            </a:r>
            <a:endParaRPr lang="en-US" sz="1000" b="1" dirty="0"/>
          </a:p>
        </p:txBody>
      </p:sp>
      <p:sp>
        <p:nvSpPr>
          <p:cNvPr id="10" name="TextBox 9"/>
          <p:cNvSpPr txBox="1"/>
          <p:nvPr/>
        </p:nvSpPr>
        <p:spPr>
          <a:xfrm>
            <a:off x="4211960" y="1196752"/>
            <a:ext cx="4248472" cy="446276"/>
          </a:xfrm>
          <a:prstGeom prst="rect">
            <a:avLst/>
          </a:prstGeom>
          <a:noFill/>
        </p:spPr>
        <p:txBody>
          <a:bodyPr wrap="square" rtlCol="0">
            <a:spAutoFit/>
          </a:bodyPr>
          <a:lstStyle/>
          <a:p>
            <a:pPr algn="ctr"/>
            <a:r>
              <a:rPr lang="en-US" sz="1200" b="1" dirty="0">
                <a:latin typeface="Sylfaen" panose="010A0502050306030303" pitchFamily="18" charset="0"/>
              </a:rPr>
              <a:t>Agriculture </a:t>
            </a:r>
            <a:r>
              <a:rPr lang="en-US" sz="1200" b="1" dirty="0" smtClean="0">
                <a:latin typeface="Sylfaen" panose="010A0502050306030303" pitchFamily="18" charset="0"/>
              </a:rPr>
              <a:t>Loans</a:t>
            </a:r>
            <a:endParaRPr lang="en-US" sz="1200" b="1" dirty="0">
              <a:latin typeface="Sylfaen" panose="010A0502050306030303" pitchFamily="18" charset="0"/>
            </a:endParaRPr>
          </a:p>
          <a:p>
            <a:pPr algn="ctr"/>
            <a:r>
              <a:rPr lang="en-US" sz="1100" b="1" dirty="0"/>
              <a:t>January-October (</a:t>
            </a:r>
            <a:r>
              <a:rPr lang="en-US" sz="1100" b="1" dirty="0" smtClean="0"/>
              <a:t>million GEL)</a:t>
            </a:r>
            <a:endParaRPr lang="en-US" sz="1100" b="1" dirty="0"/>
          </a:p>
        </p:txBody>
      </p:sp>
      <p:sp>
        <p:nvSpPr>
          <p:cNvPr id="12" name="TextBox 11"/>
          <p:cNvSpPr txBox="1"/>
          <p:nvPr/>
        </p:nvSpPr>
        <p:spPr>
          <a:xfrm>
            <a:off x="251520" y="4995173"/>
            <a:ext cx="8208912" cy="1169551"/>
          </a:xfrm>
          <a:prstGeom prst="rect">
            <a:avLst/>
          </a:prstGeom>
          <a:noFill/>
        </p:spPr>
        <p:txBody>
          <a:bodyPr wrap="square" rtlCol="0">
            <a:spAutoFit/>
          </a:bodyPr>
          <a:lstStyle/>
          <a:p>
            <a:pPr marL="228600" indent="-228600">
              <a:buFont typeface="Arial" panose="020B0604020202020204" pitchFamily="34" charset="0"/>
              <a:buChar char="•"/>
            </a:pPr>
            <a:r>
              <a:rPr lang="en-US" sz="1400" dirty="0"/>
              <a:t>In the third quarter of 2014 </a:t>
            </a:r>
            <a:r>
              <a:rPr lang="en-US" sz="1400" dirty="0" smtClean="0"/>
              <a:t> the growth of the direct foreign investments is 1 034.3 million USD, that is 99% </a:t>
            </a:r>
            <a:r>
              <a:rPr lang="en-US" sz="1400" dirty="0"/>
              <a:t>higher than the third quarter of 2013</a:t>
            </a:r>
            <a:r>
              <a:rPr lang="ka-GE" sz="1400" dirty="0" smtClean="0"/>
              <a:t>;</a:t>
            </a:r>
          </a:p>
          <a:p>
            <a:pPr marL="228600" indent="-228600">
              <a:buFont typeface="Arial" panose="020B0604020202020204" pitchFamily="34" charset="0"/>
              <a:buChar char="•"/>
            </a:pPr>
            <a:endParaRPr lang="ka-GE" sz="1400" dirty="0"/>
          </a:p>
          <a:p>
            <a:pPr marL="228600" indent="-228600">
              <a:buFont typeface="Arial" panose="020B0604020202020204" pitchFamily="34" charset="0"/>
              <a:buChar char="•"/>
            </a:pPr>
            <a:r>
              <a:rPr lang="en-US" sz="1400" dirty="0"/>
              <a:t>In  the current year 10 months </a:t>
            </a:r>
            <a:r>
              <a:rPr lang="en-US" sz="1400" dirty="0" smtClean="0"/>
              <a:t>the Agriculture </a:t>
            </a:r>
            <a:r>
              <a:rPr lang="en-US" sz="1400" dirty="0"/>
              <a:t>Loans </a:t>
            </a:r>
            <a:r>
              <a:rPr lang="en-US" sz="1400" dirty="0" smtClean="0"/>
              <a:t>are </a:t>
            </a:r>
            <a:r>
              <a:rPr lang="en-US" sz="1400" dirty="0"/>
              <a:t>2 times higher than the previous year</a:t>
            </a:r>
            <a:r>
              <a:rPr lang="ka-GE" sz="1400" dirty="0" smtClean="0"/>
              <a:t>,</a:t>
            </a:r>
            <a:r>
              <a:rPr lang="en-US" sz="1400" dirty="0"/>
              <a:t> And 5 times more than the </a:t>
            </a:r>
            <a:r>
              <a:rPr lang="en-US" sz="1400" dirty="0" smtClean="0"/>
              <a:t>figure of 2012</a:t>
            </a:r>
            <a:r>
              <a:rPr lang="ka-GE" sz="1400" dirty="0" smtClean="0"/>
              <a:t>;</a:t>
            </a:r>
            <a:endParaRPr lang="en-US" sz="1400" dirty="0"/>
          </a:p>
        </p:txBody>
      </p:sp>
      <p:graphicFrame>
        <p:nvGraphicFramePr>
          <p:cNvPr id="13" name="Chart 12"/>
          <p:cNvGraphicFramePr>
            <a:graphicFrameLocks/>
          </p:cNvGraphicFramePr>
          <p:nvPr>
            <p:extLst>
              <p:ext uri="{D42A27DB-BD31-4B8C-83A1-F6EECF244321}">
                <p14:modId xmlns:p14="http://schemas.microsoft.com/office/powerpoint/2010/main" val="3695352364"/>
              </p:ext>
            </p:extLst>
          </p:nvPr>
        </p:nvGraphicFramePr>
        <p:xfrm>
          <a:off x="3779912" y="1709312"/>
          <a:ext cx="5148572" cy="3087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1894513790"/>
              </p:ext>
            </p:extLst>
          </p:nvPr>
        </p:nvGraphicFramePr>
        <p:xfrm>
          <a:off x="119337" y="1721218"/>
          <a:ext cx="4092624" cy="3003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634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73150"/>
            <a:ext cx="8229600" cy="563562"/>
          </a:xfrm>
        </p:spPr>
        <p:txBody>
          <a:bodyPr>
            <a:normAutofit/>
          </a:bodyPr>
          <a:lstStyle/>
          <a:p>
            <a:r>
              <a:rPr lang="en-US" dirty="0">
                <a:solidFill>
                  <a:schemeClr val="tx1"/>
                </a:solidFill>
              </a:rPr>
              <a:t>Dynamics of </a:t>
            </a:r>
            <a:r>
              <a:rPr lang="en-US" dirty="0" smtClean="0">
                <a:solidFill>
                  <a:schemeClr val="tx1"/>
                </a:solidFill>
              </a:rPr>
              <a:t>the tax </a:t>
            </a:r>
            <a:r>
              <a:rPr lang="en-US" dirty="0">
                <a:solidFill>
                  <a:schemeClr val="tx1"/>
                </a:solidFill>
              </a:rPr>
              <a:t>revenues</a:t>
            </a:r>
            <a:endParaRPr lang="en-US" sz="2400" dirty="0">
              <a:solidFill>
                <a:schemeClr val="tx1"/>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2" name="TextBox 1"/>
          <p:cNvSpPr txBox="1"/>
          <p:nvPr/>
        </p:nvSpPr>
        <p:spPr>
          <a:xfrm>
            <a:off x="261014" y="2781801"/>
            <a:ext cx="8568952" cy="461665"/>
          </a:xfrm>
          <a:prstGeom prst="rect">
            <a:avLst/>
          </a:prstGeom>
          <a:noFill/>
        </p:spPr>
        <p:txBody>
          <a:bodyPr wrap="square" rtlCol="0">
            <a:spAutoFit/>
          </a:bodyPr>
          <a:lstStyle/>
          <a:p>
            <a:pPr algn="ctr"/>
            <a:r>
              <a:rPr lang="en-US" sz="1200" b="1" i="1" dirty="0">
                <a:solidFill>
                  <a:prstClr val="black"/>
                </a:solidFill>
              </a:rPr>
              <a:t>Dynamics of tax revenues of the </a:t>
            </a:r>
            <a:r>
              <a:rPr lang="en-US" sz="1200" b="1" i="1" dirty="0" smtClean="0">
                <a:solidFill>
                  <a:prstClr val="black"/>
                </a:solidFill>
              </a:rPr>
              <a:t>State Budget </a:t>
            </a:r>
            <a:r>
              <a:rPr lang="en-US" sz="1200" b="1" i="1" dirty="0">
                <a:solidFill>
                  <a:prstClr val="black"/>
                </a:solidFill>
              </a:rPr>
              <a:t>in January - November 2012-2014.</a:t>
            </a:r>
          </a:p>
          <a:p>
            <a:pPr algn="ctr"/>
            <a:r>
              <a:rPr lang="en-US" sz="1200" b="1" i="1" dirty="0">
                <a:solidFill>
                  <a:prstClr val="black"/>
                </a:solidFill>
              </a:rPr>
              <a:t>(</a:t>
            </a:r>
            <a:r>
              <a:rPr lang="en-US" sz="1200" b="1" i="1" dirty="0" smtClean="0">
                <a:solidFill>
                  <a:prstClr val="black"/>
                </a:solidFill>
              </a:rPr>
              <a:t>Million   GEL)</a:t>
            </a:r>
            <a:endParaRPr lang="en-US" sz="1200" b="1" i="1" dirty="0">
              <a:solidFill>
                <a:prstClr val="black"/>
              </a:solidFill>
            </a:endParaRPr>
          </a:p>
        </p:txBody>
      </p:sp>
      <p:sp>
        <p:nvSpPr>
          <p:cNvPr id="9" name="TextBox 8"/>
          <p:cNvSpPr txBox="1"/>
          <p:nvPr/>
        </p:nvSpPr>
        <p:spPr>
          <a:xfrm>
            <a:off x="261014" y="1196752"/>
            <a:ext cx="8343434" cy="846386"/>
          </a:xfrm>
          <a:prstGeom prst="rect">
            <a:avLst/>
          </a:prstGeom>
          <a:noFill/>
        </p:spPr>
        <p:txBody>
          <a:bodyPr wrap="square" rtlCol="0">
            <a:spAutoFit/>
          </a:bodyPr>
          <a:lstStyle/>
          <a:p>
            <a:pPr marL="742950" lvl="1" indent="-285750" algn="just">
              <a:buFont typeface="Wingdings" panose="05000000000000000000" pitchFamily="2" charset="2"/>
              <a:buChar char="Ø"/>
            </a:pPr>
            <a:r>
              <a:rPr lang="en-US" sz="1400" dirty="0">
                <a:solidFill>
                  <a:srgbClr val="04133E"/>
                </a:solidFill>
                <a:latin typeface="Sylfaen" panose="010A0502050306030303" pitchFamily="18" charset="0"/>
              </a:rPr>
              <a:t>2014 </a:t>
            </a:r>
            <a:r>
              <a:rPr lang="en-US" sz="1400" dirty="0" smtClean="0">
                <a:solidFill>
                  <a:srgbClr val="04133E"/>
                </a:solidFill>
                <a:latin typeface="Sylfaen" panose="010A0502050306030303" pitchFamily="18" charset="0"/>
              </a:rPr>
              <a:t> January-November State Budget </a:t>
            </a:r>
            <a:r>
              <a:rPr lang="en-US" sz="1400" dirty="0">
                <a:solidFill>
                  <a:srgbClr val="04133E"/>
                </a:solidFill>
                <a:latin typeface="Sylfaen" panose="010A0502050306030303" pitchFamily="18" charset="0"/>
              </a:rPr>
              <a:t>actual tax </a:t>
            </a:r>
            <a:r>
              <a:rPr lang="en-US" sz="1400" dirty="0" smtClean="0">
                <a:solidFill>
                  <a:srgbClr val="04133E"/>
                </a:solidFill>
                <a:latin typeface="Sylfaen" panose="010A0502050306030303" pitchFamily="18" charset="0"/>
              </a:rPr>
              <a:t>revenues exceeded </a:t>
            </a:r>
            <a:r>
              <a:rPr lang="en-US" sz="1100" dirty="0" smtClean="0">
                <a:solidFill>
                  <a:srgbClr val="04133E"/>
                </a:solidFill>
                <a:latin typeface="Sylfaen" panose="010A0502050306030303" pitchFamily="18" charset="0"/>
              </a:rPr>
              <a:t>:</a:t>
            </a:r>
          </a:p>
          <a:p>
            <a:pPr marL="742950" lvl="1" indent="-285750" algn="just">
              <a:buFont typeface="Wingdings" panose="05000000000000000000" pitchFamily="2" charset="2"/>
              <a:buChar char="ü"/>
            </a:pPr>
            <a:r>
              <a:rPr lang="en-US" sz="1100" dirty="0">
                <a:solidFill>
                  <a:srgbClr val="04133E"/>
                </a:solidFill>
                <a:latin typeface="Sylfaen" panose="010A0502050306030303" pitchFamily="18" charset="0"/>
              </a:rPr>
              <a:t>2013 actual figure of 569.7 million </a:t>
            </a:r>
            <a:r>
              <a:rPr lang="en-US" sz="1100" dirty="0" smtClean="0">
                <a:solidFill>
                  <a:srgbClr val="04133E"/>
                </a:solidFill>
                <a:latin typeface="Sylfaen" panose="010A0502050306030303" pitchFamily="18" charset="0"/>
              </a:rPr>
              <a:t>GEL </a:t>
            </a:r>
            <a:r>
              <a:rPr lang="en-US" sz="1100" dirty="0">
                <a:solidFill>
                  <a:srgbClr val="04133E"/>
                </a:solidFill>
                <a:latin typeface="Sylfaen" panose="010A0502050306030303" pitchFamily="18" charset="0"/>
              </a:rPr>
              <a:t>(9.7 percent), while the tax-free minimum - 697.8 million (11.8 percent</a:t>
            </a:r>
            <a:r>
              <a:rPr lang="ka-GE" sz="1100" dirty="0" smtClean="0">
                <a:solidFill>
                  <a:srgbClr val="04133E"/>
                </a:solidFill>
                <a:latin typeface="Sylfaen" panose="010A0502050306030303" pitchFamily="18" charset="0"/>
              </a:rPr>
              <a:t>);</a:t>
            </a:r>
            <a:endParaRPr lang="en-US" sz="1100" dirty="0">
              <a:solidFill>
                <a:srgbClr val="04133E"/>
              </a:solidFill>
              <a:latin typeface="Sylfaen" panose="010A0502050306030303" pitchFamily="18" charset="0"/>
            </a:endParaRPr>
          </a:p>
          <a:p>
            <a:pPr marL="742950" lvl="1" indent="-285750" algn="just">
              <a:buFont typeface="Wingdings" panose="05000000000000000000" pitchFamily="2" charset="2"/>
              <a:buChar char="ü"/>
            </a:pPr>
            <a:r>
              <a:rPr lang="en-US" sz="1000" dirty="0" smtClean="0">
                <a:solidFill>
                  <a:srgbClr val="04133E"/>
                </a:solidFill>
                <a:latin typeface="Sylfaen" panose="010A0502050306030303" pitchFamily="18" charset="0"/>
              </a:rPr>
              <a:t>The plan 11 month </a:t>
            </a:r>
            <a:r>
              <a:rPr lang="en-US" sz="1000" dirty="0">
                <a:solidFill>
                  <a:srgbClr val="04133E"/>
                </a:solidFill>
                <a:latin typeface="Sylfaen" panose="010A0502050306030303" pitchFamily="18" charset="0"/>
              </a:rPr>
              <a:t>of 34.6 million (0.5 percent); </a:t>
            </a:r>
            <a:endParaRPr lang="en-US" sz="1000" dirty="0" smtClean="0">
              <a:solidFill>
                <a:srgbClr val="04133E"/>
              </a:solidFill>
              <a:latin typeface="Sylfaen" panose="010A0502050306030303" pitchFamily="18" charset="0"/>
            </a:endParaRPr>
          </a:p>
          <a:p>
            <a:pPr marL="628650" lvl="1" indent="-171450" algn="just">
              <a:buFont typeface="Wingdings" panose="05000000000000000000" pitchFamily="2" charset="2"/>
              <a:buChar char="Ø"/>
            </a:pPr>
            <a:r>
              <a:rPr lang="en-US" sz="1400" dirty="0">
                <a:solidFill>
                  <a:srgbClr val="04133E"/>
                </a:solidFill>
                <a:latin typeface="Sylfaen" panose="010A0502050306030303" pitchFamily="18" charset="0"/>
              </a:rPr>
              <a:t>128.1 million returned in the form of tax-exempt income (463 193 returned to 463 193  persons);</a:t>
            </a:r>
          </a:p>
        </p:txBody>
      </p:sp>
      <p:sp>
        <p:nvSpPr>
          <p:cNvPr id="4" name="Footer Placeholder 3"/>
          <p:cNvSpPr>
            <a:spLocks noGrp="1"/>
          </p:cNvSpPr>
          <p:nvPr>
            <p:ph type="ftr" sz="quarter" idx="11"/>
          </p:nvPr>
        </p:nvSpPr>
        <p:spPr/>
        <p:txBody>
          <a:bodyPr/>
          <a:lstStyle/>
          <a:p>
            <a:r>
              <a:rPr lang="ka-GE" dirty="0" smtClean="0">
                <a:solidFill>
                  <a:prstClr val="black">
                    <a:tint val="75000"/>
                  </a:prstClr>
                </a:solidFill>
              </a:rPr>
              <a:t>2015</a:t>
            </a:r>
            <a:r>
              <a:rPr lang="en-US" dirty="0" smtClean="0">
                <a:solidFill>
                  <a:prstClr val="black">
                    <a:tint val="75000"/>
                  </a:prstClr>
                </a:solidFill>
              </a:rPr>
              <a:t>  State Budget</a:t>
            </a:r>
            <a:endParaRPr lang="en-US" dirty="0">
              <a:solidFill>
                <a:prstClr val="black">
                  <a:tint val="75000"/>
                </a:prstClr>
              </a:solidFill>
            </a:endParaRPr>
          </a:p>
        </p:txBody>
      </p:sp>
      <p:graphicFrame>
        <p:nvGraphicFramePr>
          <p:cNvPr id="13" name="Chart 12"/>
          <p:cNvGraphicFramePr>
            <a:graphicFrameLocks/>
          </p:cNvGraphicFramePr>
          <p:nvPr>
            <p:extLst>
              <p:ext uri="{D42A27DB-BD31-4B8C-83A1-F6EECF244321}">
                <p14:modId xmlns:p14="http://schemas.microsoft.com/office/powerpoint/2010/main" val="3202277549"/>
              </p:ext>
            </p:extLst>
          </p:nvPr>
        </p:nvGraphicFramePr>
        <p:xfrm>
          <a:off x="4716016" y="3243466"/>
          <a:ext cx="4113950" cy="29218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2831907901"/>
              </p:ext>
            </p:extLst>
          </p:nvPr>
        </p:nvGraphicFramePr>
        <p:xfrm>
          <a:off x="107503" y="3501008"/>
          <a:ext cx="4437987" cy="266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0629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MOF_Template_GEO-3">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F">
      <a:majorFont>
        <a:latin typeface="BPG Algeti Compact"/>
        <a:ea typeface=""/>
        <a:cs typeface=""/>
      </a:majorFont>
      <a:minorFont>
        <a:latin typeface="BPG Glah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F_Template_GEO-3">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F">
      <a:majorFont>
        <a:latin typeface="BPG Algeti Compact"/>
        <a:ea typeface=""/>
        <a:cs typeface=""/>
      </a:majorFont>
      <a:minorFont>
        <a:latin typeface="BPG Glah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8867</TotalTime>
  <Words>3072</Words>
  <Application>Microsoft Office PowerPoint</Application>
  <PresentationFormat>On-screen Show (4:3)</PresentationFormat>
  <Paragraphs>706</Paragraphs>
  <Slides>24</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BPG Glaho</vt:lpstr>
      <vt:lpstr>Sylfaen</vt:lpstr>
      <vt:lpstr>BPG Glaho Arial V5</vt:lpstr>
      <vt:lpstr>BPG Algeti Compact</vt:lpstr>
      <vt:lpstr>Calibri</vt:lpstr>
      <vt:lpstr>Wingdings</vt:lpstr>
      <vt:lpstr>1_MOF_Template_GEO-3</vt:lpstr>
      <vt:lpstr>2_MOF_Template_GEO-3</vt:lpstr>
      <vt:lpstr>Ministry of Finance Of Georgia</vt:lpstr>
      <vt:lpstr>General Review</vt:lpstr>
      <vt:lpstr>General Review</vt:lpstr>
      <vt:lpstr>2014 Economic Trends</vt:lpstr>
      <vt:lpstr>2014 Economic Trends</vt:lpstr>
      <vt:lpstr>The economic growth forecasts (2014-2015)</vt:lpstr>
      <vt:lpstr>2014 Economic Trends</vt:lpstr>
      <vt:lpstr>2014 Economic Trends</vt:lpstr>
      <vt:lpstr>Dynamics of the tax revenues</vt:lpstr>
      <vt:lpstr>The sovereign credit rating of Georgia</vt:lpstr>
      <vt:lpstr>The Chronology of the sovereign credit rating of Georgia</vt:lpstr>
      <vt:lpstr>The main macroeconomic parameters</vt:lpstr>
      <vt:lpstr>State Budget Revenues  - 2015</vt:lpstr>
      <vt:lpstr>Credits and Debts</vt:lpstr>
      <vt:lpstr>Treasury Liabilities and  Financial Markets</vt:lpstr>
      <vt:lpstr>Government debt as a percentage of GDP 2013 </vt:lpstr>
      <vt:lpstr>State Budget funds  (2010-2015)</vt:lpstr>
      <vt:lpstr>Redistribution of the Allotments</vt:lpstr>
      <vt:lpstr>Compensation of Employees</vt:lpstr>
      <vt:lpstr>The Ministry of Labour, Health and Social Affairs</vt:lpstr>
      <vt:lpstr>The Ministry of Education and Science of Georgia</vt:lpstr>
      <vt:lpstr>The Ministry of Agriculture of Georgia</vt:lpstr>
      <vt:lpstr>Regional Infrastructure</vt:lpstr>
      <vt:lpstr>Other Ministries</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feaco</dc:creator>
  <cp:lastModifiedBy>nato mokverashvili</cp:lastModifiedBy>
  <cp:revision>532</cp:revision>
  <cp:lastPrinted>2015-01-21T16:24:47Z</cp:lastPrinted>
  <dcterms:created xsi:type="dcterms:W3CDTF">2010-03-17T01:01:09Z</dcterms:created>
  <dcterms:modified xsi:type="dcterms:W3CDTF">2015-01-23T07:06:20Z</dcterms:modified>
</cp:coreProperties>
</file>