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ppt/charts/chart8.xml" ContentType="application/vnd.openxmlformats-officedocument.drawingml.chart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6.xml" ContentType="application/vnd.openxmlformats-officedocument.themeOverride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theme/themeOverride19.xml" ContentType="application/vnd.openxmlformats-officedocument.themeOverr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1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2.xml" ContentType="application/vnd.openxmlformats-officedocument.themeOverride+xml"/>
  <Override PartName="/ppt/notesSlides/notesSlide4.xml" ContentType="application/vnd.openxmlformats-officedocument.presentationml.notesSlide+xml"/>
  <Override PartName="/ppt/charts/chart3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3.xml" ContentType="application/vnd.openxmlformats-officedocument.themeOverride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8.xml" ContentType="application/vnd.openxmlformats-officedocument.presentationml.notesSlide+xml"/>
  <Override PartName="/ppt/charts/chart4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4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charts/chart43.xml" ContentType="application/vnd.openxmlformats-officedocument.drawingml.chart+xml"/>
  <Override PartName="/ppt/theme/themeOverride3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2.xml" ContentType="application/vnd.openxmlformats-officedocument.themeOverride+xml"/>
  <Override PartName="/ppt/charts/chart45.xml" ContentType="application/vnd.openxmlformats-officedocument.drawingml.chart+xml"/>
  <Override PartName="/ppt/theme/themeOverride33.xml" ContentType="application/vnd.openxmlformats-officedocument.themeOverride+xml"/>
  <Override PartName="/ppt/charts/chart46.xml" ContentType="application/vnd.openxmlformats-officedocument.drawingml.chart+xml"/>
  <Override PartName="/ppt/theme/themeOverride3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</p:sldMasterIdLst>
  <p:notesMasterIdLst>
    <p:notesMasterId r:id="rId41"/>
  </p:notesMasterIdLst>
  <p:sldIdLst>
    <p:sldId id="427" r:id="rId3"/>
    <p:sldId id="583" r:id="rId4"/>
    <p:sldId id="532" r:id="rId5"/>
    <p:sldId id="590" r:id="rId6"/>
    <p:sldId id="562" r:id="rId7"/>
    <p:sldId id="563" r:id="rId8"/>
    <p:sldId id="564" r:id="rId9"/>
    <p:sldId id="565" r:id="rId10"/>
    <p:sldId id="579" r:id="rId11"/>
    <p:sldId id="584" r:id="rId12"/>
    <p:sldId id="585" r:id="rId13"/>
    <p:sldId id="586" r:id="rId14"/>
    <p:sldId id="567" r:id="rId15"/>
    <p:sldId id="499" r:id="rId16"/>
    <p:sldId id="557" r:id="rId17"/>
    <p:sldId id="587" r:id="rId18"/>
    <p:sldId id="591" r:id="rId19"/>
    <p:sldId id="503" r:id="rId20"/>
    <p:sldId id="505" r:id="rId21"/>
    <p:sldId id="506" r:id="rId22"/>
    <p:sldId id="509" r:id="rId23"/>
    <p:sldId id="510" r:id="rId24"/>
    <p:sldId id="569" r:id="rId25"/>
    <p:sldId id="508" r:id="rId26"/>
    <p:sldId id="571" r:id="rId27"/>
    <p:sldId id="572" r:id="rId28"/>
    <p:sldId id="573" r:id="rId29"/>
    <p:sldId id="574" r:id="rId30"/>
    <p:sldId id="516" r:id="rId31"/>
    <p:sldId id="517" r:id="rId32"/>
    <p:sldId id="519" r:id="rId33"/>
    <p:sldId id="521" r:id="rId34"/>
    <p:sldId id="576" r:id="rId35"/>
    <p:sldId id="577" r:id="rId36"/>
    <p:sldId id="592" r:id="rId37"/>
    <p:sldId id="589" r:id="rId38"/>
    <p:sldId id="593" r:id="rId39"/>
    <p:sldId id="527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tne Kavlashvili" initials="TK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6EA"/>
    <a:srgbClr val="DEE9F0"/>
    <a:srgbClr val="006C31"/>
    <a:srgbClr val="9BBB59"/>
    <a:srgbClr val="4E81BD"/>
    <a:srgbClr val="4BACC6"/>
    <a:srgbClr val="F79646"/>
    <a:srgbClr val="CA6E6C"/>
    <a:srgbClr val="D38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249" autoAdjust="0"/>
  </p:normalViewPr>
  <p:slideViewPr>
    <p:cSldViewPr>
      <p:cViewPr varScale="1">
        <p:scale>
          <a:sx n="126" d="100"/>
          <a:sy n="126" d="100"/>
        </p:scale>
        <p:origin x="6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n.gagua\My%20Documents\bUDGET2018\Bond%20Yiel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.gagua\My%20Documents\bUDGET2018\Bond%20Yield%20Dat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n.gagua\My%20Documents\bUDGET2018\Bond%20Yiel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imoni\simon%20edisherashvili\2017\2018\2018%20III%20Tsardgena\2018%20BD%20Tables%20sen%2014_1%20BDD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.guntsadze\AppData\Local\Microsoft\Windows\Temporary%20Internet%20Files\Content.Outlook\AO3SBZYR\2018%20BD%20Tables%20sen%2014_1%20BD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rgi.kakauridze\AppData\Roaming\Microsoft\Excel\IMF%202017%20-%202018%20(X%20month%20-%2005%20(version%201).xlsb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pio.bitsadze\AppData\Roaming\Microsoft\Excel\Principal%20Repayment%20(November)%20(Recovered)%20(version%201).xlsb" TargetMode="External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pio.bitsadze\AppData\Roaming\Microsoft\Excel\Principal%20Repayment%20(November)%20(Recovered)%20(version%201).xlsb" TargetMode="External"/><Relationship Id="rId1" Type="http://schemas.openxmlformats.org/officeDocument/2006/relationships/themeOverride" Target="../theme/themeOverride1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.gagua\AppData\Local\Microsoft\Windows\Temporary%20Internet%20Files\Content.Outlook\B094U0QN\Book1%20(00A).xlsx" TargetMode="External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.guntsadze\AppData\Local\Microsoft\Windows\Temporary%20Internet%20Files\Content.Outlook\AO3SBZYR\2018%20BD%20Tables%20sen%2014_1%20BD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.gagua\My%20Documents\bUDGET2018\Bond%20Yield%20Data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imon.edisherashvili\Downloads\12_7_2017%2011_17_44%20A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eka.guntsadze\AppData\Local\Microsoft\Windows\Temporary%20Internet%20Files\Content.Outlook\AO3SBZYR\2018%20III%20prezentacia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a.guntsadze\AppData\Local\Microsoft\Windows\Temporary%20Internet%20Files\Content.Outlook\AO3SBZYR\2018%20III%20prezentacia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imon.edisherashvili\Downloads\12_7_2017%2011_17_44%20A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imoni\simon%20edisherashvili\2017\2018\2018%20III%20Tsardgena\2018%20III%20prezentacia.%20valitan%20ertad%2008.12.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imon.edisherashvili\Downloads\12_7_2017%2011_17_44%20A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imoni\simon%20edisherashvili\2017\2018\2018%20III%20Tsardgena\2018%20III%20prezentacia.%20valitan%20ertad%2008.12.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kapitalurebi\imf\IMF%202017%20-%202018%20(X%20month%20-%2005.1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kapitalurebi\imf\IMF%202017%20-%202018%20(X%20month%20-%2005.1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imoni\simon%20edisherashvili\2017\2018\2018%20III%20Tsardgena\&#4321;&#4304;&#4315;&#4323;&#4328;&#4304;&#4317;%20&#4315;&#4304;&#4321;&#4304;&#4314;&#4304;\III%20tsardgena%20VI%20centraluri%20da%20ganmkargav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ladimer.pashoghli\Desktop\Doing%20Business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atia.gulua\Desktop\New%20Microsoft%20Excel%20Worksheet%20(2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.gagua\My%20Documents\bUDGET2018\Bond%20Yield%20Data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3cb969e575ca53a/Work/Macro/broshuris_grafikebi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n.gagua\My%20Documents\bUDGET2018\FDI_by_Quarters_Ge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7874015748032E-2"/>
          <c:y val="4.6343564614449148E-2"/>
          <c:w val="0.96405228758169936"/>
          <c:h val="0.7165565871430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Sheet1!$A$4:$A$6</c:f>
              <c:strCache>
                <c:ptCount val="3"/>
                <c:pt idx="0">
                  <c:v>2017 პროგნოზი</c:v>
                </c:pt>
                <c:pt idx="1">
                  <c:v>2017 10 თვე</c:v>
                </c:pt>
                <c:pt idx="2">
                  <c:v>2017 მოსალოდნელი</c:v>
                </c:pt>
              </c:strCache>
            </c:strRef>
          </c:cat>
          <c:val>
            <c:numRef>
              <c:f>Sheet1!$B$4:$B$6</c:f>
              <c:numCache>
                <c:formatCode>0.0%</c:formatCode>
                <c:ptCount val="3"/>
                <c:pt idx="0">
                  <c:v>0.04</c:v>
                </c:pt>
                <c:pt idx="1">
                  <c:v>4.9000000000000002E-2</c:v>
                </c:pt>
                <c:pt idx="2">
                  <c:v>4.9000000000000002E-2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A9-42E9-B612-3CCE41E9B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54352"/>
        <c:axId val="189670000"/>
      </c:barChart>
      <c:catAx>
        <c:axId val="18775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670000"/>
        <c:crosses val="autoZero"/>
        <c:auto val="1"/>
        <c:lblAlgn val="ctr"/>
        <c:lblOffset val="100"/>
        <c:noMultiLvlLbl val="0"/>
      </c:catAx>
      <c:valAx>
        <c:axId val="189670000"/>
        <c:scaling>
          <c:orientation val="minMax"/>
          <c:min val="2.0000000000000004E-2"/>
        </c:scaling>
        <c:delete val="1"/>
        <c:axPos val="l"/>
        <c:numFmt formatCode="0.0%" sourceLinked="1"/>
        <c:majorTickMark val="out"/>
        <c:minorTickMark val="none"/>
        <c:tickLblPos val="nextTo"/>
        <c:crossAx val="1877543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 w="6350"/>
  </c:spPr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q</c:v>
          </c:tx>
          <c:invertIfNegative val="0"/>
          <c:dLbls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Sheet4!$O$2:$Q$2</c:f>
              <c:strCache>
                <c:ptCount val="3"/>
                <c:pt idx="0">
                  <c:v>2015 Q3</c:v>
                </c:pt>
                <c:pt idx="1">
                  <c:v>2016 Q3</c:v>
                </c:pt>
                <c:pt idx="2">
                  <c:v>2017 Q3</c:v>
                </c:pt>
              </c:strCache>
            </c:strRef>
          </c:cat>
          <c:val>
            <c:numRef>
              <c:f>Sheet4!$O$3:$Q$3</c:f>
              <c:numCache>
                <c:formatCode>_(* #,##0_);_(* \(#,##0\);_(* "-"??_);_(@_)</c:formatCode>
                <c:ptCount val="3"/>
                <c:pt idx="0">
                  <c:v>485.98559999999998</c:v>
                </c:pt>
                <c:pt idx="1">
                  <c:v>505.4599</c:v>
                </c:pt>
                <c:pt idx="2">
                  <c:v>594.45230000000004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79856"/>
        <c:axId val="190697184"/>
      </c:barChart>
      <c:catAx>
        <c:axId val="18987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697184"/>
        <c:crosses val="autoZero"/>
        <c:auto val="1"/>
        <c:lblAlgn val="ctr"/>
        <c:lblOffset val="100"/>
        <c:noMultiLvlLbl val="0"/>
      </c:catAx>
      <c:valAx>
        <c:axId val="19069718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987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5514839491216"/>
          <c:y val="3.2451561532336548E-3"/>
          <c:w val="0.74342696345649095"/>
          <c:h val="0.86872364269073099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Sheet5!$M$5:$M$10</c:f>
              <c:strCache>
                <c:ptCount val="6"/>
                <c:pt idx="0">
                  <c:v>ტრანსპ.</c:v>
                </c:pt>
                <c:pt idx="1">
                  <c:v>მშენებლობა</c:v>
                </c:pt>
                <c:pt idx="2">
                  <c:v>ენერგეტიკა</c:v>
                </c:pt>
                <c:pt idx="3">
                  <c:v>საფინანსო</c:v>
                </c:pt>
                <c:pt idx="4">
                  <c:v>მრეწველობა</c:v>
                </c:pt>
                <c:pt idx="5">
                  <c:v>სხვა</c:v>
                </c:pt>
              </c:strCache>
            </c:strRef>
          </c:cat>
          <c:val>
            <c:numRef>
              <c:f>Sheet5!$N$5:$N$10</c:f>
              <c:numCache>
                <c:formatCode>General</c:formatCode>
                <c:ptCount val="6"/>
                <c:pt idx="0">
                  <c:v>177.8</c:v>
                </c:pt>
                <c:pt idx="1">
                  <c:v>116.2</c:v>
                </c:pt>
                <c:pt idx="2">
                  <c:v>72.3</c:v>
                </c:pt>
                <c:pt idx="3">
                  <c:v>71.5</c:v>
                </c:pt>
                <c:pt idx="4">
                  <c:v>53.099999999999994</c:v>
                </c:pt>
                <c:pt idx="5">
                  <c:v>103.7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Sheet6!$W$8:$Z$8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Sheet6!$W$9:$Z$9</c:f>
              <c:numCache>
                <c:formatCode>_(* #,##0.0_);_(* \(#,##0.0\);_(* "-"??_);_(@_)</c:formatCode>
                <c:ptCount val="4"/>
                <c:pt idx="0">
                  <c:v>286</c:v>
                </c:pt>
                <c:pt idx="1">
                  <c:v>219.20000000000002</c:v>
                </c:pt>
                <c:pt idx="2">
                  <c:v>318.79999999999995</c:v>
                </c:pt>
                <c:pt idx="3">
                  <c:v>591.5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701104"/>
        <c:axId val="190701664"/>
      </c:barChart>
      <c:catAx>
        <c:axId val="19070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701664"/>
        <c:crosses val="autoZero"/>
        <c:auto val="1"/>
        <c:lblAlgn val="ctr"/>
        <c:lblOffset val="100"/>
        <c:noMultiLvlLbl val="0"/>
      </c:catAx>
      <c:valAx>
        <c:axId val="190701664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90701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0667018239348"/>
          <c:y val="0.13936351706036745"/>
          <c:w val="0.84092112042576661"/>
          <c:h val="0.70514289880431613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8226515084755644E-17"/>
                  <c:y val="-0.36585365853658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792917628945341E-3"/>
                  <c:y val="-0.32520325203252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585835257890681E-3"/>
                  <c:y val="-0.30487804878048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Sheet4!$A$210:$A$212</c:f>
              <c:strCache>
                <c:ptCount val="3"/>
                <c:pt idx="0">
                  <c:v>თავდაპირველი გეგმა</c:v>
                </c:pt>
                <c:pt idx="1">
                  <c:v>არსებული გეგმა</c:v>
                </c:pt>
                <c:pt idx="2">
                  <c:v>პროგნოზი</c:v>
                </c:pt>
              </c:strCache>
            </c:strRef>
          </c:cat>
          <c:val>
            <c:numRef>
              <c:f>Sheet4!$B$210:$B$212</c:f>
              <c:numCache>
                <c:formatCode>0.00%</c:formatCode>
                <c:ptCount val="3"/>
                <c:pt idx="0">
                  <c:v>3.7999999999999999E-2</c:v>
                </c:pt>
                <c:pt idx="1">
                  <c:v>3.4000000000000002E-2</c:v>
                </c:pt>
                <c:pt idx="2">
                  <c:v>3.1E-2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703904"/>
        <c:axId val="190704464"/>
      </c:barChart>
      <c:catAx>
        <c:axId val="1907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704464"/>
        <c:crosses val="autoZero"/>
        <c:auto val="1"/>
        <c:lblAlgn val="ctr"/>
        <c:lblOffset val="100"/>
        <c:noMultiLvlLbl val="0"/>
      </c:catAx>
      <c:valAx>
        <c:axId val="190704464"/>
        <c:scaling>
          <c:orientation val="minMax"/>
        </c:scaling>
        <c:delete val="1"/>
        <c:axPos val="l"/>
        <c:numFmt formatCode="0.0%" sourceLinked="0"/>
        <c:majorTickMark val="out"/>
        <c:minorTickMark val="none"/>
        <c:tickLblPos val="nextTo"/>
        <c:crossAx val="190703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Sheet4!$A$205</c:f>
              <c:strCache>
                <c:ptCount val="1"/>
                <c:pt idx="0">
                  <c:v>კანონმდებლობით განსაზღვრული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Sheet4!$B$204:$E$204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Sheet4!$B$205:$E$205</c:f>
              <c:numCache>
                <c:formatCode>0.0%</c:formatCode>
                <c:ptCount val="4"/>
                <c:pt idx="0">
                  <c:v>1.2999999999999999E-2</c:v>
                </c:pt>
                <c:pt idx="1">
                  <c:v>1.4E-2</c:v>
                </c:pt>
                <c:pt idx="2">
                  <c:v>1.4E-2</c:v>
                </c:pt>
                <c:pt idx="3">
                  <c:v>1.2999999999999999E-2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Sheet4!$A$206</c:f>
              <c:strCache>
                <c:ptCount val="1"/>
                <c:pt idx="0">
                  <c:v>IMF-თან შეთანხმებული მეთოდოლოგიით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Sheet4!$B$204:$E$204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Sheet4!$B$206:$E$206</c:f>
              <c:numCache>
                <c:formatCode>0.0%</c:formatCode>
                <c:ptCount val="4"/>
                <c:pt idx="0">
                  <c:v>0.03</c:v>
                </c:pt>
                <c:pt idx="1">
                  <c:v>2.9000000000000001E-2</c:v>
                </c:pt>
                <c:pt idx="2">
                  <c:v>2.8000000000000001E-2</c:v>
                </c:pt>
                <c:pt idx="3">
                  <c:v>2.5000000000000001E-2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08208"/>
        <c:axId val="190608768"/>
      </c:lineChart>
      <c:catAx>
        <c:axId val="19060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608768"/>
        <c:crosses val="autoZero"/>
        <c:auto val="1"/>
        <c:lblAlgn val="ctr"/>
        <c:lblOffset val="100"/>
        <c:noMultiLvlLbl val="0"/>
      </c:catAx>
      <c:valAx>
        <c:axId val="1906087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0608208"/>
        <c:crosses val="autoZero"/>
        <c:crossBetween val="between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3">
                  <a:lumMod val="50000"/>
                </a:schemeClr>
              </a:solidFill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42191601049869"/>
          <c:y val="0.17638925342665501"/>
          <c:w val="0.58493608385344908"/>
          <c:h val="0.69901173811606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Sheet4!$A$229</c:f>
              <c:strCache>
                <c:ptCount val="1"/>
                <c:pt idx="0">
                  <c:v>მიმდინარე ხარჯების %-ულად მშპ-სთან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12366002845755E-4"/>
                  <c:y val="-0.37075753510741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014325153200865E-3"/>
                  <c:y val="-0.30742193900609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Sheet4!$B$228:$C$228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Sheet4!$B$229:$C$229</c:f>
              <c:numCache>
                <c:formatCode>0.0%</c:formatCode>
                <c:ptCount val="2"/>
                <c:pt idx="0">
                  <c:v>0.25800000000000001</c:v>
                </c:pt>
                <c:pt idx="1">
                  <c:v>0.24399999999999999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611008"/>
        <c:axId val="190611568"/>
      </c:barChart>
      <c:catAx>
        <c:axId val="19061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611568"/>
        <c:crosses val="autoZero"/>
        <c:auto val="1"/>
        <c:lblAlgn val="ctr"/>
        <c:lblOffset val="100"/>
        <c:noMultiLvlLbl val="0"/>
      </c:catAx>
      <c:valAx>
        <c:axId val="190611568"/>
        <c:scaling>
          <c:orientation val="minMax"/>
          <c:min val="0.15000000000000002"/>
        </c:scaling>
        <c:delete val="1"/>
        <c:axPos val="l"/>
        <c:numFmt formatCode="0.0%" sourceLinked="1"/>
        <c:majorTickMark val="out"/>
        <c:minorTickMark val="none"/>
        <c:tickLblPos val="nextTo"/>
        <c:crossAx val="19061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42739704706723"/>
          <c:y val="0.22816692913385828"/>
          <c:w val="0.57473307639823712"/>
          <c:h val="0.617177952755905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Sheet4!$A$245</c:f>
              <c:strCache>
                <c:ptCount val="1"/>
                <c:pt idx="0">
                  <c:v>შრომის ანაზღაურება %-ულად მშპ-სთან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81671159029683E-2"/>
                  <c:y val="-0.29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877807726863016E-3"/>
                  <c:y val="-0.26666666666666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Sheet4!$B$244:$C$244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Sheet4!$B$245:$C$245</c:f>
              <c:numCache>
                <c:formatCode>0.0%</c:formatCode>
                <c:ptCount val="2"/>
                <c:pt idx="0">
                  <c:v>5.1999999999999998E-2</c:v>
                </c:pt>
                <c:pt idx="1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033520"/>
        <c:axId val="191034080"/>
      </c:barChart>
      <c:catAx>
        <c:axId val="19103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034080"/>
        <c:crosses val="autoZero"/>
        <c:auto val="1"/>
        <c:lblAlgn val="ctr"/>
        <c:lblOffset val="100"/>
        <c:noMultiLvlLbl val="0"/>
      </c:catAx>
      <c:valAx>
        <c:axId val="191034080"/>
        <c:scaling>
          <c:orientation val="minMax"/>
          <c:min val="1.0000000000000002E-2"/>
        </c:scaling>
        <c:delete val="1"/>
        <c:axPos val="l"/>
        <c:numFmt formatCode="0.0%" sourceLinked="1"/>
        <c:majorTickMark val="out"/>
        <c:minorTickMark val="none"/>
        <c:tickLblPos val="nextTo"/>
        <c:crossAx val="19103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Sheet4!$A$281</c:f>
              <c:strCache>
                <c:ptCount val="1"/>
                <c:pt idx="0">
                  <c:v>მიმდინარე ხარჯები %-ულად მშპ-სთან</c:v>
                </c:pt>
              </c:strCache>
            </c:strRef>
          </c:tx>
          <c:spPr>
            <a:ln w="50800"/>
          </c:spPr>
          <c:marker>
            <c:spPr>
              <a:ln w="0"/>
            </c:spPr>
          </c:marker>
          <c:dLbls>
            <c:dLbl>
              <c:idx val="3"/>
              <c:layout>
                <c:manualLayout>
                  <c:x val="-6.4125109361329841E-2"/>
                  <c:y val="6.4340186643336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902887139107609E-2"/>
                  <c:y val="6.896981627296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90288713910772E-2"/>
                  <c:y val="8.2858705161854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Sheet4!$B$280:$G$280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Sheet4!$B$281:$G$281</c:f>
              <c:numCache>
                <c:formatCode>0.0%</c:formatCode>
                <c:ptCount val="6"/>
                <c:pt idx="0">
                  <c:v>0.25800000000000001</c:v>
                </c:pt>
                <c:pt idx="1">
                  <c:v>0.24399999999999999</c:v>
                </c:pt>
                <c:pt idx="2">
                  <c:v>0.23499999999999999</c:v>
                </c:pt>
                <c:pt idx="3">
                  <c:v>0.22900000000000001</c:v>
                </c:pt>
                <c:pt idx="4">
                  <c:v>0.22</c:v>
                </c:pt>
                <c:pt idx="5">
                  <c:v>0.20699999999999999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36880"/>
        <c:axId val="191037440"/>
      </c:lineChart>
      <c:lineChart>
        <c:grouping val="standard"/>
        <c:varyColors val="0"/>
        <c:ser>
          <c:idx val="1"/>
          <c:order val="1"/>
          <c:tx>
            <c:strRef>
              <c:f>Sheet4!$A$282</c:f>
              <c:strCache>
                <c:ptCount val="1"/>
                <c:pt idx="0">
                  <c:v>მთავრობის დანაზოგები %-ულად მშპ-სთან</c:v>
                </c:pt>
              </c:strCache>
            </c:strRef>
          </c:tx>
          <c:spPr>
            <a:ln w="50800">
              <a:round/>
            </a:ln>
          </c:spPr>
          <c:marker>
            <c:spPr>
              <a:ln w="0" cmpd="thinThick">
                <a:solidFill>
                  <a:schemeClr val="accent2">
                    <a:shade val="95000"/>
                    <a:satMod val="105000"/>
                    <a:alpha val="31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6.2638888888888883E-2"/>
                  <c:y val="-6.896981627296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638888888888883E-2"/>
                  <c:y val="-5.5080927384076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861111111111108E-2"/>
                  <c:y val="-5.9710557013706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Sheet4!$B$280:$G$280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Sheet4!$B$282:$G$282</c:f>
              <c:numCache>
                <c:formatCode>0.0%</c:formatCode>
                <c:ptCount val="6"/>
                <c:pt idx="0">
                  <c:v>2.5999999999999999E-2</c:v>
                </c:pt>
                <c:pt idx="1">
                  <c:v>4.5999999999999999E-2</c:v>
                </c:pt>
                <c:pt idx="2">
                  <c:v>4.7E-2</c:v>
                </c:pt>
                <c:pt idx="3">
                  <c:v>5.1999999999999998E-2</c:v>
                </c:pt>
                <c:pt idx="4">
                  <c:v>5.7000000000000002E-2</c:v>
                </c:pt>
                <c:pt idx="5">
                  <c:v>6.5000000000000002E-2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38560"/>
        <c:axId val="191038000"/>
      </c:lineChart>
      <c:catAx>
        <c:axId val="19103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037440"/>
        <c:crosses val="autoZero"/>
        <c:auto val="1"/>
        <c:lblAlgn val="ctr"/>
        <c:lblOffset val="100"/>
        <c:noMultiLvlLbl val="0"/>
      </c:catAx>
      <c:valAx>
        <c:axId val="191037440"/>
        <c:scaling>
          <c:orientation val="minMax"/>
          <c:min val="0.15000000000000002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191036880"/>
        <c:crosses val="autoZero"/>
        <c:crossBetween val="between"/>
      </c:valAx>
      <c:valAx>
        <c:axId val="19103800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191038560"/>
        <c:crosses val="max"/>
        <c:crossBetween val="between"/>
      </c:valAx>
      <c:catAx>
        <c:axId val="19103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03800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16152184516765E-2"/>
          <c:y val="0.14892622914278003"/>
          <c:w val="0.87138654681439154"/>
          <c:h val="0.7139644448536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Budget!$Q$4</c:f>
              <c:strCache>
                <c:ptCount val="1"/>
                <c:pt idx="0">
                  <c:v>კაპიტალური ხარჯები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Budget!$T$3:$AB$3</c:f>
              <c:numCache>
                <c:formatCode>@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Budget!$T$4:$AB$4</c:f>
              <c:numCache>
                <c:formatCode>#,##0.0</c:formatCode>
                <c:ptCount val="9"/>
                <c:pt idx="0">
                  <c:v>1660.6811777100004</c:v>
                </c:pt>
                <c:pt idx="1">
                  <c:v>1718.2007961423997</c:v>
                </c:pt>
                <c:pt idx="2">
                  <c:v>2282.5489797800001</c:v>
                </c:pt>
                <c:pt idx="3">
                  <c:v>2288.0432737900001</c:v>
                </c:pt>
                <c:pt idx="4">
                  <c:v>3200</c:v>
                </c:pt>
                <c:pt idx="5">
                  <c:v>3306</c:v>
                </c:pt>
                <c:pt idx="6">
                  <c:v>3740</c:v>
                </c:pt>
                <c:pt idx="7">
                  <c:v>4230</c:v>
                </c:pt>
                <c:pt idx="8">
                  <c:v>4880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238448"/>
        <c:axId val="191239008"/>
      </c:barChart>
      <c:lineChart>
        <c:grouping val="standard"/>
        <c:varyColors val="0"/>
        <c:ser>
          <c:idx val="1"/>
          <c:order val="1"/>
          <c:tx>
            <c:strRef>
              <c:f>Budget!$Q$5</c:f>
              <c:strCache>
                <c:ptCount val="1"/>
                <c:pt idx="0">
                  <c:v>კაპიტალური ხარჯები/მთლიან გადასახდელებთან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Budget!$T$3:$AB$3</c:f>
              <c:numCache>
                <c:formatCode>@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Budget!$T$5:$AB$5</c:f>
              <c:numCache>
                <c:formatCode>0.0%</c:formatCode>
                <c:ptCount val="9"/>
                <c:pt idx="0">
                  <c:v>0.19219107932308305</c:v>
                </c:pt>
                <c:pt idx="1">
                  <c:v>0.17801895468163476</c:v>
                </c:pt>
                <c:pt idx="2">
                  <c:v>0.21527272842213316</c:v>
                </c:pt>
                <c:pt idx="3">
                  <c:v>0.1993059324407033</c:v>
                </c:pt>
                <c:pt idx="4">
                  <c:v>0.24860161591050342</c:v>
                </c:pt>
                <c:pt idx="5">
                  <c:v>0.24209138840070299</c:v>
                </c:pt>
                <c:pt idx="6">
                  <c:v>0.2549420586230402</c:v>
                </c:pt>
                <c:pt idx="7">
                  <c:v>0.2710669657161166</c:v>
                </c:pt>
                <c:pt idx="8">
                  <c:v>0.27394184349388123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Budget!$Q$6</c:f>
              <c:strCache>
                <c:ptCount val="1"/>
                <c:pt idx="0">
                  <c:v>კაპიტალური ხარჯები/მშპ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6.1961651917404131E-2"/>
                  <c:y val="2.205882778655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336399321766135E-2"/>
                  <c:y val="-7.35294259551916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486725663716816E-2"/>
                  <c:y val="2.205882778655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486725663716816E-2"/>
                  <c:y val="2.6960789516903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0117994100295E-2"/>
                  <c:y val="-1.9608039912003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0117994100295E-2"/>
                  <c:y val="-1.2254904325865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90117994100295E-2"/>
                  <c:y val="-1.4705885191038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Budget!$T$3:$AB$3</c:f>
              <c:numCache>
                <c:formatCode>@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Budget!$T$6:$AB$6</c:f>
              <c:numCache>
                <c:formatCode>0.0%</c:formatCode>
                <c:ptCount val="9"/>
                <c:pt idx="0">
                  <c:v>6.1856418412941011E-2</c:v>
                </c:pt>
                <c:pt idx="1">
                  <c:v>5.8942450326284479E-2</c:v>
                </c:pt>
                <c:pt idx="2">
                  <c:v>7.1878729065227479E-2</c:v>
                </c:pt>
                <c:pt idx="3">
                  <c:v>6.7239122744096172E-2</c:v>
                </c:pt>
                <c:pt idx="4">
                  <c:v>8.5298063152873388E-2</c:v>
                </c:pt>
                <c:pt idx="5">
                  <c:v>8.1477050273484133E-2</c:v>
                </c:pt>
                <c:pt idx="6">
                  <c:v>8.5227048731778221E-2</c:v>
                </c:pt>
                <c:pt idx="7">
                  <c:v>8.8706735072491438E-2</c:v>
                </c:pt>
                <c:pt idx="8">
                  <c:v>9.373309911070915E-2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40128"/>
        <c:axId val="191239568"/>
      </c:lineChart>
      <c:catAx>
        <c:axId val="19123844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239008"/>
        <c:crosses val="autoZero"/>
        <c:auto val="1"/>
        <c:lblAlgn val="ctr"/>
        <c:lblOffset val="100"/>
        <c:noMultiLvlLbl val="0"/>
      </c:catAx>
      <c:valAx>
        <c:axId val="19123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238448"/>
        <c:crosses val="autoZero"/>
        <c:crossBetween val="between"/>
      </c:valAx>
      <c:valAx>
        <c:axId val="19123956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240128"/>
        <c:crosses val="max"/>
        <c:crossBetween val="between"/>
      </c:valAx>
      <c:catAx>
        <c:axId val="191240128"/>
        <c:scaling>
          <c:orientation val="minMax"/>
        </c:scaling>
        <c:delete val="1"/>
        <c:axPos val="b"/>
        <c:numFmt formatCode="@" sourceLinked="1"/>
        <c:majorTickMark val="none"/>
        <c:minorTickMark val="none"/>
        <c:tickLblPos val="nextTo"/>
        <c:crossAx val="191239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Sylfaen" panose="010A0502050306030303" pitchFamily="18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81871345029239E-2"/>
          <c:y val="2.6960789516903953E-2"/>
          <c:w val="0.96783625730994149"/>
          <c:h val="0.795599003319245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 თვის საშუალო</c:v>
                </c:pt>
              </c:strCache>
            </c:strRef>
          </c:tx>
          <c:spPr>
            <a:ln w="317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2397660818713448E-2"/>
                  <c:y val="4.901961730346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239766081871343E-2"/>
                  <c:y val="-3.67647129775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163742690058478E-2"/>
                  <c:y val="4.6568636438288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315789473684209E-2"/>
                  <c:y val="-3.921569384276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311253856425733E-2"/>
                  <c:y val="3.512699458217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3.0688121037954152E-2</c:v>
                </c:pt>
                <c:pt idx="1">
                  <c:v>4.0035782069509862E-2</c:v>
                </c:pt>
                <c:pt idx="2">
                  <c:v>2.1349271393912073E-2</c:v>
                </c:pt>
                <c:pt idx="3">
                  <c:v>6.016990146531187E-2</c:v>
                </c:pt>
                <c:pt idx="4">
                  <c:v>2.7000000000000003E-2</c:v>
                </c:pt>
                <c:pt idx="5">
                  <c:v>0.03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საშუალო</c:v>
                </c:pt>
              </c:strCache>
            </c:strRef>
          </c:tx>
          <c:spPr>
            <a:ln w="44450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Sheet1!$D$2:$D$7</c:f>
              <c:numCache>
                <c:formatCode>0.0%</c:formatCode>
                <c:ptCount val="6"/>
                <c:pt idx="0">
                  <c:v>3.4533970866920338E-2</c:v>
                </c:pt>
                <c:pt idx="1">
                  <c:v>3.4533970866920338E-2</c:v>
                </c:pt>
                <c:pt idx="2">
                  <c:v>3.4533970866920338E-2</c:v>
                </c:pt>
                <c:pt idx="3">
                  <c:v>3.4533970866920338E-2</c:v>
                </c:pt>
                <c:pt idx="4">
                  <c:v>3.4533970866920338E-2</c:v>
                </c:pt>
                <c:pt idx="5">
                  <c:v>3.4533970866920338E-2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მიზნობრივი</c:v>
                </c:pt>
              </c:strCache>
            </c:strRef>
          </c:tx>
          <c:spPr>
            <a:ln w="31750" cap="rnd">
              <a:solidFill>
                <a:schemeClr val="accent4">
                  <a:lumMod val="50000"/>
                </a:schemeClr>
              </a:solidFill>
              <a:prstDash val="dash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345679012345566E-2"/>
                  <c:y val="-6.734478386146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 formatCode="0%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480816"/>
        <c:axId val="225481376"/>
      </c:lineChart>
      <c:catAx>
        <c:axId val="22548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5481376"/>
        <c:crosses val="autoZero"/>
        <c:auto val="1"/>
        <c:lblAlgn val="ctr"/>
        <c:lblOffset val="100"/>
        <c:noMultiLvlLbl val="0"/>
      </c:catAx>
      <c:valAx>
        <c:axId val="225481376"/>
        <c:scaling>
          <c:orientation val="minMax"/>
          <c:max val="0.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548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" b="1" i="0" u="none" strike="noStrike" kern="1200" baseline="0" dirty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defRPr>
            </a:pPr>
            <a:r>
              <a:rPr lang="en-US" sz="1080" b="1" i="0" u="none" strike="noStrike" kern="1200" baseline="0" dirty="0" smtClean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rPr>
              <a:t>IMF </a:t>
            </a:r>
            <a:r>
              <a:rPr lang="ka-GE" sz="1080" b="1" i="0" u="none" strike="noStrike" kern="1200" baseline="0" dirty="0" smtClean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rPr>
              <a:t>პროგნოზი - საშუალო ეკონომიკური ზრდა 20</a:t>
            </a:r>
            <a:r>
              <a:rPr lang="en-US" sz="1080" b="1" i="0" u="none" strike="noStrike" kern="1200" baseline="0" dirty="0" smtClean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rPr>
              <a:t>17</a:t>
            </a:r>
            <a:r>
              <a:rPr lang="ka-GE" sz="1080" b="1" i="0" u="none" strike="noStrike" kern="1200" baseline="0" dirty="0" smtClean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rPr>
              <a:t>-20</a:t>
            </a:r>
            <a:r>
              <a:rPr lang="en-US" sz="1080" b="1" i="0" u="none" strike="noStrike" kern="1200" baseline="0" dirty="0" smtClean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rPr>
              <a:t>22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" b="1" i="0" u="none" strike="noStrike" kern="1200" baseline="0" dirty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defRPr>
            </a:pPr>
            <a:endParaRPr lang="en-US" sz="1080" b="1" i="0" u="none" strike="noStrike" kern="1200" baseline="0" dirty="0">
              <a:solidFill>
                <a:prstClr val="black"/>
              </a:solidFill>
              <a:latin typeface="BPG Glaho" panose="020B0604020202020204" pitchFamily="34" charset="0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77-4A37-AFD9-5C21100299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900" b="1" i="0" u="none" strike="noStrike" kern="1200" baseline="0">
                    <a:solidFill>
                      <a:prstClr val="black"/>
                    </a:solidFill>
                    <a:latin typeface="BPG Glaho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საქართველო</c:v>
                </c:pt>
                <c:pt idx="1">
                  <c:v>სომხეთი</c:v>
                </c:pt>
                <c:pt idx="2">
                  <c:v>აზერბაიჯანი</c:v>
                </c:pt>
                <c:pt idx="3">
                  <c:v>რუსეთი</c:v>
                </c:pt>
                <c:pt idx="4">
                  <c:v>უკრაინა</c:v>
                </c:pt>
                <c:pt idx="5">
                  <c:v>თურქეთი</c:v>
                </c:pt>
                <c:pt idx="6">
                  <c:v>ბელორუსი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4.7509731957064982E-2</c:v>
                </c:pt>
                <c:pt idx="1">
                  <c:v>3.3000000000000002E-2</c:v>
                </c:pt>
                <c:pt idx="2">
                  <c:v>0.02</c:v>
                </c:pt>
                <c:pt idx="3">
                  <c:v>1.6E-2</c:v>
                </c:pt>
                <c:pt idx="4">
                  <c:v>3.4000000000000002E-2</c:v>
                </c:pt>
                <c:pt idx="5">
                  <c:v>3.7999999999999999E-2</c:v>
                </c:pt>
                <c:pt idx="6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77-4A37-AFD9-5C2110029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672240"/>
        <c:axId val="189672800"/>
      </c:barChart>
      <c:catAx>
        <c:axId val="18967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lang="en-US" sz="800" b="1" i="0" u="none" strike="noStrike" kern="1200" baseline="0">
                <a:solidFill>
                  <a:prstClr val="black"/>
                </a:solidFill>
                <a:latin typeface="BPG Glaho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672800"/>
        <c:crosses val="autoZero"/>
        <c:auto val="1"/>
        <c:lblAlgn val="ctr"/>
        <c:lblOffset val="100"/>
        <c:noMultiLvlLbl val="0"/>
      </c:catAx>
      <c:valAx>
        <c:axId val="1896728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896722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latin typeface="BPG Glaho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SelInd!$AC$13</c:f>
              <c:strCache>
                <c:ptCount val="1"/>
                <c:pt idx="0">
                  <c:v>ნომინალური მშპ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SelInd!$AD$12:$AH$12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SelInd!$AD$13:$AH$13</c:f>
              <c:numCache>
                <c:formatCode>0.0</c:formatCode>
                <c:ptCount val="5"/>
                <c:pt idx="0">
                  <c:v>37.515505999999995</c:v>
                </c:pt>
                <c:pt idx="1">
                  <c:v>40.575843000000006</c:v>
                </c:pt>
                <c:pt idx="2">
                  <c:v>43.882781999999999</c:v>
                </c:pt>
                <c:pt idx="3">
                  <c:v>47.685217999999999</c:v>
                </c:pt>
                <c:pt idx="4">
                  <c:v>52.062718999999994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484176"/>
        <c:axId val="225484736"/>
      </c:barChart>
      <c:lineChart>
        <c:grouping val="standard"/>
        <c:varyColors val="0"/>
        <c:ser>
          <c:idx val="1"/>
          <c:order val="1"/>
          <c:tx>
            <c:strRef>
              <c:f>SelInd!$AC$14</c:f>
              <c:strCache>
                <c:ptCount val="1"/>
                <c:pt idx="0">
                  <c:v>რეალური მშპ (საბაზო)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6825396825396829E-2"/>
                  <c:y val="4.67836257309941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000000000000034E-2"/>
                  <c:y val="4.6783625730994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412698412698411E-2"/>
                  <c:y val="5.2631578947368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873015873015879E-2"/>
                  <c:y val="6.1403508771929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873015873015879E-2"/>
                  <c:y val="6.725146198830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SelInd!$AD$12:$AH$12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SelInd!$AD$14:$AH$14</c:f>
              <c:numCache>
                <c:formatCode>0.0%</c:formatCode>
                <c:ptCount val="5"/>
                <c:pt idx="0">
                  <c:v>4.5010467705773882E-2</c:v>
                </c:pt>
                <c:pt idx="1">
                  <c:v>4.500047500262605E-2</c:v>
                </c:pt>
                <c:pt idx="2">
                  <c:v>5.0000241036405324E-2</c:v>
                </c:pt>
                <c:pt idx="3">
                  <c:v>5.4999917422776656E-2</c:v>
                </c:pt>
                <c:pt idx="4">
                  <c:v>5.9999907156726984E-2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485856"/>
        <c:axId val="225485296"/>
      </c:lineChart>
      <c:catAx>
        <c:axId val="22548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484736"/>
        <c:crosses val="autoZero"/>
        <c:auto val="1"/>
        <c:lblAlgn val="ctr"/>
        <c:lblOffset val="100"/>
        <c:noMultiLvlLbl val="0"/>
      </c:catAx>
      <c:valAx>
        <c:axId val="2254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484176"/>
        <c:crosses val="autoZero"/>
        <c:crossBetween val="between"/>
      </c:valAx>
      <c:valAx>
        <c:axId val="225485296"/>
        <c:scaling>
          <c:orientation val="minMax"/>
          <c:min val="7.0000000000000019E-3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485856"/>
        <c:crosses val="max"/>
        <c:crossBetween val="between"/>
      </c:valAx>
      <c:catAx>
        <c:axId val="22548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485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b="1" dirty="0">
                <a:solidFill>
                  <a:schemeClr val="tx1"/>
                </a:solidFill>
              </a:rPr>
              <a:t>ნაერთი ბიუჯეტის გადასახადები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76181102362203"/>
          <c:y val="0.1686807378244386"/>
          <c:w val="0.82834930008748908"/>
          <c:h val="0.714660615339749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SelInd!$A$118</c:f>
              <c:strCache>
                <c:ptCount val="1"/>
                <c:pt idx="0">
                  <c:v>ნაერთი ბიუჯეტის გადასახადები</c:v>
                </c:pt>
              </c:strCache>
            </c:strRef>
          </c:tx>
          <c:spPr>
            <a:solidFill>
              <a:srgbClr val="4E81B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55555555555555E-2"/>
                  <c:y val="-0.393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01E-2"/>
                  <c:y val="-0.39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SelInd!$B$117:$C$117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SelInd!$B$118:$C$118</c:f>
              <c:numCache>
                <c:formatCode>_(* #,##0.0_);_(* \(#,##0.0\);_(* "-"??_);_(@_)</c:formatCode>
                <c:ptCount val="2"/>
                <c:pt idx="0">
                  <c:v>9740</c:v>
                </c:pt>
                <c:pt idx="1">
                  <c:v>10260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242928"/>
        <c:axId val="191243488"/>
        <c:axId val="0"/>
      </c:bar3DChart>
      <c:catAx>
        <c:axId val="19124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43488"/>
        <c:crosses val="autoZero"/>
        <c:auto val="1"/>
        <c:lblAlgn val="ctr"/>
        <c:lblOffset val="100"/>
        <c:noMultiLvlLbl val="0"/>
      </c:catAx>
      <c:valAx>
        <c:axId val="191243488"/>
        <c:scaling>
          <c:orientation val="minMax"/>
          <c:min val="7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9124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chemeClr val="lt1"/>
                </a:contourClr>
              </a:sp3d>
            </c:spPr>
          </c:dPt>
          <c:dLbls>
            <c:dLbl>
              <c:idx val="4"/>
              <c:layout>
                <c:manualLayout>
                  <c:x val="-0.2166666666666667"/>
                  <c:y val="1.30718954248366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0833333333333323"/>
                  <c:y val="-1.96078431372549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Sheet2!$B$267:$B$273</c:f>
              <c:strCache>
                <c:ptCount val="7"/>
                <c:pt idx="0">
                  <c:v>საშემოსავლო გადასახადი</c:v>
                </c:pt>
                <c:pt idx="1">
                  <c:v>მოგების გადასახადი</c:v>
                </c:pt>
                <c:pt idx="2">
                  <c:v>აქციზი</c:v>
                </c:pt>
                <c:pt idx="3">
                  <c:v>დღგ</c:v>
                </c:pt>
                <c:pt idx="4">
                  <c:v>ქონების გადასახადი</c:v>
                </c:pt>
                <c:pt idx="5">
                  <c:v>იმპორტის გადასახადი</c:v>
                </c:pt>
                <c:pt idx="6">
                  <c:v>სხვა გადასახადები</c:v>
                </c:pt>
              </c:strCache>
            </c:strRef>
          </c:cat>
          <c:val>
            <c:numRef>
              <c:f>Sheet2!$C$267:$C$273</c:f>
              <c:numCache>
                <c:formatCode>#,##0.0_);\(#,##0.0\)</c:formatCode>
                <c:ptCount val="7"/>
                <c:pt idx="0">
                  <c:v>3160</c:v>
                </c:pt>
                <c:pt idx="1">
                  <c:v>630</c:v>
                </c:pt>
                <c:pt idx="2">
                  <c:v>1450</c:v>
                </c:pt>
                <c:pt idx="3">
                  <c:v>4400</c:v>
                </c:pt>
                <c:pt idx="4">
                  <c:v>390</c:v>
                </c:pt>
                <c:pt idx="5">
                  <c:v>60</c:v>
                </c:pt>
                <c:pt idx="6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55498944984817"/>
          <c:y val="0.17984649646066969"/>
          <c:w val="0.75501363800113219"/>
          <c:h val="0.69363000079535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Sheet4!$A$325</c:f>
              <c:strCache>
                <c:ptCount val="1"/>
                <c:pt idx="0">
                  <c:v>საბიუჯეტო სახსრები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Sheet4!$B$324:$C$324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Sheet4!$B$325:$C$325</c:f>
              <c:numCache>
                <c:formatCode>_(* #,##0.0_);_(* \(#,##0.0\);_(* "-"??_);_(@_)</c:formatCode>
                <c:ptCount val="2"/>
                <c:pt idx="0">
                  <c:v>9990</c:v>
                </c:pt>
                <c:pt idx="1">
                  <c:v>10490</c:v>
                </c:pt>
              </c:numCache>
            </c:numRef>
          </c:val>
        </c:ser>
        <c:ser>
          <c:idx val="1"/>
          <c:order val="1"/>
          <c:tx>
            <c:strRef>
              <c:f>Sheet4!$A$326</c:f>
              <c:strCache>
                <c:ptCount val="1"/>
                <c:pt idx="0">
                  <c:v>დონორების დაფინანსება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Sheet4!$B$324:$C$324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Sheet4!$B$326:$C$326</c:f>
              <c:numCache>
                <c:formatCode>_(* #,##0.0_);_(* \(#,##0.0\);_(* "-"??_);_(@_)</c:formatCode>
                <c:ptCount val="2"/>
                <c:pt idx="0">
                  <c:v>1497.2</c:v>
                </c:pt>
                <c:pt idx="1">
                  <c:v>1951</c:v>
                </c:pt>
              </c:numCache>
            </c:numRef>
          </c:val>
        </c:ser>
        <c:ser>
          <c:idx val="2"/>
          <c:order val="2"/>
          <c:tx>
            <c:strRef>
              <c:f>Sheet4!#REF!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Sheet4!$B$324:$C$324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Sheet4!#REF!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715488"/>
        <c:axId val="191716048"/>
      </c:barChart>
      <c:catAx>
        <c:axId val="19171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716048"/>
        <c:crosses val="autoZero"/>
        <c:auto val="1"/>
        <c:lblAlgn val="ctr"/>
        <c:lblOffset val="100"/>
        <c:noMultiLvlLbl val="0"/>
      </c:catAx>
      <c:valAx>
        <c:axId val="191716048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91715488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75874890638666"/>
          <c:y val="7.3296141626021438E-2"/>
          <c:w val="0.45581605424321958"/>
          <c:h val="0.8857963807155684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0443897637795267E-2"/>
                  <c:y val="-1.27191388525826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065896901227266E-2"/>
                  <c:y val="-0.3051857991435281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903779320075108"/>
                  <c:y val="-0.2341721657262477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139844179556615"/>
                  <c:y val="6.38337211897095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478063759816585E-2"/>
                  <c:y val="0.202619146290924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Sheet4!$A$333:$A$337</c:f>
              <c:strCache>
                <c:ptCount val="5"/>
                <c:pt idx="0">
                  <c:v>გადასახადები</c:v>
                </c:pt>
                <c:pt idx="1">
                  <c:v>სხვა შემოსავლები</c:v>
                </c:pt>
                <c:pt idx="2">
                  <c:v>პრივატიზაცია</c:v>
                </c:pt>
                <c:pt idx="3">
                  <c:v>სესხების დაბრუნება</c:v>
                </c:pt>
                <c:pt idx="4">
                  <c:v>საშინაო ვალის ზრდა</c:v>
                </c:pt>
              </c:strCache>
            </c:strRef>
          </c:cat>
          <c:val>
            <c:numRef>
              <c:f>Sheet4!$B$333:$B$337</c:f>
              <c:numCache>
                <c:formatCode>#,##0.0</c:formatCode>
                <c:ptCount val="5"/>
                <c:pt idx="0">
                  <c:v>9490</c:v>
                </c:pt>
                <c:pt idx="1">
                  <c:v>460</c:v>
                </c:pt>
                <c:pt idx="2">
                  <c:v>60</c:v>
                </c:pt>
                <c:pt idx="3">
                  <c:v>80</c:v>
                </c:pt>
                <c:pt idx="4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287581699346403"/>
          <c:y val="8.6309523809523808E-2"/>
          <c:w val="0.43137254901960786"/>
          <c:h val="0.7857142857142857"/>
        </c:manualLayout>
      </c:layout>
      <c:pie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4294079048942412"/>
                  <c:y val="3.57142857142857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427306880757552"/>
                  <c:y val="-0.1604166666666666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Sheet4!$A$341:$A$342</c:f>
              <c:strCache>
                <c:ptCount val="2"/>
                <c:pt idx="0">
                  <c:v>გრანტები</c:v>
                </c:pt>
                <c:pt idx="1">
                  <c:v>კრედიტები</c:v>
                </c:pt>
              </c:strCache>
            </c:strRef>
          </c:cat>
          <c:val>
            <c:numRef>
              <c:f>Sheet4!$B$341:$B$342</c:f>
              <c:numCache>
                <c:formatCode>#,##0.0</c:formatCode>
                <c:ptCount val="2"/>
                <c:pt idx="0">
                  <c:v>364.2</c:v>
                </c:pt>
                <c:pt idx="1">
                  <c:v>1586.8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514173228346455"/>
          <c:y val="6.249984330789321E-2"/>
          <c:w val="0.38305010737294209"/>
          <c:h val="0.80495267396960535"/>
        </c:manualLayout>
      </c:layout>
      <c:pie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4014316392269149E-2"/>
                  <c:y val="-5.709876543209876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321880219518015E-2"/>
                  <c:y val="1.5919918048774618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Sheet4!$A$355:$A$356</c:f>
              <c:strCache>
                <c:ptCount val="2"/>
                <c:pt idx="0">
                  <c:v>საგარეო ვალის წმინდა ზრდა</c:v>
                </c:pt>
                <c:pt idx="1">
                  <c:v>საშინაო ვალი და ნაშთის ცვლილება</c:v>
                </c:pt>
              </c:strCache>
            </c:strRef>
          </c:cat>
          <c:val>
            <c:numRef>
              <c:f>Sheet4!$B$355:$B$356</c:f>
              <c:numCache>
                <c:formatCode>General</c:formatCode>
                <c:ptCount val="2"/>
                <c:pt idx="0">
                  <c:v>861.8</c:v>
                </c:pt>
                <c:pt idx="1">
                  <c:v>344.2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12509113444146E-2"/>
          <c:y val="3.2738095238095247E-2"/>
          <c:w val="0.95549677384076992"/>
          <c:h val="0.7327712942132234"/>
        </c:manualLayout>
      </c:layout>
      <c:lineChart>
        <c:grouping val="standard"/>
        <c:varyColors val="0"/>
        <c:ser>
          <c:idx val="0"/>
          <c:order val="0"/>
          <c:tx>
            <c:strRef>
              <c:f>Sheet1!$A$7:$B$7</c:f>
              <c:strCache>
                <c:ptCount val="2"/>
                <c:pt idx="0">
                  <c:v>მთავრობის ვალი %-ად მშპ-სთან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8590332458442718E-2"/>
                  <c:y val="-5.1494501791516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B3-4558-AAED-71330D523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Sheet1!$C$6:$AB$6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2017პ</c:v>
                </c:pt>
                <c:pt idx="10">
                  <c:v>2018პ</c:v>
                </c:pt>
                <c:pt idx="11">
                  <c:v>2019პ</c:v>
                </c:pt>
                <c:pt idx="12">
                  <c:v>2020პ</c:v>
                </c:pt>
                <c:pt idx="13">
                  <c:v>2021პ</c:v>
                </c:pt>
              </c:strCache>
            </c:strRef>
          </c:cat>
          <c:val>
            <c:numRef>
              <c:f>Sheet1!$C$7:$AB$7</c:f>
              <c:numCache>
                <c:formatCode>0.0%</c:formatCode>
                <c:ptCount val="14"/>
                <c:pt idx="0">
                  <c:v>0.27105253800660822</c:v>
                </c:pt>
                <c:pt idx="1">
                  <c:v>0.34668214979710399</c:v>
                </c:pt>
                <c:pt idx="2">
                  <c:v>0.36828490119322788</c:v>
                </c:pt>
                <c:pt idx="3">
                  <c:v>0.32405354321704805</c:v>
                </c:pt>
                <c:pt idx="4">
                  <c:v>0.32550297265821371</c:v>
                </c:pt>
                <c:pt idx="5">
                  <c:v>0.33940158979429819</c:v>
                </c:pt>
                <c:pt idx="6">
                  <c:v>0.35394830719382192</c:v>
                </c:pt>
                <c:pt idx="7">
                  <c:v>0.41298645991200744</c:v>
                </c:pt>
                <c:pt idx="8">
                  <c:v>0.4439786692958172</c:v>
                </c:pt>
                <c:pt idx="9">
                  <c:v>0.42905498862257119</c:v>
                </c:pt>
                <c:pt idx="10">
                  <c:v>0.43142578701322354</c:v>
                </c:pt>
                <c:pt idx="11">
                  <c:v>0.42762705883141139</c:v>
                </c:pt>
                <c:pt idx="12">
                  <c:v>0.4240405276117224</c:v>
                </c:pt>
                <c:pt idx="13">
                  <c:v>0.41316445650869676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7B3-4558-AAED-71330D5232AD}"/>
            </c:ext>
          </c:extLst>
        </c:ser>
        <c:ser>
          <c:idx val="1"/>
          <c:order val="1"/>
          <c:tx>
            <c:strRef>
              <c:f>Sheet1!$A$8:$B$8</c:f>
              <c:strCache>
                <c:ptCount val="2"/>
                <c:pt idx="0">
                  <c:v>მთავრობის საგარეო ვალი %-ად მშპ-სთან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6368110236220471E-2"/>
                  <c:y val="-5.640223638122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B3-4558-AAED-71330D523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Sheet1!$C$6:$AB$6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2017პ</c:v>
                </c:pt>
                <c:pt idx="10">
                  <c:v>2018პ</c:v>
                </c:pt>
                <c:pt idx="11">
                  <c:v>2019პ</c:v>
                </c:pt>
                <c:pt idx="12">
                  <c:v>2020პ</c:v>
                </c:pt>
                <c:pt idx="13">
                  <c:v>2021პ</c:v>
                </c:pt>
              </c:strCache>
            </c:strRef>
          </c:cat>
          <c:val>
            <c:numRef>
              <c:f>Sheet1!$C$8:$AB$8</c:f>
              <c:numCache>
                <c:formatCode>0.0%</c:formatCode>
                <c:ptCount val="14"/>
                <c:pt idx="0">
                  <c:v>0.19456963912081199</c:v>
                </c:pt>
                <c:pt idx="1">
                  <c:v>0.25254202556613881</c:v>
                </c:pt>
                <c:pt idx="2">
                  <c:v>0.28062795325617923</c:v>
                </c:pt>
                <c:pt idx="3">
                  <c:v>0.24754183493073359</c:v>
                </c:pt>
                <c:pt idx="4">
                  <c:v>0.25307665451310729</c:v>
                </c:pt>
                <c:pt idx="5">
                  <c:v>0.26427686870298295</c:v>
                </c:pt>
                <c:pt idx="6">
                  <c:v>0.26577137545287932</c:v>
                </c:pt>
                <c:pt idx="7">
                  <c:v>0.32395322010582156</c:v>
                </c:pt>
                <c:pt idx="8">
                  <c:v>0.35080220090911907</c:v>
                </c:pt>
                <c:pt idx="9">
                  <c:v>0.33469400625970502</c:v>
                </c:pt>
                <c:pt idx="10">
                  <c:v>0.33518625848389638</c:v>
                </c:pt>
                <c:pt idx="11">
                  <c:v>0.33043632010386215</c:v>
                </c:pt>
                <c:pt idx="12">
                  <c:v>0.32705030309392735</c:v>
                </c:pt>
                <c:pt idx="13">
                  <c:v>0.3193353193866037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7B3-4558-AAED-71330D523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690384"/>
        <c:axId val="194690944"/>
      </c:lineChart>
      <c:catAx>
        <c:axId val="1946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90944"/>
        <c:crosses val="autoZero"/>
        <c:auto val="1"/>
        <c:lblAlgn val="ctr"/>
        <c:lblOffset val="100"/>
        <c:noMultiLvlLbl val="0"/>
      </c:catAx>
      <c:valAx>
        <c:axId val="194690944"/>
        <c:scaling>
          <c:orientation val="minMax"/>
          <c:min val="0.15000000000000002"/>
        </c:scaling>
        <c:delete val="1"/>
        <c:axPos val="l"/>
        <c:numFmt formatCode="0.0%" sourceLinked="1"/>
        <c:majorTickMark val="none"/>
        <c:minorTickMark val="none"/>
        <c:tickLblPos val="nextTo"/>
        <c:crossAx val="19469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9722222222222"/>
          <c:y val="0.5854139036507362"/>
          <c:w val="0.61672222222222217"/>
          <c:h val="0.1076399825021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97987751531057E-2"/>
          <c:y val="9.5129079014376922E-2"/>
          <c:w val="0.8806602690288714"/>
          <c:h val="0.87237829142324952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205A6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32-4AA5-9F30-E68DD9626960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32-4AA5-9F30-E68DD9626960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32-4AA5-9F30-E68DD9626960}"/>
              </c:ext>
            </c:extLst>
          </c:dPt>
          <c:dLbls>
            <c:dLbl>
              <c:idx val="0"/>
              <c:layout>
                <c:manualLayout>
                  <c:x val="-0.19722222222222233"/>
                  <c:y val="-0.1753080344123651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32-4AA5-9F30-E68DD9626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47225346831646"/>
                  <c:y val="-0.1744570991126110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32-4AA5-9F30-E68DD9626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9758686414198229"/>
                  <c:y val="4.277043494563179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32-4AA5-9F30-E68DD9626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32-4AA5-9F30-E68DD9626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Sheet1!$R$23:$R$26</c:f>
              <c:strCache>
                <c:ptCount val="4"/>
                <c:pt idx="0">
                  <c:v>USD</c:v>
                </c:pt>
                <c:pt idx="1">
                  <c:v>SDR</c:v>
                </c:pt>
                <c:pt idx="2">
                  <c:v>EUR</c:v>
                </c:pt>
                <c:pt idx="3">
                  <c:v>სხვა</c:v>
                </c:pt>
              </c:strCache>
            </c:strRef>
          </c:cat>
          <c:val>
            <c:numRef>
              <c:f>Sheet1!$S$23:$S$26</c:f>
              <c:numCache>
                <c:formatCode>0.00%</c:formatCode>
                <c:ptCount val="4"/>
                <c:pt idx="0">
                  <c:v>0.33600000000000002</c:v>
                </c:pt>
                <c:pt idx="1">
                  <c:v>0.40100000000000002</c:v>
                </c:pt>
                <c:pt idx="2">
                  <c:v>0.218</c:v>
                </c:pt>
                <c:pt idx="3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32-4AA5-9F30-E68DD9626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00925925925926"/>
          <c:y val="0.11210317460317461"/>
          <c:w val="0.81134259259259256"/>
          <c:h val="0.76587301587301593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B3A3C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F0-4D32-BFE5-6E04D7CE2F64}"/>
              </c:ext>
            </c:extLst>
          </c:dPt>
          <c:dPt>
            <c:idx val="1"/>
            <c:bubble3D val="0"/>
            <c:explosion val="387"/>
            <c:spPr>
              <a:solidFill>
                <a:srgbClr val="B7DFE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F0-4D32-BFE5-6E04D7CE2F64}"/>
              </c:ext>
            </c:extLst>
          </c:dPt>
          <c:dPt>
            <c:idx val="2"/>
            <c:bubble3D val="0"/>
            <c:spPr>
              <a:solidFill>
                <a:srgbClr val="B3A3C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F0-4D32-BFE5-6E04D7CE2F64}"/>
              </c:ext>
            </c:extLst>
          </c:dPt>
          <c:dPt>
            <c:idx val="3"/>
            <c:bubble3D val="0"/>
            <c:spPr>
              <a:solidFill>
                <a:srgbClr val="205A68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F0-4D32-BFE5-6E04D7CE2F64}"/>
              </c:ext>
            </c:extLst>
          </c:dPt>
          <c:dPt>
            <c:idx val="4"/>
            <c:bubble3D val="0"/>
            <c:spPr>
              <a:solidFill>
                <a:srgbClr val="205A6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F0-4D32-BFE5-6E04D7CE2F64}"/>
              </c:ext>
            </c:extLst>
          </c:dPt>
          <c:dLbls>
            <c:dLbl>
              <c:idx val="0"/>
              <c:layout>
                <c:manualLayout>
                  <c:x val="0.13063049184069384"/>
                  <c:y val="1.02847039953339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a-GE" sz="800" b="0" i="0" baseline="0" dirty="0" smtClean="0">
                        <a:effectLst/>
                      </a:rPr>
                      <a:t>საშინაო ვალი, 20.5%</a:t>
                    </a:r>
                    <a:endParaRPr lang="ka-GE" sz="800" dirty="0" smtClean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761520027387881"/>
                  <c:y val="-0.10185185185185185"/>
                </c:manualLayout>
              </c:layout>
              <c:tx>
                <c:rich>
                  <a:bodyPr/>
                  <a:lstStyle/>
                  <a:p>
                    <a:r>
                      <a:rPr lang="ka-GE" sz="800" b="0" i="0" baseline="0" dirty="0" smtClean="0">
                        <a:effectLst/>
                      </a:rPr>
                      <a:t>მრავალმხრივი</a:t>
                    </a:r>
                  </a:p>
                  <a:p>
                    <a:r>
                      <a:rPr lang="ka-GE" sz="800" b="0" i="0" baseline="0" dirty="0" smtClean="0">
                        <a:effectLst/>
                      </a:rPr>
                      <a:t>73.4%</a:t>
                    </a:r>
                    <a:endParaRPr lang="ka-GE" sz="800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F0-4D32-BFE5-6E04D7CE2F64}"/>
                </c:ext>
                <c:ext xmlns:c15="http://schemas.microsoft.com/office/drawing/2012/chart" uri="{CE6537A1-D6FC-4f65-9D91-7224C49458BB}">
                  <c15:layout>
                    <c:manualLayout>
                      <c:w val="0.20930277595508895"/>
                      <c:h val="0.1324404761904761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1231884057971014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ka-GE" sz="800" b="0" i="0" baseline="0" dirty="0" smtClean="0">
                        <a:effectLst/>
                      </a:rPr>
                      <a:t>ორმხრივი, 16.7%</a:t>
                    </a:r>
                    <a:endParaRPr lang="ka-GE" sz="800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F0-4D32-BFE5-6E04D7CE2F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937190459888166"/>
                  <c:y val="1.24004811898511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a-GE" sz="800" dirty="0" smtClean="0"/>
                      <a:t>ევრობონდი, 10.0%</a:t>
                    </a:r>
                    <a:endParaRPr lang="ka-GE" sz="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F0-4D32-BFE5-6E04D7CE2F64}"/>
                </c:ext>
                <c:ext xmlns:c15="http://schemas.microsoft.com/office/drawing/2012/chart" uri="{CE6537A1-D6FC-4f65-9D91-7224C49458BB}">
                  <c15:layout>
                    <c:manualLayout>
                      <c:w val="0.20443072871099444"/>
                      <c:h val="0.144408120859892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0058575830195138"/>
                  <c:y val="2.112970253718285E-2"/>
                </c:manualLayout>
              </c:layout>
              <c:tx>
                <c:rich>
                  <a:bodyPr/>
                  <a:lstStyle/>
                  <a:p>
                    <a:r>
                      <a:rPr lang="ka-GE" sz="800" dirty="0" smtClean="0"/>
                      <a:t>საგარეო ვალი, 79.5%</a:t>
                    </a:r>
                    <a:endParaRPr lang="ka-GE" sz="8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3F0-4D32-BFE5-6E04D7CE2F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Sheet1!$A$34:$A$37</c:f>
              <c:strCache>
                <c:ptCount val="4"/>
                <c:pt idx="0">
                  <c:v>საშინაო ვალი</c:v>
                </c:pt>
                <c:pt idx="1">
                  <c:v>მრავალმხრივი</c:v>
                </c:pt>
                <c:pt idx="2">
                  <c:v>ორმხრივი</c:v>
                </c:pt>
                <c:pt idx="3">
                  <c:v>ევრობონდი</c:v>
                </c:pt>
              </c:strCache>
            </c:strRef>
          </c:cat>
          <c:val>
            <c:numRef>
              <c:f>Sheet1!$O$34:$O$37</c:f>
              <c:numCache>
                <c:formatCode>0.0%</c:formatCode>
                <c:ptCount val="4"/>
                <c:pt idx="0">
                  <c:v>0.20499999999999999</c:v>
                </c:pt>
                <c:pt idx="1">
                  <c:v>0.58329463482113331</c:v>
                </c:pt>
                <c:pt idx="2">
                  <c:v>0.13253437098101459</c:v>
                </c:pt>
                <c:pt idx="3">
                  <c:v>7.9170994197852007E-2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F0-4D32-BFE5-6E04D7CE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74"/>
        <c:splitType val="pos"/>
        <c:splitPos val="3"/>
        <c:secondPieSize val="8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SelInd!$AD$43</c:f>
              <c:strCache>
                <c:ptCount val="1"/>
                <c:pt idx="0">
                  <c:v>მშპ ზრდა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hade val="51000"/>
                    <a:satMod val="130000"/>
                  </a:schemeClr>
                </a:gs>
                <a:gs pos="80000">
                  <a:schemeClr val="accent1">
                    <a:tint val="77000"/>
                    <a:shade val="93000"/>
                    <a:satMod val="130000"/>
                  </a:schemeClr>
                </a:gs>
                <a:gs pos="100000">
                  <a:schemeClr val="accent1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SelInd!$AE$42:$AJ$42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SelInd!$AE$43:$AJ$43</c:f>
              <c:numCache>
                <c:formatCode>0.0%</c:formatCode>
                <c:ptCount val="6"/>
                <c:pt idx="0">
                  <c:v>4.2999999999999997E-2</c:v>
                </c:pt>
                <c:pt idx="1">
                  <c:v>4.2000000000000003E-2</c:v>
                </c:pt>
                <c:pt idx="2">
                  <c:v>4.7E-2</c:v>
                </c:pt>
                <c:pt idx="3">
                  <c:v>0.05</c:v>
                </c:pt>
                <c:pt idx="4">
                  <c:v>5.1999999999999998E-2</c:v>
                </c:pt>
                <c:pt idx="5">
                  <c:v>5.1999999999999998E-2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675040"/>
        <c:axId val="189675600"/>
        <c:axId val="0"/>
      </c:bar3DChart>
      <c:catAx>
        <c:axId val="1896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75600"/>
        <c:crosses val="autoZero"/>
        <c:auto val="1"/>
        <c:lblAlgn val="ctr"/>
        <c:lblOffset val="100"/>
        <c:noMultiLvlLbl val="0"/>
      </c:catAx>
      <c:valAx>
        <c:axId val="189675600"/>
        <c:scaling>
          <c:orientation val="minMax"/>
          <c:min val="3.0000000000000006E-2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967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920159680638719E-3"/>
          <c:y val="1.2066363096817837E-2"/>
          <c:w val="0.99001996007984028"/>
          <c:h val="0.795247436452071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Sheet3!$D$3:$D$12</c:f>
              <c:strCache>
                <c:ptCount val="10"/>
                <c:pt idx="0">
                  <c:v>ROM (22)</c:v>
                </c:pt>
                <c:pt idx="1">
                  <c:v>GEO (21)</c:v>
                </c:pt>
                <c:pt idx="2">
                  <c:v>RUS (22)</c:v>
                </c:pt>
                <c:pt idx="3">
                  <c:v>CRO (21)</c:v>
                </c:pt>
                <c:pt idx="4">
                  <c:v>ARM (20)</c:v>
                </c:pt>
                <c:pt idx="5">
                  <c:v>AZE (21)</c:v>
                </c:pt>
                <c:pt idx="6">
                  <c:v>TUR (21)</c:v>
                </c:pt>
                <c:pt idx="7">
                  <c:v>POR (24)</c:v>
                </c:pt>
                <c:pt idx="8">
                  <c:v>BLR (23)</c:v>
                </c:pt>
                <c:pt idx="9">
                  <c:v>UKR (21)</c:v>
                </c:pt>
              </c:strCache>
            </c:strRef>
          </c:cat>
          <c:val>
            <c:numRef>
              <c:f>Sheet3!$E$3:$E$12</c:f>
              <c:numCache>
                <c:formatCode>0.00%</c:formatCode>
                <c:ptCount val="10"/>
                <c:pt idx="0">
                  <c:v>2.8328760000000001E-2</c:v>
                </c:pt>
                <c:pt idx="1">
                  <c:v>2.8737180000000001E-2</c:v>
                </c:pt>
                <c:pt idx="2">
                  <c:v>2.910892E-2</c:v>
                </c:pt>
                <c:pt idx="3">
                  <c:v>3.0220030000000002E-2</c:v>
                </c:pt>
                <c:pt idx="4">
                  <c:v>3.5937820000000002E-2</c:v>
                </c:pt>
                <c:pt idx="5">
                  <c:v>3.7692420000000004E-2</c:v>
                </c:pt>
                <c:pt idx="6">
                  <c:v>3.848799E-2</c:v>
                </c:pt>
                <c:pt idx="7">
                  <c:v>3.924644E-2</c:v>
                </c:pt>
                <c:pt idx="8">
                  <c:v>5.3880829999999998E-2</c:v>
                </c:pt>
                <c:pt idx="9">
                  <c:v>5.7118990000000001E-2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80528"/>
        <c:axId val="217181088"/>
      </c:barChart>
      <c:catAx>
        <c:axId val="21718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 anchor="b" anchorCtr="0"/>
          <a:lstStyle/>
          <a:p>
            <a:pPr>
              <a:defRPr/>
            </a:pPr>
            <a:endParaRPr lang="en-US"/>
          </a:p>
        </c:txPr>
        <c:crossAx val="217181088"/>
        <c:crosses val="autoZero"/>
        <c:auto val="1"/>
        <c:lblAlgn val="ctr"/>
        <c:lblOffset val="100"/>
        <c:noMultiLvlLbl val="0"/>
      </c:catAx>
      <c:valAx>
        <c:axId val="2171810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7180528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solidFill>
      <a:srgbClr val="DEE9F0"/>
    </a:solidFill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>
                <a:solidFill>
                  <a:schemeClr val="tx1"/>
                </a:solidFill>
              </a:rPr>
              <a:t>გადასახდელები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Sheet2!$B$80:$B$88</c:f>
              <c:strCache>
                <c:ptCount val="9"/>
                <c:pt idx="0">
                  <c:v>2010 ფ</c:v>
                </c:pt>
                <c:pt idx="1">
                  <c:v>2011 ფ</c:v>
                </c:pt>
                <c:pt idx="2">
                  <c:v>2012 ფ</c:v>
                </c:pt>
                <c:pt idx="3">
                  <c:v>2013 ფ</c:v>
                </c:pt>
                <c:pt idx="4">
                  <c:v>2014 ფ</c:v>
                </c:pt>
                <c:pt idx="5">
                  <c:v>2015 ფ</c:v>
                </c:pt>
                <c:pt idx="6">
                  <c:v>2016 ფ</c:v>
                </c:pt>
                <c:pt idx="7">
                  <c:v>2017 გ</c:v>
                </c:pt>
                <c:pt idx="8">
                  <c:v>2018 პ</c:v>
                </c:pt>
              </c:strCache>
            </c:strRef>
          </c:cat>
          <c:val>
            <c:numRef>
              <c:f>Sheet2!$C$80:$C$88</c:f>
              <c:numCache>
                <c:formatCode>#,##0.0</c:formatCode>
                <c:ptCount val="9"/>
                <c:pt idx="0">
                  <c:v>6972.3</c:v>
                </c:pt>
                <c:pt idx="1">
                  <c:v>7459.2</c:v>
                </c:pt>
                <c:pt idx="2">
                  <c:v>7806.8</c:v>
                </c:pt>
                <c:pt idx="3">
                  <c:v>8104.2</c:v>
                </c:pt>
                <c:pt idx="4">
                  <c:v>9009.7999999999993</c:v>
                </c:pt>
                <c:pt idx="5">
                  <c:v>9703.1</c:v>
                </c:pt>
                <c:pt idx="6">
                  <c:v>10292.200000000001</c:v>
                </c:pt>
                <c:pt idx="7">
                  <c:v>11720.475</c:v>
                </c:pt>
                <c:pt idx="8">
                  <c:v>12459.5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217183328"/>
        <c:axId val="217183888"/>
      </c:barChart>
      <c:catAx>
        <c:axId val="21718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183888"/>
        <c:crosses val="autoZero"/>
        <c:auto val="1"/>
        <c:lblAlgn val="ctr"/>
        <c:lblOffset val="100"/>
        <c:noMultiLvlLbl val="0"/>
      </c:catAx>
      <c:valAx>
        <c:axId val="217183888"/>
        <c:scaling>
          <c:orientation val="minMax"/>
          <c:min val="25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71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02061904424112E-2"/>
          <c:y val="8.5714285714285715E-2"/>
          <c:w val="0.87664656782767014"/>
          <c:h val="0.7241031121109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Sheet2!$B$104</c:f>
              <c:strCache>
                <c:ptCount val="1"/>
                <c:pt idx="0">
                  <c:v>სამინისტროს დაფინანსება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2.4024024024024024E-2"/>
                  <c:y val="-4.7619047619048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Sheet2!$C$103:$F$103</c:f>
              <c:strCache>
                <c:ptCount val="4"/>
                <c:pt idx="0">
                  <c:v>2015 წლის ფაქტი</c:v>
                </c:pt>
                <c:pt idx="1">
                  <c:v>2016 წლის ფაქტი</c:v>
                </c:pt>
                <c:pt idx="2">
                  <c:v>2017 წლის გეგმა</c:v>
                </c:pt>
                <c:pt idx="3">
                  <c:v>2018 პროექტი</c:v>
                </c:pt>
              </c:strCache>
            </c:strRef>
          </c:cat>
          <c:val>
            <c:numRef>
              <c:f>Sheet2!$C$104:$F$104</c:f>
              <c:numCache>
                <c:formatCode>#,##0.0</c:formatCode>
                <c:ptCount val="4"/>
                <c:pt idx="0">
                  <c:v>898.4</c:v>
                </c:pt>
                <c:pt idx="1">
                  <c:v>956.8</c:v>
                </c:pt>
                <c:pt idx="2">
                  <c:v>1288.047</c:v>
                </c:pt>
                <c:pt idx="3">
                  <c:v>1815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673456"/>
        <c:axId val="217674016"/>
      </c:barChart>
      <c:lineChart>
        <c:grouping val="standard"/>
        <c:varyColors val="0"/>
        <c:ser>
          <c:idx val="1"/>
          <c:order val="1"/>
          <c:tx>
            <c:strRef>
              <c:f>Sheet2!$B$105</c:f>
              <c:strCache>
                <c:ptCount val="1"/>
                <c:pt idx="0">
                  <c:v>ზრდა % წინა წელთან შედარებით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Sheet2!$C$103:$F$103</c:f>
              <c:strCache>
                <c:ptCount val="4"/>
                <c:pt idx="0">
                  <c:v>2015 წლის ფაქტი</c:v>
                </c:pt>
                <c:pt idx="1">
                  <c:v>2016 წლის ფაქტი</c:v>
                </c:pt>
                <c:pt idx="2">
                  <c:v>2017 წლის გეგმა</c:v>
                </c:pt>
                <c:pt idx="3">
                  <c:v>2018 პროექტი</c:v>
                </c:pt>
              </c:strCache>
            </c:strRef>
          </c:cat>
          <c:val>
            <c:numRef>
              <c:f>Sheet2!$C$105:$F$105</c:f>
              <c:numCache>
                <c:formatCode>0.0%</c:formatCode>
                <c:ptCount val="4"/>
                <c:pt idx="0">
                  <c:v>-7.292817679558028E-3</c:v>
                </c:pt>
                <c:pt idx="1">
                  <c:v>6.5004452359750609E-2</c:v>
                </c:pt>
                <c:pt idx="2">
                  <c:v>0.3462029682274248</c:v>
                </c:pt>
                <c:pt idx="3">
                  <c:v>0.40911007129398236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75136"/>
        <c:axId val="217674576"/>
      </c:lineChart>
      <c:catAx>
        <c:axId val="2176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74016"/>
        <c:crosses val="autoZero"/>
        <c:auto val="1"/>
        <c:lblAlgn val="ctr"/>
        <c:lblOffset val="100"/>
        <c:noMultiLvlLbl val="0"/>
      </c:catAx>
      <c:valAx>
        <c:axId val="217674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73456"/>
        <c:crosses val="autoZero"/>
        <c:crossBetween val="between"/>
      </c:valAx>
      <c:valAx>
        <c:axId val="217674576"/>
        <c:scaling>
          <c:orientation val="minMax"/>
          <c:min val="-0.1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75136"/>
        <c:crosses val="max"/>
        <c:crossBetween val="between"/>
      </c:valAx>
      <c:catAx>
        <c:axId val="21767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67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4F81B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43954692027849E-2"/>
          <c:y val="0.12268518518518519"/>
          <c:w val="0.83770276641767893"/>
          <c:h val="0.77314814814814814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layout>
                <c:manualLayout>
                  <c:x val="-8.1376219241631298E-2"/>
                  <c:y val="0.430555555555555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14011553928031"/>
                  <c:y val="6.01851851851851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(Sheet2!$B$113,Sheet2!$B$136,Sheet2!$B$142,Sheet2!$B$143)</c:f>
              <c:strCache>
                <c:ptCount val="4"/>
                <c:pt idx="0">
                  <c:v>საგზაო ინფრასტრუქტურა</c:v>
                </c:pt>
                <c:pt idx="1">
                  <c:v>რეგიონული და მუნიციპალური ინფრასტრუქტურის რეაბილიტაცია</c:v>
                </c:pt>
                <c:pt idx="2">
                  <c:v>წყალმომარაგების ინფრასტრუქტურის აღდგენა-რეაბილიტაცია</c:v>
                </c:pt>
                <c:pt idx="3">
                  <c:v>სხვა პროგრამები</c:v>
                </c:pt>
              </c:strCache>
            </c:strRef>
          </c:cat>
          <c:val>
            <c:numRef>
              <c:f>(Sheet2!$D$113,Sheet2!$D$136,Sheet2!$D$142,Sheet2!$D$143)</c:f>
              <c:numCache>
                <c:formatCode>#,##0.0</c:formatCode>
                <c:ptCount val="4"/>
                <c:pt idx="0">
                  <c:v>1310.82</c:v>
                </c:pt>
                <c:pt idx="1">
                  <c:v>288.5</c:v>
                </c:pt>
                <c:pt idx="2">
                  <c:v>196</c:v>
                </c:pt>
                <c:pt idx="3">
                  <c:v>19.68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Sheet2!$F$161</c:f>
              <c:strCache>
                <c:ptCount val="1"/>
                <c:pt idx="0">
                  <c:v>სამინისტროს დაფინანსება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Sheet2!$G$160:$J$160</c:f>
              <c:strCache>
                <c:ptCount val="4"/>
                <c:pt idx="0">
                  <c:v>2015 ფ</c:v>
                </c:pt>
                <c:pt idx="1">
                  <c:v>2016 ფ</c:v>
                </c:pt>
                <c:pt idx="2">
                  <c:v>2017 გ</c:v>
                </c:pt>
                <c:pt idx="3">
                  <c:v>2018 პ</c:v>
                </c:pt>
              </c:strCache>
            </c:strRef>
          </c:cat>
          <c:val>
            <c:numRef>
              <c:f>Sheet2!$G$161:$J$161</c:f>
              <c:numCache>
                <c:formatCode>#,##0.0</c:formatCode>
                <c:ptCount val="4"/>
                <c:pt idx="0">
                  <c:v>2906.2</c:v>
                </c:pt>
                <c:pt idx="1">
                  <c:v>3265.2</c:v>
                </c:pt>
                <c:pt idx="2">
                  <c:v>3415.8</c:v>
                </c:pt>
                <c:pt idx="3">
                  <c:v>3528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679056"/>
        <c:axId val="217679616"/>
      </c:barChart>
      <c:catAx>
        <c:axId val="2176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17679616"/>
        <c:crosses val="autoZero"/>
        <c:auto val="1"/>
        <c:lblAlgn val="ctr"/>
        <c:lblOffset val="100"/>
        <c:noMultiLvlLbl val="0"/>
      </c:catAx>
      <c:valAx>
        <c:axId val="217679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76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ylfaen" panose="010A0502050306030303" pitchFamily="18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99065782977674E-2"/>
          <c:y val="0.19613835202417881"/>
          <c:w val="0.70344491949371912"/>
          <c:h val="0.75673606140141569"/>
        </c:manualLayout>
      </c:layout>
      <c:pieChart>
        <c:varyColors val="1"/>
        <c:ser>
          <c:idx val="0"/>
          <c:order val="0"/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9448407530025806E-2"/>
                  <c:y val="-0.53459360262893973"/>
                </c:manualLayout>
              </c:layout>
              <c:tx>
                <c:rich>
                  <a:bodyPr/>
                  <a:lstStyle/>
                  <a:p>
                    <a:fld id="{437F4297-EA03-401D-A740-AB89A8302C21}" type="CELLRANGE">
                      <a:rPr lang="ka-GE" baseline="0"/>
                      <a:pPr/>
                      <a:t>[CELLRANGE]</a:t>
                    </a:fld>
                    <a:endParaRPr lang="ka-GE" baseline="0"/>
                  </a:p>
                  <a:p>
                    <a:fld id="{822435DA-249C-40B5-B50B-1DE09858315F}" type="CATEGORYNAME">
                      <a:rPr lang="ka-GE" baseline="0"/>
                      <a:pPr/>
                      <a:t>[CATEGORY NAME]</a:t>
                    </a:fld>
                    <a:endParaRPr lang="ka-GE" baseline="0"/>
                  </a:p>
                  <a:p>
                    <a:fld id="{BEF00732-EFAA-4DFA-8714-51D72E1DD386}" type="VALUE">
                      <a:rPr lang="ka-GE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495406824147"/>
                      <c:h val="0.313888995582869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1.4948433504941487E-2"/>
                  <c:y val="-0.12886900501073731"/>
                </c:manualLayout>
              </c:layout>
              <c:tx>
                <c:rich>
                  <a:bodyPr/>
                  <a:lstStyle/>
                  <a:p>
                    <a:fld id="{FBBF95E3-D120-409A-AEDB-E22E038253F4}" type="CELLRANGE">
                      <a:rPr lang="ka-GE" baseline="0" dirty="0"/>
                      <a:pPr/>
                      <a:t>[CELLRANGE]</a:t>
                    </a:fld>
                    <a:endParaRPr lang="ka-GE" baseline="0" dirty="0"/>
                  </a:p>
                  <a:p>
                    <a:fld id="{05FCEDB6-9928-4DFC-B33B-575201131EDB}" type="CATEGORYNAME">
                      <a:rPr lang="ka-GE" baseline="0" dirty="0"/>
                      <a:pPr/>
                      <a:t>[CATEGORY NAME]</a:t>
                    </a:fld>
                    <a:endParaRPr lang="ka-GE" baseline="0" dirty="0"/>
                  </a:p>
                  <a:p>
                    <a:fld id="{81D3594B-BA91-4393-BD61-8A7EEDCF086D}" type="VALUE">
                      <a:rPr lang="ka-GE" baseline="0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1.8262544501597644E-2"/>
                  <c:y val="-0.21055177761870683"/>
                </c:manualLayout>
              </c:layout>
              <c:tx>
                <c:rich>
                  <a:bodyPr/>
                  <a:lstStyle/>
                  <a:p>
                    <a:fld id="{B9CEDF6B-2975-43EF-AA03-EBDF31FD1CA5}" type="CELLRANGE">
                      <a:rPr lang="ka-GE" baseline="0"/>
                      <a:pPr/>
                      <a:t>[CELLRANGE]</a:t>
                    </a:fld>
                    <a:endParaRPr lang="ka-GE" baseline="0"/>
                  </a:p>
                  <a:p>
                    <a:fld id="{DE57388A-B0C5-451B-833F-C528EC4F7F26}" type="CATEGORYNAME">
                      <a:rPr lang="ka-GE" baseline="0"/>
                      <a:pPr/>
                      <a:t>[CATEGORY NAME]</a:t>
                    </a:fld>
                    <a:endParaRPr lang="ka-GE" baseline="0"/>
                  </a:p>
                  <a:p>
                    <a:fld id="{5E6107C4-3A9C-44B1-819A-520C434C323A}" type="VALUE">
                      <a:rPr lang="ka-GE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5.2905249350405512E-2"/>
                  <c:y val="0.12556894807494956"/>
                </c:manualLayout>
              </c:layout>
              <c:tx>
                <c:rich>
                  <a:bodyPr/>
                  <a:lstStyle/>
                  <a:p>
                    <a:fld id="{6F53B6F3-2D0E-4B1E-B937-5584E3423A3B}" type="CELLRANGE">
                      <a:rPr lang="ka-GE" baseline="0"/>
                      <a:pPr/>
                      <a:t>[CELLRANGE]</a:t>
                    </a:fld>
                    <a:endParaRPr lang="ka-GE" baseline="0"/>
                  </a:p>
                  <a:p>
                    <a:fld id="{096655BD-C0BF-419E-B5D1-43083CF0D342}" type="CATEGORYNAME">
                      <a:rPr lang="ka-GE" baseline="0"/>
                      <a:pPr/>
                      <a:t>[CATEGORY NAME]</a:t>
                    </a:fld>
                    <a:endParaRPr lang="ka-GE" baseline="0"/>
                  </a:p>
                  <a:p>
                    <a:fld id="{BFE05712-B28D-4133-94CC-0441DC59B98C}" type="VALUE">
                      <a:rPr lang="ka-GE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73937007874017"/>
                      <c:h val="0.17760194609820118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7.8304781839912338E-2"/>
                  <c:y val="0.223859116993863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Sheet2!$F$204:$F$207</c:f>
              <c:strCache>
                <c:ptCount val="4"/>
                <c:pt idx="0">
                  <c:v>მოსახლეობის სოციალური დაცვა</c:v>
                </c:pt>
                <c:pt idx="1">
                  <c:v>მოსახლეობის ჯანმრთელობის დაცვა</c:v>
                </c:pt>
                <c:pt idx="2">
                  <c:v>სამედიცინო დაწესებულებათა რეაბილიტაცია და აღჭურვა </c:v>
                </c:pt>
                <c:pt idx="3">
                  <c:v>სხვა დანარჩენი ხარჯები</c:v>
                </c:pt>
              </c:strCache>
            </c:strRef>
          </c:cat>
          <c:val>
            <c:numRef>
              <c:f>Sheet2!$G$204:$G$207</c:f>
              <c:numCache>
                <c:formatCode>#,##0.0</c:formatCode>
                <c:ptCount val="4"/>
                <c:pt idx="0">
                  <c:v>2468.3000000000002</c:v>
                </c:pt>
                <c:pt idx="1">
                  <c:v>983.4</c:v>
                </c:pt>
                <c:pt idx="2">
                  <c:v>25</c:v>
                </c:pt>
                <c:pt idx="3">
                  <c:v>51.300000000000004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Sheet2!$H$204:$H$207</c15:f>
                <c15:dlblRangeCache>
                  <c:ptCount val="4"/>
                  <c:pt idx="0">
                    <c:v>70.0%</c:v>
                  </c:pt>
                  <c:pt idx="1">
                    <c:v>27.9%</c:v>
                  </c:pt>
                  <c:pt idx="2">
                    <c:v>0.7%</c:v>
                  </c:pt>
                  <c:pt idx="3">
                    <c:v>1.5%</c:v>
                  </c:pt>
                </c15:dlblRangeCache>
              </c15:datalabelsRange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Sheet2!$F$204:$F$207</c:f>
              <c:strCache>
                <c:ptCount val="4"/>
                <c:pt idx="0">
                  <c:v>მოსახლეობის სოციალური დაცვა</c:v>
                </c:pt>
                <c:pt idx="1">
                  <c:v>მოსახლეობის ჯანმრთელობის დაცვა</c:v>
                </c:pt>
                <c:pt idx="2">
                  <c:v>სამედიცინო დაწესებულებათა რეაბილიტაცია და აღჭურვა </c:v>
                </c:pt>
                <c:pt idx="3">
                  <c:v>სხვა დანარჩენი ხარჯები</c:v>
                </c:pt>
              </c:strCache>
            </c:strRef>
          </c:cat>
          <c:val>
            <c:numRef>
              <c:f>Sheet2!$H$204:$H$207</c:f>
              <c:numCache>
                <c:formatCode>0.0%</c:formatCode>
                <c:ptCount val="4"/>
                <c:pt idx="0">
                  <c:v>0.69963151927437639</c:v>
                </c:pt>
                <c:pt idx="1">
                  <c:v>0.27874149659863939</c:v>
                </c:pt>
                <c:pt idx="2">
                  <c:v>7.0861678004535142E-3</c:v>
                </c:pt>
                <c:pt idx="3">
                  <c:v>1.4540816326530611E-2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Sheet2!$F$182</c:f>
              <c:strCache>
                <c:ptCount val="1"/>
                <c:pt idx="0">
                  <c:v>სამინისტროს დაფინანსება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Sheet2!$G$181:$J$181</c:f>
              <c:strCache>
                <c:ptCount val="4"/>
                <c:pt idx="0">
                  <c:v>2015 ფ</c:v>
                </c:pt>
                <c:pt idx="1">
                  <c:v>2016 ფ</c:v>
                </c:pt>
                <c:pt idx="2">
                  <c:v>2017 გ</c:v>
                </c:pt>
                <c:pt idx="3">
                  <c:v>2018 პ</c:v>
                </c:pt>
              </c:strCache>
            </c:strRef>
          </c:cat>
          <c:val>
            <c:numRef>
              <c:f>Sheet2!$G$182:$J$182</c:f>
              <c:numCache>
                <c:formatCode>#,##0.0</c:formatCode>
                <c:ptCount val="4"/>
                <c:pt idx="0">
                  <c:v>825.9</c:v>
                </c:pt>
                <c:pt idx="1">
                  <c:v>950.4</c:v>
                </c:pt>
                <c:pt idx="2">
                  <c:v>1120</c:v>
                </c:pt>
                <c:pt idx="3">
                  <c:v>1186.2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356800"/>
        <c:axId val="218357360"/>
      </c:barChart>
      <c:lineChart>
        <c:grouping val="standard"/>
        <c:varyColors val="0"/>
        <c:ser>
          <c:idx val="1"/>
          <c:order val="1"/>
          <c:tx>
            <c:strRef>
              <c:f>Sheet2!$F$183</c:f>
              <c:strCache>
                <c:ptCount val="1"/>
                <c:pt idx="0">
                  <c:v>% ბიუჯეტის მთლიან გადასახდელებთან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2.7536231884057943E-2"/>
                  <c:y val="-0.127058917690721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594202898550725E-2"/>
                  <c:y val="-5.1764744244368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5294173446353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985507246374687E-3"/>
                  <c:y val="-8.000005928675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Sheet2!$G$181:$J$181</c:f>
              <c:strCache>
                <c:ptCount val="4"/>
                <c:pt idx="0">
                  <c:v>2015 ფ</c:v>
                </c:pt>
                <c:pt idx="1">
                  <c:v>2016 ფ</c:v>
                </c:pt>
                <c:pt idx="2">
                  <c:v>2017 გ</c:v>
                </c:pt>
                <c:pt idx="3">
                  <c:v>2018 პ</c:v>
                </c:pt>
              </c:strCache>
            </c:strRef>
          </c:cat>
          <c:val>
            <c:numRef>
              <c:f>Sheet2!$G$183:$J$183</c:f>
              <c:numCache>
                <c:formatCode>0.0%</c:formatCode>
                <c:ptCount val="4"/>
                <c:pt idx="0">
                  <c:v>8.5117127515948507E-2</c:v>
                </c:pt>
                <c:pt idx="1">
                  <c:v>9.2341773381784259E-2</c:v>
                </c:pt>
                <c:pt idx="2">
                  <c:v>9.5559267009229565E-2</c:v>
                </c:pt>
                <c:pt idx="3">
                  <c:v>9.5204462458365113E-2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358480"/>
        <c:axId val="218357920"/>
      </c:lineChart>
      <c:catAx>
        <c:axId val="2183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18357360"/>
        <c:crosses val="autoZero"/>
        <c:auto val="1"/>
        <c:lblAlgn val="ctr"/>
        <c:lblOffset val="100"/>
        <c:noMultiLvlLbl val="0"/>
      </c:catAx>
      <c:valAx>
        <c:axId val="21835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solidFill>
              <a:srgbClr val="7030A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18356800"/>
        <c:crosses val="autoZero"/>
        <c:crossBetween val="between"/>
      </c:valAx>
      <c:valAx>
        <c:axId val="21835792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solidFill>
              <a:srgbClr val="7030A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18358480"/>
        <c:crosses val="max"/>
        <c:crossBetween val="between"/>
      </c:valAx>
      <c:catAx>
        <c:axId val="21835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357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ylfaen" panose="010A0502050306030303" pitchFamily="18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66716322621837"/>
          <c:y val="7.1646075168439002E-2"/>
          <c:w val="0.28958430871816693"/>
          <c:h val="0.79531195713937808"/>
        </c:manualLayout>
      </c:layout>
      <c:pieChart>
        <c:varyColors val="1"/>
        <c:ser>
          <c:idx val="2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8770423967274358E-2"/>
                  <c:y val="-7.795437941391346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380092691116307"/>
                  <c:y val="6.96631220066563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137003144877189E-2"/>
                  <c:y val="7.16162026138485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225650847698089E-2"/>
                  <c:y val="0.129703385015017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1687947790310004E-2"/>
                  <c:y val="7.454079064859153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0486782057648201"/>
                  <c:y val="0.113942690153421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3880139982502188"/>
                  <c:y val="6.1552398733663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407959140242605"/>
                  <c:y val="-4.553291663284366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7484417488354496"/>
                  <c:y val="5.97535514246286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Sheet2!$F$225:$F$233</c:f>
              <c:strCache>
                <c:ptCount val="9"/>
                <c:pt idx="0">
                  <c:v>სკოლამდელი და ზოგადი განათლება</c:v>
                </c:pt>
                <c:pt idx="1">
                  <c:v>პროფესიული განათლება </c:v>
                </c:pt>
                <c:pt idx="2">
                  <c:v>უმაღლესი განათლება და სამეცნიერო პროგრამები</c:v>
                </c:pt>
                <c:pt idx="3">
                  <c:v>მეცნიერებისა და სამეცნიერო კვლევების ხელშეწყობა</c:v>
                </c:pt>
                <c:pt idx="4">
                  <c:v>ინკლუზიური განათლება</c:v>
                </c:pt>
                <c:pt idx="5">
                  <c:v>საგანმანათლებლო და სამეცნიერო დაწესებულებათა ინფრასტრუქტურის განვითარება</c:v>
                </c:pt>
                <c:pt idx="6">
                  <c:v>ახალგაზრდობის სფეროში სახელმწიფო ხელშეწყობის ღონისძიებები</c:v>
                </c:pt>
                <c:pt idx="7">
                  <c:v>ათასწლეულის გამოწვევა საქართველოს</c:v>
                </c:pt>
                <c:pt idx="8">
                  <c:v>სხვა დანარჩენი ხარჯები</c:v>
                </c:pt>
              </c:strCache>
            </c:strRef>
          </c:cat>
          <c:val>
            <c:numRef>
              <c:f>Sheet2!$G$225:$G$233</c:f>
              <c:numCache>
                <c:formatCode>0.0</c:formatCode>
                <c:ptCount val="9"/>
                <c:pt idx="0">
                  <c:v>678.1</c:v>
                </c:pt>
                <c:pt idx="1">
                  <c:v>40.799999999999997</c:v>
                </c:pt>
                <c:pt idx="2">
                  <c:v>133.80000000000001</c:v>
                </c:pt>
                <c:pt idx="3">
                  <c:v>65.599999999999994</c:v>
                </c:pt>
                <c:pt idx="4">
                  <c:v>5.0999999999999996</c:v>
                </c:pt>
                <c:pt idx="5">
                  <c:v>97.2</c:v>
                </c:pt>
                <c:pt idx="6">
                  <c:v>4.2</c:v>
                </c:pt>
                <c:pt idx="7">
                  <c:v>101.2</c:v>
                </c:pt>
                <c:pt idx="8">
                  <c:v>60.199999999999974</c:v>
                </c:pt>
              </c:numCache>
            </c:numRef>
          </c:val>
        </c:ser>
        <c:ser>
          <c:idx val="3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Sheet2!$F$225:$F$233</c:f>
              <c:strCache>
                <c:ptCount val="9"/>
                <c:pt idx="0">
                  <c:v>სკოლამდელი და ზოგადი განათლება</c:v>
                </c:pt>
                <c:pt idx="1">
                  <c:v>პროფესიული განათლება </c:v>
                </c:pt>
                <c:pt idx="2">
                  <c:v>უმაღლესი განათლება და სამეცნიერო პროგრამები</c:v>
                </c:pt>
                <c:pt idx="3">
                  <c:v>მეცნიერებისა და სამეცნიერო კვლევების ხელშეწყობა</c:v>
                </c:pt>
                <c:pt idx="4">
                  <c:v>ინკლუზიური განათლება</c:v>
                </c:pt>
                <c:pt idx="5">
                  <c:v>საგანმანათლებლო და სამეცნიერო დაწესებულებათა ინფრასტრუქტურის განვითარება</c:v>
                </c:pt>
                <c:pt idx="6">
                  <c:v>ახალგაზრდობის სფეროში სახელმწიფო ხელშეწყობის ღონისძიებები</c:v>
                </c:pt>
                <c:pt idx="7">
                  <c:v>ათასწლეულის გამოწვევა საქართველოს</c:v>
                </c:pt>
                <c:pt idx="8">
                  <c:v>სხვა დანარჩენი ხარჯები</c:v>
                </c:pt>
              </c:strCache>
            </c:strRef>
          </c:cat>
          <c:val>
            <c:numRef>
              <c:f>Sheet2!$H$225:$H$233</c:f>
              <c:numCache>
                <c:formatCode>0.0%</c:formatCode>
                <c:ptCount val="9"/>
                <c:pt idx="0">
                  <c:v>0.57165739335693799</c:v>
                </c:pt>
                <c:pt idx="1">
                  <c:v>3.4395548811330286E-2</c:v>
                </c:pt>
                <c:pt idx="2">
                  <c:v>0.11279716742539199</c:v>
                </c:pt>
                <c:pt idx="3">
                  <c:v>5.5302647108413407E-2</c:v>
                </c:pt>
                <c:pt idx="4">
                  <c:v>4.2994436014162857E-3</c:v>
                </c:pt>
                <c:pt idx="5">
                  <c:v>8.1942336874051572E-2</c:v>
                </c:pt>
                <c:pt idx="6">
                  <c:v>3.5407182599898829E-3</c:v>
                </c:pt>
                <c:pt idx="7">
                  <c:v>8.5314449502613368E-2</c:v>
                </c:pt>
                <c:pt idx="8">
                  <c:v>5.0750295059854969E-2</c:v>
                </c:pt>
              </c:numCache>
            </c:numRef>
          </c:val>
        </c:ser>
        <c:ser>
          <c:idx val="0"/>
          <c:order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Sheet2!$F$225:$F$233</c:f>
              <c:strCache>
                <c:ptCount val="9"/>
                <c:pt idx="0">
                  <c:v>სკოლამდელი და ზოგადი განათლება</c:v>
                </c:pt>
                <c:pt idx="1">
                  <c:v>პროფესიული განათლება </c:v>
                </c:pt>
                <c:pt idx="2">
                  <c:v>უმაღლესი განათლება და სამეცნიერო პროგრამები</c:v>
                </c:pt>
                <c:pt idx="3">
                  <c:v>მეცნიერებისა და სამეცნიერო კვლევების ხელშეწყობა</c:v>
                </c:pt>
                <c:pt idx="4">
                  <c:v>ინკლუზიური განათლება</c:v>
                </c:pt>
                <c:pt idx="5">
                  <c:v>საგანმანათლებლო და სამეცნიერო დაწესებულებათა ინფრასტრუქტურის განვითარება</c:v>
                </c:pt>
                <c:pt idx="6">
                  <c:v>ახალგაზრდობის სფეროში სახელმწიფო ხელშეწყობის ღონისძიებები</c:v>
                </c:pt>
                <c:pt idx="7">
                  <c:v>ათასწლეულის გამოწვევა საქართველოს</c:v>
                </c:pt>
                <c:pt idx="8">
                  <c:v>სხვა დანარჩენი ხარჯები</c:v>
                </c:pt>
              </c:strCache>
            </c:strRef>
          </c:cat>
          <c:val>
            <c:numRef>
              <c:f>Sheet2!$G$225:$G$233</c:f>
              <c:numCache>
                <c:formatCode>0.0</c:formatCode>
                <c:ptCount val="9"/>
                <c:pt idx="0">
                  <c:v>678.1</c:v>
                </c:pt>
                <c:pt idx="1">
                  <c:v>40.799999999999997</c:v>
                </c:pt>
                <c:pt idx="2">
                  <c:v>133.80000000000001</c:v>
                </c:pt>
                <c:pt idx="3">
                  <c:v>65.599999999999994</c:v>
                </c:pt>
                <c:pt idx="4">
                  <c:v>5.0999999999999996</c:v>
                </c:pt>
                <c:pt idx="5">
                  <c:v>97.2</c:v>
                </c:pt>
                <c:pt idx="6">
                  <c:v>4.2</c:v>
                </c:pt>
                <c:pt idx="7">
                  <c:v>101.2</c:v>
                </c:pt>
                <c:pt idx="8">
                  <c:v>60.199999999999974</c:v>
                </c:pt>
              </c:numCache>
            </c:numRef>
          </c:val>
        </c:ser>
        <c:ser>
          <c:idx val="1"/>
          <c:order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Sheet2!$F$225:$F$233</c:f>
              <c:strCache>
                <c:ptCount val="9"/>
                <c:pt idx="0">
                  <c:v>სკოლამდელი და ზოგადი განათლება</c:v>
                </c:pt>
                <c:pt idx="1">
                  <c:v>პროფესიული განათლება </c:v>
                </c:pt>
                <c:pt idx="2">
                  <c:v>უმაღლესი განათლება და სამეცნიერო პროგრამები</c:v>
                </c:pt>
                <c:pt idx="3">
                  <c:v>მეცნიერებისა და სამეცნიერო კვლევების ხელშეწყობა</c:v>
                </c:pt>
                <c:pt idx="4">
                  <c:v>ინკლუზიური განათლება</c:v>
                </c:pt>
                <c:pt idx="5">
                  <c:v>საგანმანათლებლო და სამეცნიერო დაწესებულებათა ინფრასტრუქტურის განვითარება</c:v>
                </c:pt>
                <c:pt idx="6">
                  <c:v>ახალგაზრდობის სფეროში სახელმწიფო ხელშეწყობის ღონისძიებები</c:v>
                </c:pt>
                <c:pt idx="7">
                  <c:v>ათასწლეულის გამოწვევა საქართველოს</c:v>
                </c:pt>
                <c:pt idx="8">
                  <c:v>სხვა დანარჩენი ხარჯები</c:v>
                </c:pt>
              </c:strCache>
            </c:strRef>
          </c:cat>
          <c:val>
            <c:numRef>
              <c:f>Sheet2!$H$225:$H$233</c:f>
              <c:numCache>
                <c:formatCode>0.0%</c:formatCode>
                <c:ptCount val="9"/>
                <c:pt idx="0">
                  <c:v>0.57165739335693799</c:v>
                </c:pt>
                <c:pt idx="1">
                  <c:v>3.4395548811330286E-2</c:v>
                </c:pt>
                <c:pt idx="2">
                  <c:v>0.11279716742539199</c:v>
                </c:pt>
                <c:pt idx="3">
                  <c:v>5.5302647108413407E-2</c:v>
                </c:pt>
                <c:pt idx="4">
                  <c:v>4.2994436014162857E-3</c:v>
                </c:pt>
                <c:pt idx="5">
                  <c:v>8.1942336874051572E-2</c:v>
                </c:pt>
                <c:pt idx="6">
                  <c:v>3.5407182599898829E-3</c:v>
                </c:pt>
                <c:pt idx="7">
                  <c:v>8.5314449502613368E-2</c:v>
                </c:pt>
                <c:pt idx="8">
                  <c:v>5.0750295059854969E-2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87465806760777"/>
          <c:y val="0.10850938060022317"/>
          <c:w val="0.62828754267915266"/>
          <c:h val="0.75997654849944207"/>
        </c:manualLayout>
      </c:layout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FF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6443079488049836E-2"/>
                  <c:y val="-0.1352222941412306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1172745652781875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235899076347841E-3"/>
                  <c:y val="0.243350376528211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964498197518281E-2"/>
                  <c:y val="6.097450524820913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410243994968352E-2"/>
                  <c:y val="1.917057525009298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Sheet4!$A$168:$A$173</c:f>
              <c:strCache>
                <c:ptCount val="5"/>
                <c:pt idx="0">
                  <c:v>ინფრასტრუქტურული პროექტები</c:v>
                </c:pt>
                <c:pt idx="1">
                  <c:v>ტურიზმის განვითარება</c:v>
                </c:pt>
                <c:pt idx="2">
                  <c:v>აწარმოე საქართველოში</c:v>
                </c:pt>
                <c:pt idx="3">
                  <c:v>ინოვაციების დაფინანსება</c:v>
                </c:pt>
                <c:pt idx="4">
                  <c:v>სხვა პროგრამები</c:v>
                </c:pt>
              </c:strCache>
            </c:strRef>
          </c:cat>
          <c:val>
            <c:numRef>
              <c:f>Sheet4!$B$168:$B$173</c:f>
              <c:numCache>
                <c:formatCode>_(* #,##0.0_);_(* \(#,##0.0\);_(* "-"??_);_(@_)</c:formatCode>
                <c:ptCount val="6"/>
                <c:pt idx="0">
                  <c:v>108</c:v>
                </c:pt>
                <c:pt idx="1">
                  <c:v>52.1</c:v>
                </c:pt>
                <c:pt idx="2">
                  <c:v>41.7</c:v>
                </c:pt>
                <c:pt idx="3">
                  <c:v>15</c:v>
                </c:pt>
                <c:pt idx="4">
                  <c:v>34.600000000000009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08464830072647"/>
          <c:y val="8.8767619200703474E-2"/>
          <c:w val="0.60072402349559728"/>
          <c:h val="0.79244445652610707"/>
        </c:manualLayout>
      </c:layout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explosion val="1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9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9012278205647403E-4"/>
                  <c:y val="2.944501438374459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322779995771078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62396651268139E-2"/>
                  <c:y val="0.10563601680191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134795058613561E-2"/>
                  <c:y val="0.1003863045949977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934529675914144E-2"/>
                  <c:y val="3.752538134060754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Sheet4!$A$185:$A$190</c:f>
              <c:strCache>
                <c:ptCount val="6"/>
                <c:pt idx="0">
                  <c:v>ელექტროგადამცემი ქსელის განვითარება</c:v>
                </c:pt>
                <c:pt idx="1">
                  <c:v>გაზიფიცირება</c:v>
                </c:pt>
                <c:pt idx="2">
                  <c:v>ენგურის რეაბილიტაცია</c:v>
                </c:pt>
                <c:pt idx="3">
                  <c:v>დონორების პროექტების თანადაფინანსება</c:v>
                </c:pt>
                <c:pt idx="4">
                  <c:v>გაზის სუბსიდირება</c:v>
                </c:pt>
                <c:pt idx="5">
                  <c:v>სხვა პროგრამები</c:v>
                </c:pt>
              </c:strCache>
            </c:strRef>
          </c:cat>
          <c:val>
            <c:numRef>
              <c:f>Sheet4!$B$185:$B$190</c:f>
              <c:numCache>
                <c:formatCode>_(* #,##0.0_);_(* \(#,##0.0\);_(* "-"??_);_(@_)</c:formatCode>
                <c:ptCount val="6"/>
                <c:pt idx="0">
                  <c:v>52.7</c:v>
                </c:pt>
                <c:pt idx="1">
                  <c:v>30</c:v>
                </c:pt>
                <c:pt idx="2">
                  <c:v>21.6</c:v>
                </c:pt>
                <c:pt idx="3">
                  <c:v>15</c:v>
                </c:pt>
                <c:pt idx="4">
                  <c:v>8</c:v>
                </c:pt>
                <c:pt idx="5">
                  <c:v>3.6999999999999957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 sz="1800" b="1" i="0" baseline="0" dirty="0" smtClean="0">
                <a:effectLst/>
              </a:rPr>
              <a:t>ექსპორტი (მლნ. აშშ დოლარი)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96855740254690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#,##0.00</c:formatCode>
                <c:ptCount val="3"/>
                <c:pt idx="0">
                  <c:v>1832.7800917350883</c:v>
                </c:pt>
                <c:pt idx="1">
                  <c:v>1702.2158393300056</c:v>
                </c:pt>
                <c:pt idx="2">
                  <c:v>2203.0717164069988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763312"/>
        <c:axId val="222763872"/>
      </c:barChart>
      <c:catAx>
        <c:axId val="22276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763872"/>
        <c:crosses val="autoZero"/>
        <c:auto val="1"/>
        <c:lblAlgn val="ctr"/>
        <c:lblOffset val="100"/>
        <c:noMultiLvlLbl val="0"/>
      </c:catAx>
      <c:valAx>
        <c:axId val="22276387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22276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940514523227"/>
          <c:y val="0.16409767143880319"/>
          <c:w val="0.62552685885146764"/>
          <c:h val="0.56306654969801562"/>
        </c:manualLayout>
      </c:layout>
      <c:pieChart>
        <c:varyColors val="1"/>
        <c:ser>
          <c:idx val="0"/>
          <c:order val="0"/>
          <c:spPr>
            <a:effectLst>
              <a:outerShdw blurRad="50800" dist="1270000" sx="102000" sy="102000" algn="ctr" rotWithShape="0">
                <a:schemeClr val="bg1">
                  <a:alpha val="1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127000"/>
              <a:bevelB/>
            </a:sp3d>
          </c:spPr>
          <c:explosion val="10"/>
          <c:dPt>
            <c:idx val="0"/>
            <c:bubble3D val="0"/>
            <c:spPr>
              <a:solidFill>
                <a:schemeClr val="accent5">
                  <a:shade val="39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1"/>
            <c:bubble3D val="0"/>
            <c:spPr>
              <a:solidFill>
                <a:schemeClr val="accent5">
                  <a:shade val="48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2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3"/>
            <c:bubble3D val="0"/>
            <c:spPr>
              <a:solidFill>
                <a:schemeClr val="accent5">
                  <a:shade val="67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5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6"/>
            <c:bubble3D val="0"/>
            <c:spPr>
              <a:solidFill>
                <a:schemeClr val="accent5">
                  <a:shade val="95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7"/>
            <c:bubble3D val="0"/>
            <c:spPr>
              <a:solidFill>
                <a:schemeClr val="accent5">
                  <a:tint val="96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8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9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10"/>
            <c:bubble3D val="0"/>
            <c:spPr>
              <a:solidFill>
                <a:schemeClr val="accent5">
                  <a:tint val="68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11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12"/>
            <c:bubble3D val="0"/>
            <c:spPr>
              <a:solidFill>
                <a:schemeClr val="accent5">
                  <a:tint val="49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Pt>
            <c:idx val="13"/>
            <c:bubble3D val="0"/>
            <c:spPr>
              <a:solidFill>
                <a:schemeClr val="accent5">
                  <a:tint val="40000"/>
                </a:schemeClr>
              </a:solidFill>
              <a:ln>
                <a:noFill/>
              </a:ln>
              <a:effectLst>
                <a:outerShdw blurRad="50800" dist="1270000" sx="102000" sy="102000" algn="ctr" rotWithShape="0">
                  <a:schemeClr val="bg1">
                    <a:alpha val="1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127000"/>
                <a:bevelB/>
              </a:sp3d>
            </c:spPr>
          </c:dPt>
          <c:dLbls>
            <c:dLbl>
              <c:idx val="0"/>
              <c:layout>
                <c:manualLayout>
                  <c:x val="0.18504319192220905"/>
                  <c:y val="-8.33122287981082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836846907720533E-2"/>
                  <c:y val="-2.1004611711352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47799242707095E-2"/>
                  <c:y val="-2.6255764639191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304195708673534E-2"/>
                  <c:y val="-3.67580704948675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130398990276121"/>
                  <c:y val="7.876729391757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8304195708673534E-2"/>
                  <c:y val="0.223173999433123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951074652907418E-2"/>
                  <c:y val="0.20615199441475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1565199495138064"/>
                  <c:y val="0.141781129051631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2650950896166363"/>
                  <c:y val="8.9269599773249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612459271374219"/>
                  <c:y val="3.67580704948674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0553244539313482"/>
                  <c:y val="-2.8881341103110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5293346276643214E-2"/>
                  <c:y val="-9.7146329165006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9391196970828378E-2"/>
                  <c:y val="-0.204794964185689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7586898359198706E-2"/>
                  <c:y val="-0.30981802274245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Sheet7!$B$3:$B$16</c:f>
              <c:strCache>
                <c:ptCount val="14"/>
                <c:pt idx="0">
                  <c:v>სასისტემო მნიშვნელობის ელექტროგადამცემი ქსელის განვითარება</c:v>
                </c:pt>
                <c:pt idx="1">
                  <c:v>ტურიზმის განვითარების ხელშეწყობა</c:v>
                </c:pt>
                <c:pt idx="2">
                  <c:v>მეწარმეობის განვითარება</c:v>
                </c:pt>
                <c:pt idx="3">
                  <c:v>ეკონომიკური პოლიტიკის შემუშავება და განხორციელება</c:v>
                </c:pt>
                <c:pt idx="4">
                  <c:v>ენერგეტიკული ინფრასტრუქტურის მშენებლობა-რეაბილიტაცია</c:v>
                </c:pt>
                <c:pt idx="5">
                  <c:v>საქართველოს ეროვნული ინოვაციების ეკოსისტემის პროექტი (IBRD)</c:v>
                </c:pt>
                <c:pt idx="6">
                  <c:v>ყაზბეგის მუნიციპალიტეტისა და დუშეთის მუნიციპალიტეტის მაღალმთიანი სოფლების მოსახლეობისათვის მიწოდებული ბუნებრივი აირის ღირებულების ანაზღაურების ღონისძიება</c:v>
                </c:pt>
                <c:pt idx="7">
                  <c:v>სახელმწიფო ქონების მართვა</c:v>
                </c:pt>
                <c:pt idx="8">
                  <c:v>ტრანსპორტის სფეროში საერთაშორისო ხელშეკრულებებით ნაკისრი ვალდებულებების დაფარვა და ტრანსპორტირების ხარჯების სუბსიდირება</c:v>
                </c:pt>
                <c:pt idx="9">
                  <c:v>საქართველოში ინოვაციებისა და ტექნოლოგიების განვითარება</c:v>
                </c:pt>
                <c:pt idx="10">
                  <c:v>ტექნიკური და სამშენებლო სფეროს რეგულირება</c:v>
                </c:pt>
                <c:pt idx="11">
                  <c:v>სტანდარტიზაციისა და მეტროლოგიის სფეროს განვითარება</c:v>
                </c:pt>
                <c:pt idx="12">
                  <c:v>საზღვაო პროფესიული განათლების ხელშეწყობა</c:v>
                </c:pt>
                <c:pt idx="13">
                  <c:v>აკრედიტაციის პროცესის მართვა და განვითარება</c:v>
                </c:pt>
              </c:strCache>
            </c:strRef>
          </c:cat>
          <c:val>
            <c:numRef>
              <c:f>Sheet7!$C$3:$C$16</c:f>
              <c:numCache>
                <c:formatCode>#,##0.0</c:formatCode>
                <c:ptCount val="14"/>
                <c:pt idx="0">
                  <c:v>52.7</c:v>
                </c:pt>
                <c:pt idx="1">
                  <c:v>52.115000000000002</c:v>
                </c:pt>
                <c:pt idx="2">
                  <c:v>41.68</c:v>
                </c:pt>
                <c:pt idx="3">
                  <c:v>22.035</c:v>
                </c:pt>
                <c:pt idx="4">
                  <c:v>21.6</c:v>
                </c:pt>
                <c:pt idx="5">
                  <c:v>10</c:v>
                </c:pt>
                <c:pt idx="6">
                  <c:v>8</c:v>
                </c:pt>
                <c:pt idx="7">
                  <c:v>7.8250000000000002</c:v>
                </c:pt>
                <c:pt idx="8">
                  <c:v>6</c:v>
                </c:pt>
                <c:pt idx="9">
                  <c:v>5.0199999999999996</c:v>
                </c:pt>
                <c:pt idx="10">
                  <c:v>1.21</c:v>
                </c:pt>
                <c:pt idx="11">
                  <c:v>0.84499999999999997</c:v>
                </c:pt>
                <c:pt idx="12">
                  <c:v>0.38</c:v>
                </c:pt>
                <c:pt idx="13">
                  <c:v>0.14000000000000001</c:v>
                </c:pt>
              </c:numCache>
            </c:numRef>
          </c:val>
          <c:extLst/>
        </c:ser>
        <c:ser>
          <c:idx val="1"/>
          <c:order val="1"/>
          <c:dPt>
            <c:idx val="0"/>
            <c:bubble3D val="0"/>
            <c:spPr>
              <a:solidFill>
                <a:schemeClr val="accent5">
                  <a:shade val="3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shade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shade val="6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shade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5">
                  <a:tint val="9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tint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5">
                  <a:tint val="4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5">
                  <a:tint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39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6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9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6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49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Sheet7!$B$3:$B$16</c:f>
              <c:strCache>
                <c:ptCount val="14"/>
                <c:pt idx="0">
                  <c:v>სასისტემო მნიშვნელობის ელექტროგადამცემი ქსელის განვითარება</c:v>
                </c:pt>
                <c:pt idx="1">
                  <c:v>ტურიზმის განვითარების ხელშეწყობა</c:v>
                </c:pt>
                <c:pt idx="2">
                  <c:v>მეწარმეობის განვითარება</c:v>
                </c:pt>
                <c:pt idx="3">
                  <c:v>ეკონომიკური პოლიტიკის შემუშავება და განხორციელება</c:v>
                </c:pt>
                <c:pt idx="4">
                  <c:v>ენერგეტიკული ინფრასტრუქტურის მშენებლობა-რეაბილიტაცია</c:v>
                </c:pt>
                <c:pt idx="5">
                  <c:v>საქართველოს ეროვნული ინოვაციების ეკოსისტემის პროექტი (IBRD)</c:v>
                </c:pt>
                <c:pt idx="6">
                  <c:v>ყაზბეგის მუნიციპალიტეტისა და დუშეთის მუნიციპალიტეტის მაღალმთიანი სოფლების მოსახლეობისათვის მიწოდებული ბუნებრივი აირის ღირებულების ანაზღაურების ღონისძიება</c:v>
                </c:pt>
                <c:pt idx="7">
                  <c:v>სახელმწიფო ქონების მართვა</c:v>
                </c:pt>
                <c:pt idx="8">
                  <c:v>ტრანსპორტის სფეროში საერთაშორისო ხელშეკრულებებით ნაკისრი ვალდებულებების დაფარვა და ტრანსპორტირების ხარჯების სუბსიდირება</c:v>
                </c:pt>
                <c:pt idx="9">
                  <c:v>საქართველოში ინოვაციებისა და ტექნოლოგიების განვითარება</c:v>
                </c:pt>
                <c:pt idx="10">
                  <c:v>ტექნიკური და სამშენებლო სფეროს რეგულირება</c:v>
                </c:pt>
                <c:pt idx="11">
                  <c:v>სტანდარტიზაციისა და მეტროლოგიის სფეროს განვითარება</c:v>
                </c:pt>
                <c:pt idx="12">
                  <c:v>საზღვაო პროფესიული განათლების ხელშეწყობა</c:v>
                </c:pt>
                <c:pt idx="13">
                  <c:v>აკრედიტაციის პროცესის მართვა და განვითარება</c:v>
                </c:pt>
              </c:strCache>
            </c:strRef>
          </c:cat>
          <c:val>
            <c:numRef>
              <c:f>Sheet7!$D$3:$D$16</c:f>
              <c:numCache>
                <c:formatCode>0.0%</c:formatCode>
                <c:ptCount val="14"/>
                <c:pt idx="0">
                  <c:v>0.22957961228490528</c:v>
                </c:pt>
                <c:pt idx="1">
                  <c:v>0.22703114789806145</c:v>
                </c:pt>
                <c:pt idx="2">
                  <c:v>0.18157264212589852</c:v>
                </c:pt>
                <c:pt idx="3">
                  <c:v>9.5992158571117411E-2</c:v>
                </c:pt>
                <c:pt idx="4">
                  <c:v>9.409714659115663E-2</c:v>
                </c:pt>
                <c:pt idx="5">
                  <c:v>4.3563493792202139E-2</c:v>
                </c:pt>
                <c:pt idx="6">
                  <c:v>3.4850795033761713E-2</c:v>
                </c:pt>
                <c:pt idx="7">
                  <c:v>3.4088433892398171E-2</c:v>
                </c:pt>
                <c:pt idx="8">
                  <c:v>2.6138096275321283E-2</c:v>
                </c:pt>
                <c:pt idx="9">
                  <c:v>2.1868873883685472E-2</c:v>
                </c:pt>
                <c:pt idx="10">
                  <c:v>5.2711827488564587E-3</c:v>
                </c:pt>
                <c:pt idx="11">
                  <c:v>3.6811152254410807E-3</c:v>
                </c:pt>
                <c:pt idx="12">
                  <c:v>1.6554127641036814E-3</c:v>
                </c:pt>
                <c:pt idx="13">
                  <c:v>6.0988891309083E-4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11072681335389"/>
          <c:y val="4.309275500827621E-2"/>
          <c:w val="0.63356750147790175"/>
          <c:h val="0.9431913143301434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დიაგრამები!$C$3739:$C$3751</c:f>
              <c:strCache>
                <c:ptCount val="13"/>
                <c:pt idx="0">
                  <c:v>სხვა უწყებები და პროგრამები</c:v>
                </c:pt>
                <c:pt idx="1">
                  <c:v>იუსტიცია</c:v>
                </c:pt>
                <c:pt idx="2">
                  <c:v>საგანგებო სიტუაციების მართვის სამსახური</c:v>
                </c:pt>
                <c:pt idx="3">
                  <c:v>ფინანსთა</c:v>
                </c:pt>
                <c:pt idx="4">
                  <c:v>სასამართლოები</c:v>
                </c:pt>
                <c:pt idx="5">
                  <c:v>დევნილთა სამინისტრო და შერიგების საკითხებში სახელმწიფო მინისტრის აპარატი</c:v>
                </c:pt>
                <c:pt idx="6">
                  <c:v>საგარეო</c:v>
                </c:pt>
                <c:pt idx="7">
                  <c:v>სახელმწიფო უსაფრთხოების სამსახური</c:v>
                </c:pt>
                <c:pt idx="8">
                  <c:v>სასჯელაღსრულება</c:v>
                </c:pt>
                <c:pt idx="9">
                  <c:v>შსს</c:v>
                </c:pt>
                <c:pt idx="10">
                  <c:v>მუნიციპალიტეტების დაფინანსება</c:v>
                </c:pt>
                <c:pt idx="11">
                  <c:v>თავდაცვა</c:v>
                </c:pt>
                <c:pt idx="12">
                  <c:v>ვალის მომსახურება და დაფარვა</c:v>
                </c:pt>
              </c:strCache>
            </c:strRef>
          </c:cat>
          <c:val>
            <c:numRef>
              <c:f>დიაგრამები!$D$3739:$D$3751</c:f>
              <c:numCache>
                <c:formatCode>#,##0.0</c:formatCode>
                <c:ptCount val="13"/>
                <c:pt idx="0">
                  <c:v>873.81999999999971</c:v>
                </c:pt>
                <c:pt idx="1">
                  <c:v>63</c:v>
                </c:pt>
                <c:pt idx="2">
                  <c:v>82.01</c:v>
                </c:pt>
                <c:pt idx="3">
                  <c:v>82.3</c:v>
                </c:pt>
                <c:pt idx="4">
                  <c:v>83.7</c:v>
                </c:pt>
                <c:pt idx="5">
                  <c:v>97.8</c:v>
                </c:pt>
                <c:pt idx="6">
                  <c:v>120.95</c:v>
                </c:pt>
                <c:pt idx="7">
                  <c:v>137.5</c:v>
                </c:pt>
                <c:pt idx="8">
                  <c:v>150</c:v>
                </c:pt>
                <c:pt idx="9">
                  <c:v>569.59</c:v>
                </c:pt>
                <c:pt idx="10">
                  <c:v>768</c:v>
                </c:pt>
                <c:pt idx="11">
                  <c:v>802</c:v>
                </c:pt>
                <c:pt idx="12">
                  <c:v>1310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5488656"/>
        <c:axId val="225489216"/>
      </c:barChart>
      <c:catAx>
        <c:axId val="22548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489216"/>
        <c:crosses val="autoZero"/>
        <c:auto val="1"/>
        <c:lblAlgn val="ctr"/>
        <c:lblOffset val="100"/>
        <c:noMultiLvlLbl val="0"/>
      </c:catAx>
      <c:valAx>
        <c:axId val="22548921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2548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93361226892363"/>
          <c:y val="3.454326240713871E-2"/>
          <c:w val="0.53276184017945205"/>
          <c:h val="0.930913475185722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BBB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დიაგრამები!$C$3760:$C$3771</c:f>
              <c:strCache>
                <c:ptCount val="12"/>
                <c:pt idx="0">
                  <c:v>სხვა უწყებები და პროგრამები</c:v>
                </c:pt>
                <c:pt idx="1">
                  <c:v>რწმუნებულები</c:v>
                </c:pt>
                <c:pt idx="2">
                  <c:v>პრეზიდენტის ადმინისტრაცია</c:v>
                </c:pt>
                <c:pt idx="3">
                  <c:v>აუდუტის სამსახური</c:v>
                </c:pt>
                <c:pt idx="4">
                  <c:v>მთავრობის ადმინისტრაცია</c:v>
                </c:pt>
                <c:pt idx="5">
                  <c:v>საზოგადოებრივი მაუწყებელი</c:v>
                </c:pt>
                <c:pt idx="6">
                  <c:v>პარლამენტი</c:v>
                </c:pt>
                <c:pt idx="7">
                  <c:v>ცესკო</c:v>
                </c:pt>
                <c:pt idx="8">
                  <c:v>სხვა საინვესტიციო პროგრამები</c:v>
                </c:pt>
                <c:pt idx="9">
                  <c:v>სახელმწიფო დაცვა</c:v>
                </c:pt>
                <c:pt idx="10">
                  <c:v>საპენსიო რეფორმა</c:v>
                </c:pt>
                <c:pt idx="11">
                  <c:v>სარეზერვო და სხვა ფონდები</c:v>
                </c:pt>
              </c:strCache>
            </c:strRef>
          </c:cat>
          <c:val>
            <c:numRef>
              <c:f>დიაგრამები!$D$3760:$D$3771</c:f>
              <c:numCache>
                <c:formatCode>#,##0.0</c:formatCode>
                <c:ptCount val="12"/>
                <c:pt idx="0">
                  <c:v>100.96159999999963</c:v>
                </c:pt>
                <c:pt idx="1">
                  <c:v>6.13</c:v>
                </c:pt>
                <c:pt idx="2">
                  <c:v>9.8000000000000007</c:v>
                </c:pt>
                <c:pt idx="3">
                  <c:v>14.517200000000001</c:v>
                </c:pt>
                <c:pt idx="4">
                  <c:v>16.5</c:v>
                </c:pt>
                <c:pt idx="5">
                  <c:v>52.521999999999998</c:v>
                </c:pt>
                <c:pt idx="6">
                  <c:v>62.131</c:v>
                </c:pt>
                <c:pt idx="7">
                  <c:v>67.058199999999999</c:v>
                </c:pt>
                <c:pt idx="8">
                  <c:v>54.2</c:v>
                </c:pt>
                <c:pt idx="9">
                  <c:v>55</c:v>
                </c:pt>
                <c:pt idx="10">
                  <c:v>80</c:v>
                </c:pt>
                <c:pt idx="11">
                  <c:v>355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5489776"/>
        <c:axId val="225490896"/>
      </c:barChart>
      <c:catAx>
        <c:axId val="22548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490896"/>
        <c:crosses val="autoZero"/>
        <c:auto val="1"/>
        <c:lblAlgn val="ctr"/>
        <c:lblOffset val="100"/>
        <c:noMultiLvlLbl val="0"/>
      </c:catAx>
      <c:valAx>
        <c:axId val="225490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254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E7-4525-99FF-DE6C165B977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E7-4525-99FF-DE6C165B977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1E7-4525-99FF-DE6C165B977A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E7-4525-99FF-DE6C165B977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E7-4525-99FF-DE6C165B977A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E7-4525-99FF-DE6C165B977A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E7-4525-99FF-DE6C165B977A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E7-4525-99FF-DE6C165B977A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1E7-4525-99FF-DE6C165B977A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1E7-4525-99FF-DE6C165B977A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1E7-4525-99FF-DE6C165B977A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1E7-4525-99FF-DE6C165B977A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1E7-4525-99FF-DE6C165B977A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1E7-4525-99FF-DE6C165B977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1E7-4525-99FF-DE6C165B977A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1E7-4525-99FF-DE6C165B977A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1E7-4525-99FF-DE6C165B977A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1E7-4525-99FF-DE6C165B9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1">
                  <c:v>უკრაინა</c:v>
                </c:pt>
                <c:pt idx="2">
                  <c:v>თურქეთი</c:v>
                </c:pt>
                <c:pt idx="3">
                  <c:v>აზერბაიჯანი</c:v>
                </c:pt>
                <c:pt idx="4">
                  <c:v>სომხეთი</c:v>
                </c:pt>
                <c:pt idx="5">
                  <c:v>სლოვაკეთი</c:v>
                </c:pt>
                <c:pt idx="6">
                  <c:v>სლოვენია</c:v>
                </c:pt>
                <c:pt idx="7">
                  <c:v>რუსეთი</c:v>
                </c:pt>
                <c:pt idx="8">
                  <c:v>ჩეხეთი</c:v>
                </c:pt>
                <c:pt idx="9">
                  <c:v>პოლონეთი</c:v>
                </c:pt>
                <c:pt idx="10">
                  <c:v>ლატვია</c:v>
                </c:pt>
                <c:pt idx="11">
                  <c:v>ლიტვა</c:v>
                </c:pt>
                <c:pt idx="12">
                  <c:v>ესტონეთი</c:v>
                </c:pt>
                <c:pt idx="13">
                  <c:v>მაკედონია</c:v>
                </c:pt>
                <c:pt idx="14">
                  <c:v>საქართველო</c:v>
                </c:pt>
                <c:pt idx="15">
                  <c:v>დანია</c:v>
                </c:pt>
                <c:pt idx="16">
                  <c:v>სინგაპური</c:v>
                </c:pt>
                <c:pt idx="17">
                  <c:v>ახალი ზელანდია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1">
                  <c:v>76</c:v>
                </c:pt>
                <c:pt idx="2">
                  <c:v>60</c:v>
                </c:pt>
                <c:pt idx="3">
                  <c:v>57</c:v>
                </c:pt>
                <c:pt idx="4">
                  <c:v>47</c:v>
                </c:pt>
                <c:pt idx="5">
                  <c:v>39</c:v>
                </c:pt>
                <c:pt idx="6">
                  <c:v>37</c:v>
                </c:pt>
                <c:pt idx="7">
                  <c:v>35</c:v>
                </c:pt>
                <c:pt idx="8">
                  <c:v>30</c:v>
                </c:pt>
                <c:pt idx="9">
                  <c:v>27</c:v>
                </c:pt>
                <c:pt idx="10">
                  <c:v>19</c:v>
                </c:pt>
                <c:pt idx="11">
                  <c:v>16</c:v>
                </c:pt>
                <c:pt idx="12">
                  <c:v>12</c:v>
                </c:pt>
                <c:pt idx="13">
                  <c:v>11</c:v>
                </c:pt>
                <c:pt idx="14">
                  <c:v>9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71E7-4525-99FF-DE6C165B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96416"/>
        <c:axId val="219796976"/>
      </c:barChart>
      <c:catAx>
        <c:axId val="21979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796976"/>
        <c:crosses val="autoZero"/>
        <c:auto val="1"/>
        <c:lblAlgn val="ctr"/>
        <c:lblOffset val="100"/>
        <c:tickLblSkip val="1"/>
        <c:noMultiLvlLbl val="0"/>
      </c:catAx>
      <c:valAx>
        <c:axId val="2197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7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შეფასების შედეგები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soft" dir="t"/>
            </a:scene3d>
            <a:sp3d prstMaterial="plastic">
              <a:bevelT w="63500" h="25400" prst="artDeco"/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/>
              </a:scene3d>
              <a:sp3d prstMaterial="plastic">
                <a:bevelT w="63500" h="25400" prst="artDeco"/>
                <a:bevelB w="114300" prst="artDeco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/>
              </a:scene3d>
              <a:sp3d prstMaterial="plastic">
                <a:bevelT w="63500" h="25400" prst="artDeco"/>
                <a:bevelB w="114300" prst="artDeco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/>
              </a:scene3d>
              <a:sp3d prstMaterial="plastic">
                <a:bevelT w="63500" h="254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0.1536796536796536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04761904761904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0735930735930733"/>
                  <c:y val="-4.466779121641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Sheet1!$B$3:$B$5</c:f>
              <c:strCache>
                <c:ptCount val="3"/>
                <c:pt idx="0">
                  <c:v>პრაქტიკა არ არსეობს</c:v>
                </c:pt>
                <c:pt idx="1">
                  <c:v>საბაზისო პრაქტიკა</c:v>
                </c:pt>
                <c:pt idx="2">
                  <c:v>საუკეთესო და კარგი პრაქტიკა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176544"/>
        <c:axId val="189123568"/>
      </c:barChart>
      <c:catAx>
        <c:axId val="36717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23568"/>
        <c:crosses val="autoZero"/>
        <c:auto val="1"/>
        <c:lblAlgn val="ctr"/>
        <c:lblOffset val="100"/>
        <c:noMultiLvlLbl val="0"/>
      </c:catAx>
      <c:valAx>
        <c:axId val="18912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765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6477206609284E-2"/>
          <c:y val="2.1453439420042828E-2"/>
          <c:w val="0.91597114468601393"/>
          <c:h val="0.86201240161681958"/>
        </c:manualLayout>
      </c:layout>
      <c:lineChart>
        <c:grouping val="standard"/>
        <c:varyColors val="0"/>
        <c:ser>
          <c:idx val="0"/>
          <c:order val="0"/>
          <c:tx>
            <c:strRef>
              <c:f>Output!$D$2</c:f>
              <c:strCache>
                <c:ptCount val="1"/>
                <c:pt idx="0">
                  <c:v>რუმინეთი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Output!$C$3:$C$144</c:f>
              <c:numCache>
                <c:formatCode>m\/d\/yyyy</c:formatCode>
                <c:ptCount val="142"/>
                <c:pt idx="0">
                  <c:v>43077</c:v>
                </c:pt>
                <c:pt idx="1">
                  <c:v>43070</c:v>
                </c:pt>
                <c:pt idx="2">
                  <c:v>43063</c:v>
                </c:pt>
                <c:pt idx="3">
                  <c:v>43056</c:v>
                </c:pt>
                <c:pt idx="4">
                  <c:v>43049</c:v>
                </c:pt>
                <c:pt idx="5">
                  <c:v>43042</c:v>
                </c:pt>
                <c:pt idx="6">
                  <c:v>43035</c:v>
                </c:pt>
                <c:pt idx="7">
                  <c:v>43028</c:v>
                </c:pt>
                <c:pt idx="8">
                  <c:v>43021</c:v>
                </c:pt>
                <c:pt idx="9">
                  <c:v>43014</c:v>
                </c:pt>
                <c:pt idx="10">
                  <c:v>43007</c:v>
                </c:pt>
                <c:pt idx="11">
                  <c:v>43000</c:v>
                </c:pt>
                <c:pt idx="12">
                  <c:v>42993</c:v>
                </c:pt>
                <c:pt idx="13">
                  <c:v>42986</c:v>
                </c:pt>
                <c:pt idx="14">
                  <c:v>42979</c:v>
                </c:pt>
                <c:pt idx="15">
                  <c:v>42972</c:v>
                </c:pt>
                <c:pt idx="16">
                  <c:v>42965</c:v>
                </c:pt>
                <c:pt idx="17">
                  <c:v>42958</c:v>
                </c:pt>
                <c:pt idx="18">
                  <c:v>42951</c:v>
                </c:pt>
                <c:pt idx="19">
                  <c:v>42944</c:v>
                </c:pt>
                <c:pt idx="20">
                  <c:v>42937</c:v>
                </c:pt>
                <c:pt idx="21">
                  <c:v>42930</c:v>
                </c:pt>
                <c:pt idx="22">
                  <c:v>42923</c:v>
                </c:pt>
                <c:pt idx="23">
                  <c:v>42916</c:v>
                </c:pt>
                <c:pt idx="24">
                  <c:v>42909</c:v>
                </c:pt>
                <c:pt idx="25">
                  <c:v>42902</c:v>
                </c:pt>
                <c:pt idx="26">
                  <c:v>42895</c:v>
                </c:pt>
                <c:pt idx="27">
                  <c:v>42888</c:v>
                </c:pt>
                <c:pt idx="28">
                  <c:v>42881</c:v>
                </c:pt>
                <c:pt idx="29">
                  <c:v>42874</c:v>
                </c:pt>
                <c:pt idx="30">
                  <c:v>42867</c:v>
                </c:pt>
                <c:pt idx="31">
                  <c:v>42860</c:v>
                </c:pt>
                <c:pt idx="32">
                  <c:v>42853</c:v>
                </c:pt>
                <c:pt idx="33">
                  <c:v>42846</c:v>
                </c:pt>
                <c:pt idx="34">
                  <c:v>42839</c:v>
                </c:pt>
                <c:pt idx="35">
                  <c:v>42832</c:v>
                </c:pt>
                <c:pt idx="36">
                  <c:v>42825</c:v>
                </c:pt>
                <c:pt idx="37">
                  <c:v>42818</c:v>
                </c:pt>
                <c:pt idx="38">
                  <c:v>42811</c:v>
                </c:pt>
                <c:pt idx="39">
                  <c:v>42804</c:v>
                </c:pt>
                <c:pt idx="40">
                  <c:v>42797</c:v>
                </c:pt>
                <c:pt idx="41">
                  <c:v>42790</c:v>
                </c:pt>
                <c:pt idx="42">
                  <c:v>42783</c:v>
                </c:pt>
                <c:pt idx="43">
                  <c:v>42776</c:v>
                </c:pt>
                <c:pt idx="44">
                  <c:v>42769</c:v>
                </c:pt>
                <c:pt idx="45">
                  <c:v>42762</c:v>
                </c:pt>
                <c:pt idx="46">
                  <c:v>42755</c:v>
                </c:pt>
                <c:pt idx="47">
                  <c:v>42748</c:v>
                </c:pt>
                <c:pt idx="48">
                  <c:v>42741</c:v>
                </c:pt>
                <c:pt idx="49">
                  <c:v>42734</c:v>
                </c:pt>
                <c:pt idx="50">
                  <c:v>42727</c:v>
                </c:pt>
                <c:pt idx="51">
                  <c:v>42720</c:v>
                </c:pt>
                <c:pt idx="52">
                  <c:v>42713</c:v>
                </c:pt>
                <c:pt idx="53">
                  <c:v>42706</c:v>
                </c:pt>
                <c:pt idx="54">
                  <c:v>42699</c:v>
                </c:pt>
                <c:pt idx="55">
                  <c:v>42692</c:v>
                </c:pt>
                <c:pt idx="56">
                  <c:v>42685</c:v>
                </c:pt>
                <c:pt idx="57">
                  <c:v>42678</c:v>
                </c:pt>
                <c:pt idx="58">
                  <c:v>42671</c:v>
                </c:pt>
                <c:pt idx="59">
                  <c:v>42664</c:v>
                </c:pt>
                <c:pt idx="60">
                  <c:v>42657</c:v>
                </c:pt>
                <c:pt idx="61">
                  <c:v>42650</c:v>
                </c:pt>
                <c:pt idx="62">
                  <c:v>42643</c:v>
                </c:pt>
                <c:pt idx="63">
                  <c:v>42636</c:v>
                </c:pt>
                <c:pt idx="64">
                  <c:v>42629</c:v>
                </c:pt>
                <c:pt idx="65">
                  <c:v>42622</c:v>
                </c:pt>
                <c:pt idx="66">
                  <c:v>42615</c:v>
                </c:pt>
                <c:pt idx="67">
                  <c:v>42608</c:v>
                </c:pt>
                <c:pt idx="68">
                  <c:v>42601</c:v>
                </c:pt>
                <c:pt idx="69">
                  <c:v>42594</c:v>
                </c:pt>
                <c:pt idx="70">
                  <c:v>42587</c:v>
                </c:pt>
                <c:pt idx="71">
                  <c:v>42580</c:v>
                </c:pt>
                <c:pt idx="72">
                  <c:v>42573</c:v>
                </c:pt>
                <c:pt idx="73">
                  <c:v>42566</c:v>
                </c:pt>
                <c:pt idx="74">
                  <c:v>42559</c:v>
                </c:pt>
                <c:pt idx="75">
                  <c:v>42552</c:v>
                </c:pt>
                <c:pt idx="76">
                  <c:v>42545</c:v>
                </c:pt>
                <c:pt idx="77">
                  <c:v>42538</c:v>
                </c:pt>
                <c:pt idx="78">
                  <c:v>42531</c:v>
                </c:pt>
                <c:pt idx="79">
                  <c:v>42524</c:v>
                </c:pt>
                <c:pt idx="80">
                  <c:v>42517</c:v>
                </c:pt>
                <c:pt idx="81">
                  <c:v>42510</c:v>
                </c:pt>
                <c:pt idx="82">
                  <c:v>42503</c:v>
                </c:pt>
                <c:pt idx="83">
                  <c:v>42496</c:v>
                </c:pt>
                <c:pt idx="84">
                  <c:v>42489</c:v>
                </c:pt>
                <c:pt idx="85">
                  <c:v>42482</c:v>
                </c:pt>
                <c:pt idx="86">
                  <c:v>42475</c:v>
                </c:pt>
                <c:pt idx="87">
                  <c:v>42468</c:v>
                </c:pt>
                <c:pt idx="88">
                  <c:v>42461</c:v>
                </c:pt>
                <c:pt idx="89">
                  <c:v>42454</c:v>
                </c:pt>
                <c:pt idx="90">
                  <c:v>42447</c:v>
                </c:pt>
                <c:pt idx="91">
                  <c:v>42440</c:v>
                </c:pt>
                <c:pt idx="92">
                  <c:v>42433</c:v>
                </c:pt>
                <c:pt idx="93">
                  <c:v>42426</c:v>
                </c:pt>
                <c:pt idx="94">
                  <c:v>42419</c:v>
                </c:pt>
                <c:pt idx="95">
                  <c:v>42412</c:v>
                </c:pt>
                <c:pt idx="96">
                  <c:v>42405</c:v>
                </c:pt>
                <c:pt idx="97">
                  <c:v>42398</c:v>
                </c:pt>
                <c:pt idx="98">
                  <c:v>42391</c:v>
                </c:pt>
                <c:pt idx="99">
                  <c:v>42384</c:v>
                </c:pt>
                <c:pt idx="100">
                  <c:v>42377</c:v>
                </c:pt>
                <c:pt idx="101">
                  <c:v>42370</c:v>
                </c:pt>
                <c:pt idx="102">
                  <c:v>42363</c:v>
                </c:pt>
                <c:pt idx="103">
                  <c:v>42356</c:v>
                </c:pt>
                <c:pt idx="104">
                  <c:v>42349</c:v>
                </c:pt>
                <c:pt idx="105">
                  <c:v>42342</c:v>
                </c:pt>
                <c:pt idx="106">
                  <c:v>42335</c:v>
                </c:pt>
                <c:pt idx="107">
                  <c:v>42328</c:v>
                </c:pt>
                <c:pt idx="108">
                  <c:v>42321</c:v>
                </c:pt>
                <c:pt idx="109">
                  <c:v>42314</c:v>
                </c:pt>
                <c:pt idx="110">
                  <c:v>42307</c:v>
                </c:pt>
                <c:pt idx="111">
                  <c:v>42300</c:v>
                </c:pt>
                <c:pt idx="112">
                  <c:v>42293</c:v>
                </c:pt>
                <c:pt idx="113">
                  <c:v>42286</c:v>
                </c:pt>
                <c:pt idx="114">
                  <c:v>42279</c:v>
                </c:pt>
                <c:pt idx="115">
                  <c:v>42272</c:v>
                </c:pt>
                <c:pt idx="116">
                  <c:v>42265</c:v>
                </c:pt>
                <c:pt idx="117">
                  <c:v>42258</c:v>
                </c:pt>
                <c:pt idx="118">
                  <c:v>42251</c:v>
                </c:pt>
                <c:pt idx="119">
                  <c:v>42244</c:v>
                </c:pt>
                <c:pt idx="120">
                  <c:v>42237</c:v>
                </c:pt>
                <c:pt idx="121">
                  <c:v>42230</c:v>
                </c:pt>
                <c:pt idx="122">
                  <c:v>42223</c:v>
                </c:pt>
                <c:pt idx="123">
                  <c:v>42216</c:v>
                </c:pt>
                <c:pt idx="124">
                  <c:v>42209</c:v>
                </c:pt>
                <c:pt idx="125">
                  <c:v>42202</c:v>
                </c:pt>
                <c:pt idx="126">
                  <c:v>42195</c:v>
                </c:pt>
                <c:pt idx="127">
                  <c:v>42188</c:v>
                </c:pt>
                <c:pt idx="128">
                  <c:v>42181</c:v>
                </c:pt>
                <c:pt idx="129">
                  <c:v>42174</c:v>
                </c:pt>
                <c:pt idx="130">
                  <c:v>42167</c:v>
                </c:pt>
                <c:pt idx="131">
                  <c:v>42160</c:v>
                </c:pt>
                <c:pt idx="132">
                  <c:v>42153</c:v>
                </c:pt>
                <c:pt idx="133">
                  <c:v>42146</c:v>
                </c:pt>
                <c:pt idx="134">
                  <c:v>42139</c:v>
                </c:pt>
                <c:pt idx="135">
                  <c:v>42132</c:v>
                </c:pt>
                <c:pt idx="136">
                  <c:v>42125</c:v>
                </c:pt>
                <c:pt idx="137">
                  <c:v>42118</c:v>
                </c:pt>
                <c:pt idx="138">
                  <c:v>42111</c:v>
                </c:pt>
                <c:pt idx="139">
                  <c:v>42104</c:v>
                </c:pt>
                <c:pt idx="140">
                  <c:v>42097</c:v>
                </c:pt>
                <c:pt idx="141">
                  <c:v>42090</c:v>
                </c:pt>
              </c:numCache>
            </c:numRef>
          </c:cat>
          <c:val>
            <c:numRef>
              <c:f>Output!$D$3:$D$144</c:f>
              <c:numCache>
                <c:formatCode>General</c:formatCode>
                <c:ptCount val="142"/>
                <c:pt idx="0">
                  <c:v>2.8330000000000002</c:v>
                </c:pt>
                <c:pt idx="1">
                  <c:v>2.89</c:v>
                </c:pt>
                <c:pt idx="2">
                  <c:v>2.944</c:v>
                </c:pt>
                <c:pt idx="3">
                  <c:v>2.98</c:v>
                </c:pt>
                <c:pt idx="4">
                  <c:v>2.9220000000000002</c:v>
                </c:pt>
                <c:pt idx="5">
                  <c:v>2.7810000000000001</c:v>
                </c:pt>
                <c:pt idx="6">
                  <c:v>2.8380000000000001</c:v>
                </c:pt>
                <c:pt idx="7">
                  <c:v>2.802</c:v>
                </c:pt>
                <c:pt idx="8">
                  <c:v>2.8039999999999998</c:v>
                </c:pt>
                <c:pt idx="9">
                  <c:v>2.8170000000000002</c:v>
                </c:pt>
                <c:pt idx="10">
                  <c:v>2.8340000000000001</c:v>
                </c:pt>
                <c:pt idx="11">
                  <c:v>2.706</c:v>
                </c:pt>
                <c:pt idx="12">
                  <c:v>2.6259999999999999</c:v>
                </c:pt>
                <c:pt idx="13">
                  <c:v>2.573</c:v>
                </c:pt>
                <c:pt idx="14">
                  <c:v>2.6459999999999999</c:v>
                </c:pt>
                <c:pt idx="15">
                  <c:v>2.67</c:v>
                </c:pt>
                <c:pt idx="16">
                  <c:v>2.7330000000000001</c:v>
                </c:pt>
                <c:pt idx="17">
                  <c:v>2.7749999999999999</c:v>
                </c:pt>
                <c:pt idx="18">
                  <c:v>2.8050000000000002</c:v>
                </c:pt>
                <c:pt idx="19">
                  <c:v>2.8730000000000002</c:v>
                </c:pt>
                <c:pt idx="20">
                  <c:v>2.8439999999999999</c:v>
                </c:pt>
                <c:pt idx="21">
                  <c:v>2.9540000000000002</c:v>
                </c:pt>
                <c:pt idx="22">
                  <c:v>3.0950000000000002</c:v>
                </c:pt>
                <c:pt idx="23">
                  <c:v>2.923</c:v>
                </c:pt>
                <c:pt idx="24">
                  <c:v>2.762</c:v>
                </c:pt>
                <c:pt idx="25">
                  <c:v>2.7690000000000001</c:v>
                </c:pt>
                <c:pt idx="26">
                  <c:v>2.8109999999999999</c:v>
                </c:pt>
                <c:pt idx="27">
                  <c:v>2.9180000000000001</c:v>
                </c:pt>
                <c:pt idx="28">
                  <c:v>2.9929999999999999</c:v>
                </c:pt>
                <c:pt idx="29">
                  <c:v>3.0169999999999999</c:v>
                </c:pt>
                <c:pt idx="30">
                  <c:v>3.032</c:v>
                </c:pt>
                <c:pt idx="31">
                  <c:v>3.0630000000000002</c:v>
                </c:pt>
                <c:pt idx="32">
                  <c:v>3.0529999999999999</c:v>
                </c:pt>
                <c:pt idx="33">
                  <c:v>3.0470000000000002</c:v>
                </c:pt>
                <c:pt idx="34">
                  <c:v>3.05</c:v>
                </c:pt>
                <c:pt idx="35">
                  <c:v>3.0219999999999998</c:v>
                </c:pt>
                <c:pt idx="36">
                  <c:v>3.1179999999999999</c:v>
                </c:pt>
                <c:pt idx="37">
                  <c:v>3.149</c:v>
                </c:pt>
                <c:pt idx="38">
                  <c:v>3.3119999999999998</c:v>
                </c:pt>
                <c:pt idx="39">
                  <c:v>3.49</c:v>
                </c:pt>
                <c:pt idx="40">
                  <c:v>3.2730000000000001</c:v>
                </c:pt>
                <c:pt idx="41">
                  <c:v>3.2120000000000002</c:v>
                </c:pt>
                <c:pt idx="42">
                  <c:v>3.3620000000000001</c:v>
                </c:pt>
                <c:pt idx="43">
                  <c:v>3.3690000000000002</c:v>
                </c:pt>
                <c:pt idx="44">
                  <c:v>3.4849999999999999</c:v>
                </c:pt>
                <c:pt idx="45">
                  <c:v>3.5270000000000001</c:v>
                </c:pt>
                <c:pt idx="46">
                  <c:v>3.5049999999999999</c:v>
                </c:pt>
                <c:pt idx="47">
                  <c:v>3.3690000000000002</c:v>
                </c:pt>
                <c:pt idx="48">
                  <c:v>3.4239999999999999</c:v>
                </c:pt>
                <c:pt idx="49">
                  <c:v>3.65</c:v>
                </c:pt>
                <c:pt idx="50">
                  <c:v>3.6829999999999998</c:v>
                </c:pt>
                <c:pt idx="51">
                  <c:v>3.7970000000000002</c:v>
                </c:pt>
                <c:pt idx="52">
                  <c:v>3.7040000000000002</c:v>
                </c:pt>
                <c:pt idx="53">
                  <c:v>3.6859999999999999</c:v>
                </c:pt>
                <c:pt idx="54">
                  <c:v>3.6</c:v>
                </c:pt>
                <c:pt idx="55">
                  <c:v>3.5659999999999998</c:v>
                </c:pt>
                <c:pt idx="56">
                  <c:v>3.6320000000000001</c:v>
                </c:pt>
                <c:pt idx="57">
                  <c:v>2.83</c:v>
                </c:pt>
                <c:pt idx="58">
                  <c:v>2.8050000000000002</c:v>
                </c:pt>
                <c:pt idx="59">
                  <c:v>2.79</c:v>
                </c:pt>
                <c:pt idx="60">
                  <c:v>2.86</c:v>
                </c:pt>
                <c:pt idx="61">
                  <c:v>2.7589999999999999</c:v>
                </c:pt>
                <c:pt idx="62">
                  <c:v>2.536</c:v>
                </c:pt>
                <c:pt idx="63">
                  <c:v>2.5089999999999999</c:v>
                </c:pt>
                <c:pt idx="64">
                  <c:v>2.6110000000000002</c:v>
                </c:pt>
                <c:pt idx="65">
                  <c:v>2.536</c:v>
                </c:pt>
                <c:pt idx="66">
                  <c:v>2.5009999999999999</c:v>
                </c:pt>
                <c:pt idx="67">
                  <c:v>2.5230000000000001</c:v>
                </c:pt>
                <c:pt idx="68">
                  <c:v>2.59</c:v>
                </c:pt>
                <c:pt idx="69">
                  <c:v>2.669</c:v>
                </c:pt>
                <c:pt idx="70">
                  <c:v>2.7890000000000001</c:v>
                </c:pt>
                <c:pt idx="71">
                  <c:v>2.839</c:v>
                </c:pt>
                <c:pt idx="72">
                  <c:v>2.8759999999999999</c:v>
                </c:pt>
                <c:pt idx="73">
                  <c:v>2.8559999999999999</c:v>
                </c:pt>
                <c:pt idx="74">
                  <c:v>2.8570000000000002</c:v>
                </c:pt>
                <c:pt idx="75">
                  <c:v>2.9809999999999999</c:v>
                </c:pt>
                <c:pt idx="76">
                  <c:v>3.173</c:v>
                </c:pt>
                <c:pt idx="77">
                  <c:v>3.1949999999999998</c:v>
                </c:pt>
                <c:pt idx="78">
                  <c:v>3.085</c:v>
                </c:pt>
                <c:pt idx="79">
                  <c:v>3.1440000000000001</c:v>
                </c:pt>
                <c:pt idx="80">
                  <c:v>3.1949999999999998</c:v>
                </c:pt>
                <c:pt idx="81">
                  <c:v>3.2149999999999999</c:v>
                </c:pt>
                <c:pt idx="82">
                  <c:v>3.1150000000000002</c:v>
                </c:pt>
                <c:pt idx="83">
                  <c:v>3.1349999999999998</c:v>
                </c:pt>
                <c:pt idx="84">
                  <c:v>3.173</c:v>
                </c:pt>
                <c:pt idx="85">
                  <c:v>3.1970000000000001</c:v>
                </c:pt>
                <c:pt idx="86">
                  <c:v>3.17</c:v>
                </c:pt>
                <c:pt idx="87">
                  <c:v>3.1419999999999999</c:v>
                </c:pt>
                <c:pt idx="88">
                  <c:v>3.1840000000000002</c:v>
                </c:pt>
                <c:pt idx="89">
                  <c:v>3.2370000000000001</c:v>
                </c:pt>
                <c:pt idx="90">
                  <c:v>3.1520000000000001</c:v>
                </c:pt>
                <c:pt idx="91">
                  <c:v>3.1880000000000002</c:v>
                </c:pt>
                <c:pt idx="92">
                  <c:v>3.15</c:v>
                </c:pt>
                <c:pt idx="93">
                  <c:v>3.1219999999999999</c:v>
                </c:pt>
                <c:pt idx="94">
                  <c:v>3.1219999999999999</c:v>
                </c:pt>
                <c:pt idx="95">
                  <c:v>3.1019999999999999</c:v>
                </c:pt>
                <c:pt idx="96">
                  <c:v>3.2280000000000002</c:v>
                </c:pt>
                <c:pt idx="97">
                  <c:v>3.3359999999999999</c:v>
                </c:pt>
                <c:pt idx="98">
                  <c:v>3.3940000000000001</c:v>
                </c:pt>
                <c:pt idx="99">
                  <c:v>3.4390000000000001</c:v>
                </c:pt>
                <c:pt idx="100">
                  <c:v>3.3690000000000002</c:v>
                </c:pt>
                <c:pt idx="101">
                  <c:v>3.456</c:v>
                </c:pt>
                <c:pt idx="102">
                  <c:v>3.4750000000000001</c:v>
                </c:pt>
                <c:pt idx="103">
                  <c:v>3.4860000000000002</c:v>
                </c:pt>
                <c:pt idx="104">
                  <c:v>3.4140000000000001</c:v>
                </c:pt>
                <c:pt idx="105">
                  <c:v>3.4089999999999998</c:v>
                </c:pt>
                <c:pt idx="106">
                  <c:v>3.331</c:v>
                </c:pt>
                <c:pt idx="107">
                  <c:v>3.3450000000000002</c:v>
                </c:pt>
                <c:pt idx="108">
                  <c:v>3.427</c:v>
                </c:pt>
                <c:pt idx="109">
                  <c:v>3.484</c:v>
                </c:pt>
                <c:pt idx="110">
                  <c:v>3.2719999999999998</c:v>
                </c:pt>
                <c:pt idx="111">
                  <c:v>3.1869999999999998</c:v>
                </c:pt>
                <c:pt idx="112">
                  <c:v>3.13</c:v>
                </c:pt>
                <c:pt idx="113">
                  <c:v>3.254</c:v>
                </c:pt>
                <c:pt idx="114">
                  <c:v>3.4039999999999999</c:v>
                </c:pt>
                <c:pt idx="115">
                  <c:v>3.4540000000000002</c:v>
                </c:pt>
                <c:pt idx="116">
                  <c:v>3.359</c:v>
                </c:pt>
                <c:pt idx="117">
                  <c:v>3.5529999999999999</c:v>
                </c:pt>
                <c:pt idx="118">
                  <c:v>3.6240000000000001</c:v>
                </c:pt>
                <c:pt idx="119">
                  <c:v>3.573</c:v>
                </c:pt>
                <c:pt idx="120">
                  <c:v>3.4689999999999999</c:v>
                </c:pt>
                <c:pt idx="121">
                  <c:v>3.4649999999999999</c:v>
                </c:pt>
                <c:pt idx="122">
                  <c:v>3.56</c:v>
                </c:pt>
                <c:pt idx="123">
                  <c:v>3.54</c:v>
                </c:pt>
                <c:pt idx="124">
                  <c:v>3.5059999999999998</c:v>
                </c:pt>
                <c:pt idx="125">
                  <c:v>3.5259999999999998</c:v>
                </c:pt>
                <c:pt idx="126">
                  <c:v>3.524</c:v>
                </c:pt>
                <c:pt idx="127">
                  <c:v>3.6560000000000001</c:v>
                </c:pt>
                <c:pt idx="128">
                  <c:v>3.6640000000000001</c:v>
                </c:pt>
                <c:pt idx="129">
                  <c:v>3.5939999999999999</c:v>
                </c:pt>
                <c:pt idx="130">
                  <c:v>3.7650000000000001</c:v>
                </c:pt>
                <c:pt idx="131">
                  <c:v>3.5760000000000001</c:v>
                </c:pt>
                <c:pt idx="132">
                  <c:v>3.3479999999999999</c:v>
                </c:pt>
                <c:pt idx="133">
                  <c:v>3.2709999999999999</c:v>
                </c:pt>
                <c:pt idx="134">
                  <c:v>3.3580000000000001</c:v>
                </c:pt>
                <c:pt idx="135">
                  <c:v>3.4750000000000001</c:v>
                </c:pt>
                <c:pt idx="136">
                  <c:v>3.34</c:v>
                </c:pt>
                <c:pt idx="137">
                  <c:v>3.274</c:v>
                </c:pt>
                <c:pt idx="138">
                  <c:v>3.1829999999999998</c:v>
                </c:pt>
                <c:pt idx="139">
                  <c:v>3.1859999999999999</c:v>
                </c:pt>
                <c:pt idx="140">
                  <c:v>3.2069999999999999</c:v>
                </c:pt>
                <c:pt idx="141">
                  <c:v>3.2869999999999999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03-4D62-8D3B-911B17C5B164}"/>
            </c:ext>
          </c:extLst>
        </c:ser>
        <c:ser>
          <c:idx val="1"/>
          <c:order val="1"/>
          <c:tx>
            <c:strRef>
              <c:f>Output!$E$2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412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Output!$C$3:$C$144</c:f>
              <c:numCache>
                <c:formatCode>m\/d\/yyyy</c:formatCode>
                <c:ptCount val="142"/>
                <c:pt idx="0">
                  <c:v>43077</c:v>
                </c:pt>
                <c:pt idx="1">
                  <c:v>43070</c:v>
                </c:pt>
                <c:pt idx="2">
                  <c:v>43063</c:v>
                </c:pt>
                <c:pt idx="3">
                  <c:v>43056</c:v>
                </c:pt>
                <c:pt idx="4">
                  <c:v>43049</c:v>
                </c:pt>
                <c:pt idx="5">
                  <c:v>43042</c:v>
                </c:pt>
                <c:pt idx="6">
                  <c:v>43035</c:v>
                </c:pt>
                <c:pt idx="7">
                  <c:v>43028</c:v>
                </c:pt>
                <c:pt idx="8">
                  <c:v>43021</c:v>
                </c:pt>
                <c:pt idx="9">
                  <c:v>43014</c:v>
                </c:pt>
                <c:pt idx="10">
                  <c:v>43007</c:v>
                </c:pt>
                <c:pt idx="11">
                  <c:v>43000</c:v>
                </c:pt>
                <c:pt idx="12">
                  <c:v>42993</c:v>
                </c:pt>
                <c:pt idx="13">
                  <c:v>42986</c:v>
                </c:pt>
                <c:pt idx="14">
                  <c:v>42979</c:v>
                </c:pt>
                <c:pt idx="15">
                  <c:v>42972</c:v>
                </c:pt>
                <c:pt idx="16">
                  <c:v>42965</c:v>
                </c:pt>
                <c:pt idx="17">
                  <c:v>42958</c:v>
                </c:pt>
                <c:pt idx="18">
                  <c:v>42951</c:v>
                </c:pt>
                <c:pt idx="19">
                  <c:v>42944</c:v>
                </c:pt>
                <c:pt idx="20">
                  <c:v>42937</c:v>
                </c:pt>
                <c:pt idx="21">
                  <c:v>42930</c:v>
                </c:pt>
                <c:pt idx="22">
                  <c:v>42923</c:v>
                </c:pt>
                <c:pt idx="23">
                  <c:v>42916</c:v>
                </c:pt>
                <c:pt idx="24">
                  <c:v>42909</c:v>
                </c:pt>
                <c:pt idx="25">
                  <c:v>42902</c:v>
                </c:pt>
                <c:pt idx="26">
                  <c:v>42895</c:v>
                </c:pt>
                <c:pt idx="27">
                  <c:v>42888</c:v>
                </c:pt>
                <c:pt idx="28">
                  <c:v>42881</c:v>
                </c:pt>
                <c:pt idx="29">
                  <c:v>42874</c:v>
                </c:pt>
                <c:pt idx="30">
                  <c:v>42867</c:v>
                </c:pt>
                <c:pt idx="31">
                  <c:v>42860</c:v>
                </c:pt>
                <c:pt idx="32">
                  <c:v>42853</c:v>
                </c:pt>
                <c:pt idx="33">
                  <c:v>42846</c:v>
                </c:pt>
                <c:pt idx="34">
                  <c:v>42839</c:v>
                </c:pt>
                <c:pt idx="35">
                  <c:v>42832</c:v>
                </c:pt>
                <c:pt idx="36">
                  <c:v>42825</c:v>
                </c:pt>
                <c:pt idx="37">
                  <c:v>42818</c:v>
                </c:pt>
                <c:pt idx="38">
                  <c:v>42811</c:v>
                </c:pt>
                <c:pt idx="39">
                  <c:v>42804</c:v>
                </c:pt>
                <c:pt idx="40">
                  <c:v>42797</c:v>
                </c:pt>
                <c:pt idx="41">
                  <c:v>42790</c:v>
                </c:pt>
                <c:pt idx="42">
                  <c:v>42783</c:v>
                </c:pt>
                <c:pt idx="43">
                  <c:v>42776</c:v>
                </c:pt>
                <c:pt idx="44">
                  <c:v>42769</c:v>
                </c:pt>
                <c:pt idx="45">
                  <c:v>42762</c:v>
                </c:pt>
                <c:pt idx="46">
                  <c:v>42755</c:v>
                </c:pt>
                <c:pt idx="47">
                  <c:v>42748</c:v>
                </c:pt>
                <c:pt idx="48">
                  <c:v>42741</c:v>
                </c:pt>
                <c:pt idx="49">
                  <c:v>42734</c:v>
                </c:pt>
                <c:pt idx="50">
                  <c:v>42727</c:v>
                </c:pt>
                <c:pt idx="51">
                  <c:v>42720</c:v>
                </c:pt>
                <c:pt idx="52">
                  <c:v>42713</c:v>
                </c:pt>
                <c:pt idx="53">
                  <c:v>42706</c:v>
                </c:pt>
                <c:pt idx="54">
                  <c:v>42699</c:v>
                </c:pt>
                <c:pt idx="55">
                  <c:v>42692</c:v>
                </c:pt>
                <c:pt idx="56">
                  <c:v>42685</c:v>
                </c:pt>
                <c:pt idx="57">
                  <c:v>42678</c:v>
                </c:pt>
                <c:pt idx="58">
                  <c:v>42671</c:v>
                </c:pt>
                <c:pt idx="59">
                  <c:v>42664</c:v>
                </c:pt>
                <c:pt idx="60">
                  <c:v>42657</c:v>
                </c:pt>
                <c:pt idx="61">
                  <c:v>42650</c:v>
                </c:pt>
                <c:pt idx="62">
                  <c:v>42643</c:v>
                </c:pt>
                <c:pt idx="63">
                  <c:v>42636</c:v>
                </c:pt>
                <c:pt idx="64">
                  <c:v>42629</c:v>
                </c:pt>
                <c:pt idx="65">
                  <c:v>42622</c:v>
                </c:pt>
                <c:pt idx="66">
                  <c:v>42615</c:v>
                </c:pt>
                <c:pt idx="67">
                  <c:v>42608</c:v>
                </c:pt>
                <c:pt idx="68">
                  <c:v>42601</c:v>
                </c:pt>
                <c:pt idx="69">
                  <c:v>42594</c:v>
                </c:pt>
                <c:pt idx="70">
                  <c:v>42587</c:v>
                </c:pt>
                <c:pt idx="71">
                  <c:v>42580</c:v>
                </c:pt>
                <c:pt idx="72">
                  <c:v>42573</c:v>
                </c:pt>
                <c:pt idx="73">
                  <c:v>42566</c:v>
                </c:pt>
                <c:pt idx="74">
                  <c:v>42559</c:v>
                </c:pt>
                <c:pt idx="75">
                  <c:v>42552</c:v>
                </c:pt>
                <c:pt idx="76">
                  <c:v>42545</c:v>
                </c:pt>
                <c:pt idx="77">
                  <c:v>42538</c:v>
                </c:pt>
                <c:pt idx="78">
                  <c:v>42531</c:v>
                </c:pt>
                <c:pt idx="79">
                  <c:v>42524</c:v>
                </c:pt>
                <c:pt idx="80">
                  <c:v>42517</c:v>
                </c:pt>
                <c:pt idx="81">
                  <c:v>42510</c:v>
                </c:pt>
                <c:pt idx="82">
                  <c:v>42503</c:v>
                </c:pt>
                <c:pt idx="83">
                  <c:v>42496</c:v>
                </c:pt>
                <c:pt idx="84">
                  <c:v>42489</c:v>
                </c:pt>
                <c:pt idx="85">
                  <c:v>42482</c:v>
                </c:pt>
                <c:pt idx="86">
                  <c:v>42475</c:v>
                </c:pt>
                <c:pt idx="87">
                  <c:v>42468</c:v>
                </c:pt>
                <c:pt idx="88">
                  <c:v>42461</c:v>
                </c:pt>
                <c:pt idx="89">
                  <c:v>42454</c:v>
                </c:pt>
                <c:pt idx="90">
                  <c:v>42447</c:v>
                </c:pt>
                <c:pt idx="91">
                  <c:v>42440</c:v>
                </c:pt>
                <c:pt idx="92">
                  <c:v>42433</c:v>
                </c:pt>
                <c:pt idx="93">
                  <c:v>42426</c:v>
                </c:pt>
                <c:pt idx="94">
                  <c:v>42419</c:v>
                </c:pt>
                <c:pt idx="95">
                  <c:v>42412</c:v>
                </c:pt>
                <c:pt idx="96">
                  <c:v>42405</c:v>
                </c:pt>
                <c:pt idx="97">
                  <c:v>42398</c:v>
                </c:pt>
                <c:pt idx="98">
                  <c:v>42391</c:v>
                </c:pt>
                <c:pt idx="99">
                  <c:v>42384</c:v>
                </c:pt>
                <c:pt idx="100">
                  <c:v>42377</c:v>
                </c:pt>
                <c:pt idx="101">
                  <c:v>42370</c:v>
                </c:pt>
                <c:pt idx="102">
                  <c:v>42363</c:v>
                </c:pt>
                <c:pt idx="103">
                  <c:v>42356</c:v>
                </c:pt>
                <c:pt idx="104">
                  <c:v>42349</c:v>
                </c:pt>
                <c:pt idx="105">
                  <c:v>42342</c:v>
                </c:pt>
                <c:pt idx="106">
                  <c:v>42335</c:v>
                </c:pt>
                <c:pt idx="107">
                  <c:v>42328</c:v>
                </c:pt>
                <c:pt idx="108">
                  <c:v>42321</c:v>
                </c:pt>
                <c:pt idx="109">
                  <c:v>42314</c:v>
                </c:pt>
                <c:pt idx="110">
                  <c:v>42307</c:v>
                </c:pt>
                <c:pt idx="111">
                  <c:v>42300</c:v>
                </c:pt>
                <c:pt idx="112">
                  <c:v>42293</c:v>
                </c:pt>
                <c:pt idx="113">
                  <c:v>42286</c:v>
                </c:pt>
                <c:pt idx="114">
                  <c:v>42279</c:v>
                </c:pt>
                <c:pt idx="115">
                  <c:v>42272</c:v>
                </c:pt>
                <c:pt idx="116">
                  <c:v>42265</c:v>
                </c:pt>
                <c:pt idx="117">
                  <c:v>42258</c:v>
                </c:pt>
                <c:pt idx="118">
                  <c:v>42251</c:v>
                </c:pt>
                <c:pt idx="119">
                  <c:v>42244</c:v>
                </c:pt>
                <c:pt idx="120">
                  <c:v>42237</c:v>
                </c:pt>
                <c:pt idx="121">
                  <c:v>42230</c:v>
                </c:pt>
                <c:pt idx="122">
                  <c:v>42223</c:v>
                </c:pt>
                <c:pt idx="123">
                  <c:v>42216</c:v>
                </c:pt>
                <c:pt idx="124">
                  <c:v>42209</c:v>
                </c:pt>
                <c:pt idx="125">
                  <c:v>42202</c:v>
                </c:pt>
                <c:pt idx="126">
                  <c:v>42195</c:v>
                </c:pt>
                <c:pt idx="127">
                  <c:v>42188</c:v>
                </c:pt>
                <c:pt idx="128">
                  <c:v>42181</c:v>
                </c:pt>
                <c:pt idx="129">
                  <c:v>42174</c:v>
                </c:pt>
                <c:pt idx="130">
                  <c:v>42167</c:v>
                </c:pt>
                <c:pt idx="131">
                  <c:v>42160</c:v>
                </c:pt>
                <c:pt idx="132">
                  <c:v>42153</c:v>
                </c:pt>
                <c:pt idx="133">
                  <c:v>42146</c:v>
                </c:pt>
                <c:pt idx="134">
                  <c:v>42139</c:v>
                </c:pt>
                <c:pt idx="135">
                  <c:v>42132</c:v>
                </c:pt>
                <c:pt idx="136">
                  <c:v>42125</c:v>
                </c:pt>
                <c:pt idx="137">
                  <c:v>42118</c:v>
                </c:pt>
                <c:pt idx="138">
                  <c:v>42111</c:v>
                </c:pt>
                <c:pt idx="139">
                  <c:v>42104</c:v>
                </c:pt>
                <c:pt idx="140">
                  <c:v>42097</c:v>
                </c:pt>
                <c:pt idx="141">
                  <c:v>42090</c:v>
                </c:pt>
              </c:numCache>
            </c:numRef>
          </c:cat>
          <c:val>
            <c:numRef>
              <c:f>Output!$E$3:$E$144</c:f>
              <c:numCache>
                <c:formatCode>General</c:formatCode>
                <c:ptCount val="142"/>
                <c:pt idx="0">
                  <c:v>2.8740000000000001</c:v>
                </c:pt>
                <c:pt idx="1">
                  <c:v>2.9039999999999999</c:v>
                </c:pt>
                <c:pt idx="2">
                  <c:v>2.8540000000000001</c:v>
                </c:pt>
                <c:pt idx="3">
                  <c:v>2.9009999999999998</c:v>
                </c:pt>
                <c:pt idx="4">
                  <c:v>2.8839999999999999</c:v>
                </c:pt>
                <c:pt idx="5">
                  <c:v>2.8220000000000001</c:v>
                </c:pt>
                <c:pt idx="6">
                  <c:v>2.9470000000000001</c:v>
                </c:pt>
                <c:pt idx="7">
                  <c:v>2.952</c:v>
                </c:pt>
                <c:pt idx="8">
                  <c:v>2.984</c:v>
                </c:pt>
                <c:pt idx="9">
                  <c:v>3.0259999999999998</c:v>
                </c:pt>
                <c:pt idx="10">
                  <c:v>2.9870000000000001</c:v>
                </c:pt>
                <c:pt idx="11">
                  <c:v>2.9380000000000002</c:v>
                </c:pt>
                <c:pt idx="12">
                  <c:v>2.9430000000000001</c:v>
                </c:pt>
                <c:pt idx="13">
                  <c:v>2.9420000000000002</c:v>
                </c:pt>
                <c:pt idx="14">
                  <c:v>3.048</c:v>
                </c:pt>
                <c:pt idx="15">
                  <c:v>3.145</c:v>
                </c:pt>
                <c:pt idx="16">
                  <c:v>3.2559999999999998</c:v>
                </c:pt>
                <c:pt idx="17">
                  <c:v>3.2930000000000001</c:v>
                </c:pt>
                <c:pt idx="18">
                  <c:v>3.2989999999999999</c:v>
                </c:pt>
                <c:pt idx="19">
                  <c:v>3.3130000000000002</c:v>
                </c:pt>
                <c:pt idx="20">
                  <c:v>3.351</c:v>
                </c:pt>
                <c:pt idx="21">
                  <c:v>3.448</c:v>
                </c:pt>
                <c:pt idx="22">
                  <c:v>3.573</c:v>
                </c:pt>
                <c:pt idx="23">
                  <c:v>3.43</c:v>
                </c:pt>
                <c:pt idx="24">
                  <c:v>3.4140000000000001</c:v>
                </c:pt>
                <c:pt idx="25">
                  <c:v>3.3010000000000002</c:v>
                </c:pt>
                <c:pt idx="26">
                  <c:v>3.4119999999999999</c:v>
                </c:pt>
                <c:pt idx="27">
                  <c:v>3.4929999999999999</c:v>
                </c:pt>
                <c:pt idx="28">
                  <c:v>3.5609999999999999</c:v>
                </c:pt>
                <c:pt idx="29">
                  <c:v>3.64</c:v>
                </c:pt>
                <c:pt idx="30">
                  <c:v>3.63</c:v>
                </c:pt>
                <c:pt idx="31">
                  <c:v>3.7650000000000001</c:v>
                </c:pt>
                <c:pt idx="32">
                  <c:v>3.7360000000000002</c:v>
                </c:pt>
                <c:pt idx="33">
                  <c:v>3.8570000000000002</c:v>
                </c:pt>
                <c:pt idx="34">
                  <c:v>3.8479999999999999</c:v>
                </c:pt>
                <c:pt idx="35">
                  <c:v>3.83</c:v>
                </c:pt>
                <c:pt idx="36">
                  <c:v>3.8519999999999999</c:v>
                </c:pt>
                <c:pt idx="37">
                  <c:v>3.8530000000000002</c:v>
                </c:pt>
                <c:pt idx="38">
                  <c:v>3.9260000000000002</c:v>
                </c:pt>
                <c:pt idx="39">
                  <c:v>3.8740000000000001</c:v>
                </c:pt>
                <c:pt idx="40">
                  <c:v>3.7629999999999999</c:v>
                </c:pt>
                <c:pt idx="41">
                  <c:v>3.7490000000000001</c:v>
                </c:pt>
                <c:pt idx="42">
                  <c:v>3.7290000000000001</c:v>
                </c:pt>
                <c:pt idx="43">
                  <c:v>3.774</c:v>
                </c:pt>
                <c:pt idx="44">
                  <c:v>3.867</c:v>
                </c:pt>
                <c:pt idx="45">
                  <c:v>3.93</c:v>
                </c:pt>
                <c:pt idx="46">
                  <c:v>3.94</c:v>
                </c:pt>
                <c:pt idx="47">
                  <c:v>3.9</c:v>
                </c:pt>
                <c:pt idx="48">
                  <c:v>3.9449999999999998</c:v>
                </c:pt>
                <c:pt idx="49">
                  <c:v>4.202</c:v>
                </c:pt>
                <c:pt idx="50">
                  <c:v>4.2160000000000002</c:v>
                </c:pt>
                <c:pt idx="51">
                  <c:v>4.3680000000000003</c:v>
                </c:pt>
                <c:pt idx="52">
                  <c:v>4.4290000000000003</c:v>
                </c:pt>
                <c:pt idx="53">
                  <c:v>4.59</c:v>
                </c:pt>
                <c:pt idx="54">
                  <c:v>4.7</c:v>
                </c:pt>
                <c:pt idx="55">
                  <c:v>4.5439999999999996</c:v>
                </c:pt>
                <c:pt idx="56">
                  <c:v>4.399</c:v>
                </c:pt>
                <c:pt idx="57">
                  <c:v>3.8780000000000001</c:v>
                </c:pt>
                <c:pt idx="58">
                  <c:v>3.8079999999999998</c:v>
                </c:pt>
                <c:pt idx="59">
                  <c:v>3.8050000000000002</c:v>
                </c:pt>
                <c:pt idx="60">
                  <c:v>3.8069999999999999</c:v>
                </c:pt>
                <c:pt idx="61">
                  <c:v>3.8170000000000002</c:v>
                </c:pt>
                <c:pt idx="62">
                  <c:v>3.8</c:v>
                </c:pt>
                <c:pt idx="63">
                  <c:v>3.754</c:v>
                </c:pt>
                <c:pt idx="64">
                  <c:v>3.8039999999999998</c:v>
                </c:pt>
                <c:pt idx="65">
                  <c:v>3.7949999999999999</c:v>
                </c:pt>
                <c:pt idx="66">
                  <c:v>3.8319999999999999</c:v>
                </c:pt>
                <c:pt idx="67">
                  <c:v>3.88</c:v>
                </c:pt>
                <c:pt idx="68">
                  <c:v>3.9279999999999999</c:v>
                </c:pt>
                <c:pt idx="69">
                  <c:v>3.9289999999999998</c:v>
                </c:pt>
                <c:pt idx="70">
                  <c:v>3.9140000000000001</c:v>
                </c:pt>
                <c:pt idx="71">
                  <c:v>4.077</c:v>
                </c:pt>
                <c:pt idx="72">
                  <c:v>4.05</c:v>
                </c:pt>
                <c:pt idx="73">
                  <c:v>4.0869999999999997</c:v>
                </c:pt>
                <c:pt idx="74">
                  <c:v>4.18</c:v>
                </c:pt>
                <c:pt idx="75">
                  <c:v>4.3120000000000003</c:v>
                </c:pt>
                <c:pt idx="76">
                  <c:v>4.3559999999999999</c:v>
                </c:pt>
                <c:pt idx="77">
                  <c:v>4.2960000000000003</c:v>
                </c:pt>
                <c:pt idx="78">
                  <c:v>4.2169999999999996</c:v>
                </c:pt>
                <c:pt idx="79">
                  <c:v>4.4009999999999998</c:v>
                </c:pt>
                <c:pt idx="80">
                  <c:v>4.4020000000000001</c:v>
                </c:pt>
                <c:pt idx="81">
                  <c:v>4.3760000000000003</c:v>
                </c:pt>
                <c:pt idx="82">
                  <c:v>4.3310000000000004</c:v>
                </c:pt>
                <c:pt idx="83">
                  <c:v>4.4909999999999997</c:v>
                </c:pt>
                <c:pt idx="84">
                  <c:v>4.3659999999999997</c:v>
                </c:pt>
                <c:pt idx="85">
                  <c:v>4.3659999999999997</c:v>
                </c:pt>
                <c:pt idx="86">
                  <c:v>4.6189999999999998</c:v>
                </c:pt>
                <c:pt idx="87">
                  <c:v>4.7110000000000003</c:v>
                </c:pt>
                <c:pt idx="88">
                  <c:v>4.8879999999999999</c:v>
                </c:pt>
                <c:pt idx="89">
                  <c:v>5.0549999999999997</c:v>
                </c:pt>
                <c:pt idx="90">
                  <c:v>5.1509999999999998</c:v>
                </c:pt>
                <c:pt idx="91">
                  <c:v>5.2649999999999997</c:v>
                </c:pt>
                <c:pt idx="92">
                  <c:v>5.4340000000000002</c:v>
                </c:pt>
                <c:pt idx="93">
                  <c:v>5.4619999999999997</c:v>
                </c:pt>
                <c:pt idx="94">
                  <c:v>5.5750000000000002</c:v>
                </c:pt>
                <c:pt idx="95">
                  <c:v>5.7519999999999998</c:v>
                </c:pt>
                <c:pt idx="96">
                  <c:v>5.742</c:v>
                </c:pt>
                <c:pt idx="97">
                  <c:v>5.8550000000000004</c:v>
                </c:pt>
                <c:pt idx="98">
                  <c:v>5.9950000000000001</c:v>
                </c:pt>
                <c:pt idx="99">
                  <c:v>6.21</c:v>
                </c:pt>
                <c:pt idx="100">
                  <c:v>5.9370000000000003</c:v>
                </c:pt>
                <c:pt idx="101">
                  <c:v>5.8550000000000004</c:v>
                </c:pt>
                <c:pt idx="102">
                  <c:v>5.87</c:v>
                </c:pt>
                <c:pt idx="103">
                  <c:v>5.8140000000000001</c:v>
                </c:pt>
                <c:pt idx="104">
                  <c:v>5.5229999999999997</c:v>
                </c:pt>
                <c:pt idx="105">
                  <c:v>5.3979999999999997</c:v>
                </c:pt>
                <c:pt idx="106">
                  <c:v>5.2839999999999998</c:v>
                </c:pt>
                <c:pt idx="107">
                  <c:v>5.2560000000000002</c:v>
                </c:pt>
                <c:pt idx="108">
                  <c:v>5.2779999999999996</c:v>
                </c:pt>
                <c:pt idx="109">
                  <c:v>5.2320000000000002</c:v>
                </c:pt>
                <c:pt idx="110">
                  <c:v>5.23</c:v>
                </c:pt>
                <c:pt idx="111">
                  <c:v>5.2750000000000004</c:v>
                </c:pt>
                <c:pt idx="112">
                  <c:v>5.468</c:v>
                </c:pt>
                <c:pt idx="113">
                  <c:v>5.7210000000000001</c:v>
                </c:pt>
                <c:pt idx="114">
                  <c:v>6.0209999999999999</c:v>
                </c:pt>
                <c:pt idx="115">
                  <c:v>5.8920000000000003</c:v>
                </c:pt>
                <c:pt idx="116">
                  <c:v>5.5940000000000003</c:v>
                </c:pt>
                <c:pt idx="117">
                  <c:v>5.657</c:v>
                </c:pt>
                <c:pt idx="118">
                  <c:v>5.7329999999999997</c:v>
                </c:pt>
                <c:pt idx="119">
                  <c:v>5.7220000000000004</c:v>
                </c:pt>
                <c:pt idx="120">
                  <c:v>5.5019999999999998</c:v>
                </c:pt>
                <c:pt idx="121">
                  <c:v>5.3540000000000001</c:v>
                </c:pt>
                <c:pt idx="122">
                  <c:v>5.5049999999999999</c:v>
                </c:pt>
                <c:pt idx="123">
                  <c:v>5.52</c:v>
                </c:pt>
                <c:pt idx="124">
                  <c:v>5.2649999999999997</c:v>
                </c:pt>
                <c:pt idx="125">
                  <c:v>5.2489999999999997</c:v>
                </c:pt>
                <c:pt idx="126">
                  <c:v>5.1619999999999999</c:v>
                </c:pt>
                <c:pt idx="127">
                  <c:v>5.0170000000000003</c:v>
                </c:pt>
                <c:pt idx="128">
                  <c:v>4.8869999999999996</c:v>
                </c:pt>
                <c:pt idx="129">
                  <c:v>4.97</c:v>
                </c:pt>
                <c:pt idx="130">
                  <c:v>4.6989999999999998</c:v>
                </c:pt>
                <c:pt idx="131">
                  <c:v>4.6859999999999999</c:v>
                </c:pt>
                <c:pt idx="132">
                  <c:v>4.5999999999999996</c:v>
                </c:pt>
                <c:pt idx="133">
                  <c:v>4.5819999999999999</c:v>
                </c:pt>
                <c:pt idx="134">
                  <c:v>4.532</c:v>
                </c:pt>
                <c:pt idx="135">
                  <c:v>4.5179999999999998</c:v>
                </c:pt>
                <c:pt idx="136">
                  <c:v>4.4260000000000002</c:v>
                </c:pt>
                <c:pt idx="137">
                  <c:v>4.4189999999999996</c:v>
                </c:pt>
                <c:pt idx="138">
                  <c:v>4.4770000000000003</c:v>
                </c:pt>
                <c:pt idx="139">
                  <c:v>4.6100000000000003</c:v>
                </c:pt>
                <c:pt idx="140">
                  <c:v>4.6920000000000002</c:v>
                </c:pt>
                <c:pt idx="141">
                  <c:v>4.6689999999999996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03-4D62-8D3B-911B17C5B164}"/>
            </c:ext>
          </c:extLst>
        </c:ser>
        <c:ser>
          <c:idx val="2"/>
          <c:order val="2"/>
          <c:tx>
            <c:strRef>
              <c:f>Output!$F$2</c:f>
              <c:strCache>
                <c:ptCount val="1"/>
                <c:pt idx="0">
                  <c:v>ხორვატია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Output!$C$3:$C$144</c:f>
              <c:numCache>
                <c:formatCode>m\/d\/yyyy</c:formatCode>
                <c:ptCount val="142"/>
                <c:pt idx="0">
                  <c:v>43077</c:v>
                </c:pt>
                <c:pt idx="1">
                  <c:v>43070</c:v>
                </c:pt>
                <c:pt idx="2">
                  <c:v>43063</c:v>
                </c:pt>
                <c:pt idx="3">
                  <c:v>43056</c:v>
                </c:pt>
                <c:pt idx="4">
                  <c:v>43049</c:v>
                </c:pt>
                <c:pt idx="5">
                  <c:v>43042</c:v>
                </c:pt>
                <c:pt idx="6">
                  <c:v>43035</c:v>
                </c:pt>
                <c:pt idx="7">
                  <c:v>43028</c:v>
                </c:pt>
                <c:pt idx="8">
                  <c:v>43021</c:v>
                </c:pt>
                <c:pt idx="9">
                  <c:v>43014</c:v>
                </c:pt>
                <c:pt idx="10">
                  <c:v>43007</c:v>
                </c:pt>
                <c:pt idx="11">
                  <c:v>43000</c:v>
                </c:pt>
                <c:pt idx="12">
                  <c:v>42993</c:v>
                </c:pt>
                <c:pt idx="13">
                  <c:v>42986</c:v>
                </c:pt>
                <c:pt idx="14">
                  <c:v>42979</c:v>
                </c:pt>
                <c:pt idx="15">
                  <c:v>42972</c:v>
                </c:pt>
                <c:pt idx="16">
                  <c:v>42965</c:v>
                </c:pt>
                <c:pt idx="17">
                  <c:v>42958</c:v>
                </c:pt>
                <c:pt idx="18">
                  <c:v>42951</c:v>
                </c:pt>
                <c:pt idx="19">
                  <c:v>42944</c:v>
                </c:pt>
                <c:pt idx="20">
                  <c:v>42937</c:v>
                </c:pt>
                <c:pt idx="21">
                  <c:v>42930</c:v>
                </c:pt>
                <c:pt idx="22">
                  <c:v>42923</c:v>
                </c:pt>
                <c:pt idx="23">
                  <c:v>42916</c:v>
                </c:pt>
                <c:pt idx="24">
                  <c:v>42909</c:v>
                </c:pt>
                <c:pt idx="25">
                  <c:v>42902</c:v>
                </c:pt>
                <c:pt idx="26">
                  <c:v>42895</c:v>
                </c:pt>
                <c:pt idx="27">
                  <c:v>42888</c:v>
                </c:pt>
                <c:pt idx="28">
                  <c:v>42881</c:v>
                </c:pt>
                <c:pt idx="29">
                  <c:v>42874</c:v>
                </c:pt>
                <c:pt idx="30">
                  <c:v>42867</c:v>
                </c:pt>
                <c:pt idx="31">
                  <c:v>42860</c:v>
                </c:pt>
                <c:pt idx="32">
                  <c:v>42853</c:v>
                </c:pt>
                <c:pt idx="33">
                  <c:v>42846</c:v>
                </c:pt>
                <c:pt idx="34">
                  <c:v>42839</c:v>
                </c:pt>
                <c:pt idx="35">
                  <c:v>42832</c:v>
                </c:pt>
                <c:pt idx="36">
                  <c:v>42825</c:v>
                </c:pt>
                <c:pt idx="37">
                  <c:v>42818</c:v>
                </c:pt>
                <c:pt idx="38">
                  <c:v>42811</c:v>
                </c:pt>
                <c:pt idx="39">
                  <c:v>42804</c:v>
                </c:pt>
                <c:pt idx="40">
                  <c:v>42797</c:v>
                </c:pt>
                <c:pt idx="41">
                  <c:v>42790</c:v>
                </c:pt>
                <c:pt idx="42">
                  <c:v>42783</c:v>
                </c:pt>
                <c:pt idx="43">
                  <c:v>42776</c:v>
                </c:pt>
                <c:pt idx="44">
                  <c:v>42769</c:v>
                </c:pt>
                <c:pt idx="45">
                  <c:v>42762</c:v>
                </c:pt>
                <c:pt idx="46">
                  <c:v>42755</c:v>
                </c:pt>
                <c:pt idx="47">
                  <c:v>42748</c:v>
                </c:pt>
                <c:pt idx="48">
                  <c:v>42741</c:v>
                </c:pt>
                <c:pt idx="49">
                  <c:v>42734</c:v>
                </c:pt>
                <c:pt idx="50">
                  <c:v>42727</c:v>
                </c:pt>
                <c:pt idx="51">
                  <c:v>42720</c:v>
                </c:pt>
                <c:pt idx="52">
                  <c:v>42713</c:v>
                </c:pt>
                <c:pt idx="53">
                  <c:v>42706</c:v>
                </c:pt>
                <c:pt idx="54">
                  <c:v>42699</c:v>
                </c:pt>
                <c:pt idx="55">
                  <c:v>42692</c:v>
                </c:pt>
                <c:pt idx="56">
                  <c:v>42685</c:v>
                </c:pt>
                <c:pt idx="57">
                  <c:v>42678</c:v>
                </c:pt>
                <c:pt idx="58">
                  <c:v>42671</c:v>
                </c:pt>
                <c:pt idx="59">
                  <c:v>42664</c:v>
                </c:pt>
                <c:pt idx="60">
                  <c:v>42657</c:v>
                </c:pt>
                <c:pt idx="61">
                  <c:v>42650</c:v>
                </c:pt>
                <c:pt idx="62">
                  <c:v>42643</c:v>
                </c:pt>
                <c:pt idx="63">
                  <c:v>42636</c:v>
                </c:pt>
                <c:pt idx="64">
                  <c:v>42629</c:v>
                </c:pt>
                <c:pt idx="65">
                  <c:v>42622</c:v>
                </c:pt>
                <c:pt idx="66">
                  <c:v>42615</c:v>
                </c:pt>
                <c:pt idx="67">
                  <c:v>42608</c:v>
                </c:pt>
                <c:pt idx="68">
                  <c:v>42601</c:v>
                </c:pt>
                <c:pt idx="69">
                  <c:v>42594</c:v>
                </c:pt>
                <c:pt idx="70">
                  <c:v>42587</c:v>
                </c:pt>
                <c:pt idx="71">
                  <c:v>42580</c:v>
                </c:pt>
                <c:pt idx="72">
                  <c:v>42573</c:v>
                </c:pt>
                <c:pt idx="73">
                  <c:v>42566</c:v>
                </c:pt>
                <c:pt idx="74">
                  <c:v>42559</c:v>
                </c:pt>
                <c:pt idx="75">
                  <c:v>42552</c:v>
                </c:pt>
                <c:pt idx="76">
                  <c:v>42545</c:v>
                </c:pt>
                <c:pt idx="77">
                  <c:v>42538</c:v>
                </c:pt>
                <c:pt idx="78">
                  <c:v>42531</c:v>
                </c:pt>
                <c:pt idx="79">
                  <c:v>42524</c:v>
                </c:pt>
                <c:pt idx="80">
                  <c:v>42517</c:v>
                </c:pt>
                <c:pt idx="81">
                  <c:v>42510</c:v>
                </c:pt>
                <c:pt idx="82">
                  <c:v>42503</c:v>
                </c:pt>
                <c:pt idx="83">
                  <c:v>42496</c:v>
                </c:pt>
                <c:pt idx="84">
                  <c:v>42489</c:v>
                </c:pt>
                <c:pt idx="85">
                  <c:v>42482</c:v>
                </c:pt>
                <c:pt idx="86">
                  <c:v>42475</c:v>
                </c:pt>
                <c:pt idx="87">
                  <c:v>42468</c:v>
                </c:pt>
                <c:pt idx="88">
                  <c:v>42461</c:v>
                </c:pt>
                <c:pt idx="89">
                  <c:v>42454</c:v>
                </c:pt>
                <c:pt idx="90">
                  <c:v>42447</c:v>
                </c:pt>
                <c:pt idx="91">
                  <c:v>42440</c:v>
                </c:pt>
                <c:pt idx="92">
                  <c:v>42433</c:v>
                </c:pt>
                <c:pt idx="93">
                  <c:v>42426</c:v>
                </c:pt>
                <c:pt idx="94">
                  <c:v>42419</c:v>
                </c:pt>
                <c:pt idx="95">
                  <c:v>42412</c:v>
                </c:pt>
                <c:pt idx="96">
                  <c:v>42405</c:v>
                </c:pt>
                <c:pt idx="97">
                  <c:v>42398</c:v>
                </c:pt>
                <c:pt idx="98">
                  <c:v>42391</c:v>
                </c:pt>
                <c:pt idx="99">
                  <c:v>42384</c:v>
                </c:pt>
                <c:pt idx="100">
                  <c:v>42377</c:v>
                </c:pt>
                <c:pt idx="101">
                  <c:v>42370</c:v>
                </c:pt>
                <c:pt idx="102">
                  <c:v>42363</c:v>
                </c:pt>
                <c:pt idx="103">
                  <c:v>42356</c:v>
                </c:pt>
                <c:pt idx="104">
                  <c:v>42349</c:v>
                </c:pt>
                <c:pt idx="105">
                  <c:v>42342</c:v>
                </c:pt>
                <c:pt idx="106">
                  <c:v>42335</c:v>
                </c:pt>
                <c:pt idx="107">
                  <c:v>42328</c:v>
                </c:pt>
                <c:pt idx="108">
                  <c:v>42321</c:v>
                </c:pt>
                <c:pt idx="109">
                  <c:v>42314</c:v>
                </c:pt>
                <c:pt idx="110">
                  <c:v>42307</c:v>
                </c:pt>
                <c:pt idx="111">
                  <c:v>42300</c:v>
                </c:pt>
                <c:pt idx="112">
                  <c:v>42293</c:v>
                </c:pt>
                <c:pt idx="113">
                  <c:v>42286</c:v>
                </c:pt>
                <c:pt idx="114">
                  <c:v>42279</c:v>
                </c:pt>
                <c:pt idx="115">
                  <c:v>42272</c:v>
                </c:pt>
                <c:pt idx="116">
                  <c:v>42265</c:v>
                </c:pt>
                <c:pt idx="117">
                  <c:v>42258</c:v>
                </c:pt>
                <c:pt idx="118">
                  <c:v>42251</c:v>
                </c:pt>
                <c:pt idx="119">
                  <c:v>42244</c:v>
                </c:pt>
                <c:pt idx="120">
                  <c:v>42237</c:v>
                </c:pt>
                <c:pt idx="121">
                  <c:v>42230</c:v>
                </c:pt>
                <c:pt idx="122">
                  <c:v>42223</c:v>
                </c:pt>
                <c:pt idx="123">
                  <c:v>42216</c:v>
                </c:pt>
                <c:pt idx="124">
                  <c:v>42209</c:v>
                </c:pt>
                <c:pt idx="125">
                  <c:v>42202</c:v>
                </c:pt>
                <c:pt idx="126">
                  <c:v>42195</c:v>
                </c:pt>
                <c:pt idx="127">
                  <c:v>42188</c:v>
                </c:pt>
                <c:pt idx="128">
                  <c:v>42181</c:v>
                </c:pt>
                <c:pt idx="129">
                  <c:v>42174</c:v>
                </c:pt>
                <c:pt idx="130">
                  <c:v>42167</c:v>
                </c:pt>
                <c:pt idx="131">
                  <c:v>42160</c:v>
                </c:pt>
                <c:pt idx="132">
                  <c:v>42153</c:v>
                </c:pt>
                <c:pt idx="133">
                  <c:v>42146</c:v>
                </c:pt>
                <c:pt idx="134">
                  <c:v>42139</c:v>
                </c:pt>
                <c:pt idx="135">
                  <c:v>42132</c:v>
                </c:pt>
                <c:pt idx="136">
                  <c:v>42125</c:v>
                </c:pt>
                <c:pt idx="137">
                  <c:v>42118</c:v>
                </c:pt>
                <c:pt idx="138">
                  <c:v>42111</c:v>
                </c:pt>
                <c:pt idx="139">
                  <c:v>42104</c:v>
                </c:pt>
                <c:pt idx="140">
                  <c:v>42097</c:v>
                </c:pt>
                <c:pt idx="141">
                  <c:v>42090</c:v>
                </c:pt>
              </c:numCache>
            </c:numRef>
          </c:cat>
          <c:val>
            <c:numRef>
              <c:f>Output!$F$3:$F$144</c:f>
              <c:numCache>
                <c:formatCode>General</c:formatCode>
                <c:ptCount val="142"/>
                <c:pt idx="0">
                  <c:v>3.0219999999999998</c:v>
                </c:pt>
                <c:pt idx="1">
                  <c:v>3.0510000000000002</c:v>
                </c:pt>
                <c:pt idx="2">
                  <c:v>3.052</c:v>
                </c:pt>
                <c:pt idx="3">
                  <c:v>3.081</c:v>
                </c:pt>
                <c:pt idx="4">
                  <c:v>3.08</c:v>
                </c:pt>
                <c:pt idx="5">
                  <c:v>3.0329999999999999</c:v>
                </c:pt>
                <c:pt idx="6">
                  <c:v>3.024</c:v>
                </c:pt>
                <c:pt idx="7">
                  <c:v>2.9649999999999999</c:v>
                </c:pt>
                <c:pt idx="8">
                  <c:v>2.95</c:v>
                </c:pt>
                <c:pt idx="9">
                  <c:v>2.9580000000000002</c:v>
                </c:pt>
                <c:pt idx="10">
                  <c:v>2.9279999999999999</c:v>
                </c:pt>
                <c:pt idx="11">
                  <c:v>2.827</c:v>
                </c:pt>
                <c:pt idx="12">
                  <c:v>2.774</c:v>
                </c:pt>
                <c:pt idx="13">
                  <c:v>2.7480000000000002</c:v>
                </c:pt>
                <c:pt idx="14">
                  <c:v>2.8290000000000002</c:v>
                </c:pt>
                <c:pt idx="15">
                  <c:v>2.8860000000000001</c:v>
                </c:pt>
                <c:pt idx="16">
                  <c:v>2.855</c:v>
                </c:pt>
                <c:pt idx="17">
                  <c:v>2.8580000000000001</c:v>
                </c:pt>
                <c:pt idx="18">
                  <c:v>2.887</c:v>
                </c:pt>
                <c:pt idx="19">
                  <c:v>2.956</c:v>
                </c:pt>
                <c:pt idx="20">
                  <c:v>2.9729999999999999</c:v>
                </c:pt>
                <c:pt idx="21">
                  <c:v>3.12</c:v>
                </c:pt>
                <c:pt idx="22">
                  <c:v>3.3130000000000002</c:v>
                </c:pt>
                <c:pt idx="23">
                  <c:v>3.0819999999999999</c:v>
                </c:pt>
                <c:pt idx="24">
                  <c:v>2.9540000000000002</c:v>
                </c:pt>
                <c:pt idx="25">
                  <c:v>2.944</c:v>
                </c:pt>
                <c:pt idx="26">
                  <c:v>2.9529999999999998</c:v>
                </c:pt>
                <c:pt idx="27">
                  <c:v>3.0459999999999998</c:v>
                </c:pt>
                <c:pt idx="28">
                  <c:v>3.2869999999999999</c:v>
                </c:pt>
                <c:pt idx="29">
                  <c:v>3.4620000000000002</c:v>
                </c:pt>
                <c:pt idx="30">
                  <c:v>3.395</c:v>
                </c:pt>
                <c:pt idx="31">
                  <c:v>3.4039999999999999</c:v>
                </c:pt>
                <c:pt idx="32">
                  <c:v>3.3580000000000001</c:v>
                </c:pt>
                <c:pt idx="33">
                  <c:v>3.2949999999999999</c:v>
                </c:pt>
                <c:pt idx="34">
                  <c:v>3.2810000000000001</c:v>
                </c:pt>
                <c:pt idx="35">
                  <c:v>3.3010000000000002</c:v>
                </c:pt>
                <c:pt idx="36">
                  <c:v>3.4129999999999998</c:v>
                </c:pt>
                <c:pt idx="37">
                  <c:v>3.4550000000000001</c:v>
                </c:pt>
                <c:pt idx="38">
                  <c:v>3.6760000000000002</c:v>
                </c:pt>
                <c:pt idx="39">
                  <c:v>3.8420000000000001</c:v>
                </c:pt>
                <c:pt idx="40">
                  <c:v>3.7189999999999999</c:v>
                </c:pt>
                <c:pt idx="41">
                  <c:v>3.6920000000000002</c:v>
                </c:pt>
                <c:pt idx="42">
                  <c:v>3.7069999999999999</c:v>
                </c:pt>
                <c:pt idx="43">
                  <c:v>3.7130000000000001</c:v>
                </c:pt>
                <c:pt idx="44">
                  <c:v>3.762</c:v>
                </c:pt>
                <c:pt idx="45">
                  <c:v>3.7730000000000001</c:v>
                </c:pt>
                <c:pt idx="46">
                  <c:v>3.75</c:v>
                </c:pt>
                <c:pt idx="47">
                  <c:v>3.573</c:v>
                </c:pt>
                <c:pt idx="48">
                  <c:v>3.7690000000000001</c:v>
                </c:pt>
                <c:pt idx="49">
                  <c:v>3.97</c:v>
                </c:pt>
                <c:pt idx="50">
                  <c:v>4.032</c:v>
                </c:pt>
                <c:pt idx="51">
                  <c:v>4.117</c:v>
                </c:pt>
                <c:pt idx="52">
                  <c:v>4</c:v>
                </c:pt>
                <c:pt idx="53">
                  <c:v>4.1020000000000003</c:v>
                </c:pt>
                <c:pt idx="54">
                  <c:v>4.0339999999999998</c:v>
                </c:pt>
                <c:pt idx="55">
                  <c:v>4.093</c:v>
                </c:pt>
                <c:pt idx="56">
                  <c:v>4.0510000000000002</c:v>
                </c:pt>
                <c:pt idx="57">
                  <c:v>3.5089999999999999</c:v>
                </c:pt>
                <c:pt idx="58">
                  <c:v>3.5579999999999998</c:v>
                </c:pt>
                <c:pt idx="59">
                  <c:v>3.4079999999999999</c:v>
                </c:pt>
                <c:pt idx="60">
                  <c:v>3.601</c:v>
                </c:pt>
                <c:pt idx="61">
                  <c:v>3.536</c:v>
                </c:pt>
                <c:pt idx="62">
                  <c:v>3.2629999999999999</c:v>
                </c:pt>
                <c:pt idx="63">
                  <c:v>3.2440000000000002</c:v>
                </c:pt>
                <c:pt idx="64">
                  <c:v>3.4</c:v>
                </c:pt>
                <c:pt idx="65">
                  <c:v>3.4590000000000001</c:v>
                </c:pt>
                <c:pt idx="66">
                  <c:v>3.5630000000000002</c:v>
                </c:pt>
                <c:pt idx="67">
                  <c:v>3.5859999999999999</c:v>
                </c:pt>
                <c:pt idx="68">
                  <c:v>3.601</c:v>
                </c:pt>
                <c:pt idx="69">
                  <c:v>3.5779999999999998</c:v>
                </c:pt>
                <c:pt idx="70">
                  <c:v>3.6840000000000002</c:v>
                </c:pt>
                <c:pt idx="71">
                  <c:v>3.8239999999999998</c:v>
                </c:pt>
                <c:pt idx="72">
                  <c:v>3.875</c:v>
                </c:pt>
                <c:pt idx="73">
                  <c:v>3.8959999999999999</c:v>
                </c:pt>
                <c:pt idx="74">
                  <c:v>3.9870000000000001</c:v>
                </c:pt>
                <c:pt idx="75">
                  <c:v>4.024</c:v>
                </c:pt>
                <c:pt idx="76">
                  <c:v>4.2409999999999997</c:v>
                </c:pt>
                <c:pt idx="77">
                  <c:v>4.2859999999999996</c:v>
                </c:pt>
                <c:pt idx="78">
                  <c:v>4.1180000000000003</c:v>
                </c:pt>
                <c:pt idx="79">
                  <c:v>4.0650000000000004</c:v>
                </c:pt>
                <c:pt idx="80">
                  <c:v>4.1520000000000001</c:v>
                </c:pt>
                <c:pt idx="81">
                  <c:v>4.0949999999999998</c:v>
                </c:pt>
                <c:pt idx="82">
                  <c:v>4</c:v>
                </c:pt>
                <c:pt idx="83">
                  <c:v>4.1109999999999998</c:v>
                </c:pt>
                <c:pt idx="84">
                  <c:v>4.0880000000000001</c:v>
                </c:pt>
                <c:pt idx="85">
                  <c:v>4.0810000000000004</c:v>
                </c:pt>
                <c:pt idx="86">
                  <c:v>4.0270000000000001</c:v>
                </c:pt>
                <c:pt idx="87">
                  <c:v>4.03</c:v>
                </c:pt>
                <c:pt idx="88">
                  <c:v>4.1639999999999997</c:v>
                </c:pt>
                <c:pt idx="89">
                  <c:v>4.234</c:v>
                </c:pt>
                <c:pt idx="90">
                  <c:v>4.2050000000000001</c:v>
                </c:pt>
                <c:pt idx="91">
                  <c:v>4.4180000000000001</c:v>
                </c:pt>
                <c:pt idx="92">
                  <c:v>4.4589999999999996</c:v>
                </c:pt>
                <c:pt idx="93">
                  <c:v>4.4569999999999999</c:v>
                </c:pt>
                <c:pt idx="94">
                  <c:v>4.391</c:v>
                </c:pt>
                <c:pt idx="95">
                  <c:v>4.4539999999999997</c:v>
                </c:pt>
                <c:pt idx="96">
                  <c:v>4.4039999999999999</c:v>
                </c:pt>
                <c:pt idx="97">
                  <c:v>4.4130000000000003</c:v>
                </c:pt>
                <c:pt idx="98">
                  <c:v>4.4329999999999998</c:v>
                </c:pt>
                <c:pt idx="99">
                  <c:v>4.6619999999999999</c:v>
                </c:pt>
                <c:pt idx="100">
                  <c:v>4.734</c:v>
                </c:pt>
                <c:pt idx="101">
                  <c:v>4.8940000000000001</c:v>
                </c:pt>
                <c:pt idx="102">
                  <c:v>4.9429999999999996</c:v>
                </c:pt>
                <c:pt idx="103">
                  <c:v>4.9169999999999998</c:v>
                </c:pt>
                <c:pt idx="104">
                  <c:v>4.7640000000000002</c:v>
                </c:pt>
                <c:pt idx="105">
                  <c:v>4.7149999999999999</c:v>
                </c:pt>
                <c:pt idx="106">
                  <c:v>4.6310000000000002</c:v>
                </c:pt>
                <c:pt idx="107">
                  <c:v>4.6050000000000004</c:v>
                </c:pt>
                <c:pt idx="108">
                  <c:v>4.6420000000000003</c:v>
                </c:pt>
                <c:pt idx="109">
                  <c:v>4.8159999999999998</c:v>
                </c:pt>
                <c:pt idx="110">
                  <c:v>4.62</c:v>
                </c:pt>
                <c:pt idx="111">
                  <c:v>4.4109999999999996</c:v>
                </c:pt>
                <c:pt idx="112">
                  <c:v>4.3630000000000004</c:v>
                </c:pt>
                <c:pt idx="113">
                  <c:v>4.5209999999999999</c:v>
                </c:pt>
                <c:pt idx="114">
                  <c:v>4.6639999999999997</c:v>
                </c:pt>
                <c:pt idx="115">
                  <c:v>4.5810000000000004</c:v>
                </c:pt>
                <c:pt idx="116">
                  <c:v>4.2910000000000004</c:v>
                </c:pt>
                <c:pt idx="117">
                  <c:v>4.6059999999999999</c:v>
                </c:pt>
                <c:pt idx="118">
                  <c:v>4.62</c:v>
                </c:pt>
                <c:pt idx="119">
                  <c:v>4.5279999999999996</c:v>
                </c:pt>
                <c:pt idx="120">
                  <c:v>4.5709999999999997</c:v>
                </c:pt>
                <c:pt idx="121">
                  <c:v>4.601</c:v>
                </c:pt>
                <c:pt idx="122">
                  <c:v>4.8419999999999996</c:v>
                </c:pt>
                <c:pt idx="123">
                  <c:v>4.6740000000000004</c:v>
                </c:pt>
                <c:pt idx="124">
                  <c:v>4.641</c:v>
                </c:pt>
                <c:pt idx="125">
                  <c:v>4.6310000000000002</c:v>
                </c:pt>
                <c:pt idx="126">
                  <c:v>4.6029999999999998</c:v>
                </c:pt>
                <c:pt idx="127">
                  <c:v>4.577</c:v>
                </c:pt>
                <c:pt idx="128">
                  <c:v>4.5039999999999996</c:v>
                </c:pt>
                <c:pt idx="129">
                  <c:v>4.641</c:v>
                </c:pt>
                <c:pt idx="130">
                  <c:v>4.7359999999999998</c:v>
                </c:pt>
                <c:pt idx="131">
                  <c:v>4.5839999999999996</c:v>
                </c:pt>
                <c:pt idx="132">
                  <c:v>4.319</c:v>
                </c:pt>
                <c:pt idx="133">
                  <c:v>4.2080000000000002</c:v>
                </c:pt>
                <c:pt idx="134">
                  <c:v>4.2590000000000003</c:v>
                </c:pt>
                <c:pt idx="135">
                  <c:v>4.2290000000000001</c:v>
                </c:pt>
                <c:pt idx="136">
                  <c:v>4.2229999999999999</c:v>
                </c:pt>
                <c:pt idx="137">
                  <c:v>4.1710000000000003</c:v>
                </c:pt>
                <c:pt idx="138">
                  <c:v>4.17</c:v>
                </c:pt>
                <c:pt idx="139">
                  <c:v>4.1589999999999998</c:v>
                </c:pt>
                <c:pt idx="140">
                  <c:v>4.2539999999999996</c:v>
                </c:pt>
                <c:pt idx="141">
                  <c:v>4.2590000000000003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03-4D62-8D3B-911B17C5B164}"/>
            </c:ext>
          </c:extLst>
        </c:ser>
        <c:ser>
          <c:idx val="3"/>
          <c:order val="3"/>
          <c:tx>
            <c:strRef>
              <c:f>Output!$G$2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Output!$C$3:$C$144</c:f>
              <c:numCache>
                <c:formatCode>m\/d\/yyyy</c:formatCode>
                <c:ptCount val="142"/>
                <c:pt idx="0">
                  <c:v>43077</c:v>
                </c:pt>
                <c:pt idx="1">
                  <c:v>43070</c:v>
                </c:pt>
                <c:pt idx="2">
                  <c:v>43063</c:v>
                </c:pt>
                <c:pt idx="3">
                  <c:v>43056</c:v>
                </c:pt>
                <c:pt idx="4">
                  <c:v>43049</c:v>
                </c:pt>
                <c:pt idx="5">
                  <c:v>43042</c:v>
                </c:pt>
                <c:pt idx="6">
                  <c:v>43035</c:v>
                </c:pt>
                <c:pt idx="7">
                  <c:v>43028</c:v>
                </c:pt>
                <c:pt idx="8">
                  <c:v>43021</c:v>
                </c:pt>
                <c:pt idx="9">
                  <c:v>43014</c:v>
                </c:pt>
                <c:pt idx="10">
                  <c:v>43007</c:v>
                </c:pt>
                <c:pt idx="11">
                  <c:v>43000</c:v>
                </c:pt>
                <c:pt idx="12">
                  <c:v>42993</c:v>
                </c:pt>
                <c:pt idx="13">
                  <c:v>42986</c:v>
                </c:pt>
                <c:pt idx="14">
                  <c:v>42979</c:v>
                </c:pt>
                <c:pt idx="15">
                  <c:v>42972</c:v>
                </c:pt>
                <c:pt idx="16">
                  <c:v>42965</c:v>
                </c:pt>
                <c:pt idx="17">
                  <c:v>42958</c:v>
                </c:pt>
                <c:pt idx="18">
                  <c:v>42951</c:v>
                </c:pt>
                <c:pt idx="19">
                  <c:v>42944</c:v>
                </c:pt>
                <c:pt idx="20">
                  <c:v>42937</c:v>
                </c:pt>
                <c:pt idx="21">
                  <c:v>42930</c:v>
                </c:pt>
                <c:pt idx="22">
                  <c:v>42923</c:v>
                </c:pt>
                <c:pt idx="23">
                  <c:v>42916</c:v>
                </c:pt>
                <c:pt idx="24">
                  <c:v>42909</c:v>
                </c:pt>
                <c:pt idx="25">
                  <c:v>42902</c:v>
                </c:pt>
                <c:pt idx="26">
                  <c:v>42895</c:v>
                </c:pt>
                <c:pt idx="27">
                  <c:v>42888</c:v>
                </c:pt>
                <c:pt idx="28">
                  <c:v>42881</c:v>
                </c:pt>
                <c:pt idx="29">
                  <c:v>42874</c:v>
                </c:pt>
                <c:pt idx="30">
                  <c:v>42867</c:v>
                </c:pt>
                <c:pt idx="31">
                  <c:v>42860</c:v>
                </c:pt>
                <c:pt idx="32">
                  <c:v>42853</c:v>
                </c:pt>
                <c:pt idx="33">
                  <c:v>42846</c:v>
                </c:pt>
                <c:pt idx="34">
                  <c:v>42839</c:v>
                </c:pt>
                <c:pt idx="35">
                  <c:v>42832</c:v>
                </c:pt>
                <c:pt idx="36">
                  <c:v>42825</c:v>
                </c:pt>
                <c:pt idx="37">
                  <c:v>42818</c:v>
                </c:pt>
                <c:pt idx="38">
                  <c:v>42811</c:v>
                </c:pt>
                <c:pt idx="39">
                  <c:v>42804</c:v>
                </c:pt>
                <c:pt idx="40">
                  <c:v>42797</c:v>
                </c:pt>
                <c:pt idx="41">
                  <c:v>42790</c:v>
                </c:pt>
                <c:pt idx="42">
                  <c:v>42783</c:v>
                </c:pt>
                <c:pt idx="43">
                  <c:v>42776</c:v>
                </c:pt>
                <c:pt idx="44">
                  <c:v>42769</c:v>
                </c:pt>
                <c:pt idx="45">
                  <c:v>42762</c:v>
                </c:pt>
                <c:pt idx="46">
                  <c:v>42755</c:v>
                </c:pt>
                <c:pt idx="47">
                  <c:v>42748</c:v>
                </c:pt>
                <c:pt idx="48">
                  <c:v>42741</c:v>
                </c:pt>
                <c:pt idx="49">
                  <c:v>42734</c:v>
                </c:pt>
                <c:pt idx="50">
                  <c:v>42727</c:v>
                </c:pt>
                <c:pt idx="51">
                  <c:v>42720</c:v>
                </c:pt>
                <c:pt idx="52">
                  <c:v>42713</c:v>
                </c:pt>
                <c:pt idx="53">
                  <c:v>42706</c:v>
                </c:pt>
                <c:pt idx="54">
                  <c:v>42699</c:v>
                </c:pt>
                <c:pt idx="55">
                  <c:v>42692</c:v>
                </c:pt>
                <c:pt idx="56">
                  <c:v>42685</c:v>
                </c:pt>
                <c:pt idx="57">
                  <c:v>42678</c:v>
                </c:pt>
                <c:pt idx="58">
                  <c:v>42671</c:v>
                </c:pt>
                <c:pt idx="59">
                  <c:v>42664</c:v>
                </c:pt>
                <c:pt idx="60">
                  <c:v>42657</c:v>
                </c:pt>
                <c:pt idx="61">
                  <c:v>42650</c:v>
                </c:pt>
                <c:pt idx="62">
                  <c:v>42643</c:v>
                </c:pt>
                <c:pt idx="63">
                  <c:v>42636</c:v>
                </c:pt>
                <c:pt idx="64">
                  <c:v>42629</c:v>
                </c:pt>
                <c:pt idx="65">
                  <c:v>42622</c:v>
                </c:pt>
                <c:pt idx="66">
                  <c:v>42615</c:v>
                </c:pt>
                <c:pt idx="67">
                  <c:v>42608</c:v>
                </c:pt>
                <c:pt idx="68">
                  <c:v>42601</c:v>
                </c:pt>
                <c:pt idx="69">
                  <c:v>42594</c:v>
                </c:pt>
                <c:pt idx="70">
                  <c:v>42587</c:v>
                </c:pt>
                <c:pt idx="71">
                  <c:v>42580</c:v>
                </c:pt>
                <c:pt idx="72">
                  <c:v>42573</c:v>
                </c:pt>
                <c:pt idx="73">
                  <c:v>42566</c:v>
                </c:pt>
                <c:pt idx="74">
                  <c:v>42559</c:v>
                </c:pt>
                <c:pt idx="75">
                  <c:v>42552</c:v>
                </c:pt>
                <c:pt idx="76">
                  <c:v>42545</c:v>
                </c:pt>
                <c:pt idx="77">
                  <c:v>42538</c:v>
                </c:pt>
                <c:pt idx="78">
                  <c:v>42531</c:v>
                </c:pt>
                <c:pt idx="79">
                  <c:v>42524</c:v>
                </c:pt>
                <c:pt idx="80">
                  <c:v>42517</c:v>
                </c:pt>
                <c:pt idx="81">
                  <c:v>42510</c:v>
                </c:pt>
                <c:pt idx="82">
                  <c:v>42503</c:v>
                </c:pt>
                <c:pt idx="83">
                  <c:v>42496</c:v>
                </c:pt>
                <c:pt idx="84">
                  <c:v>42489</c:v>
                </c:pt>
                <c:pt idx="85">
                  <c:v>42482</c:v>
                </c:pt>
                <c:pt idx="86">
                  <c:v>42475</c:v>
                </c:pt>
                <c:pt idx="87">
                  <c:v>42468</c:v>
                </c:pt>
                <c:pt idx="88">
                  <c:v>42461</c:v>
                </c:pt>
                <c:pt idx="89">
                  <c:v>42454</c:v>
                </c:pt>
                <c:pt idx="90">
                  <c:v>42447</c:v>
                </c:pt>
                <c:pt idx="91">
                  <c:v>42440</c:v>
                </c:pt>
                <c:pt idx="92">
                  <c:v>42433</c:v>
                </c:pt>
                <c:pt idx="93">
                  <c:v>42426</c:v>
                </c:pt>
                <c:pt idx="94">
                  <c:v>42419</c:v>
                </c:pt>
                <c:pt idx="95">
                  <c:v>42412</c:v>
                </c:pt>
                <c:pt idx="96">
                  <c:v>42405</c:v>
                </c:pt>
                <c:pt idx="97">
                  <c:v>42398</c:v>
                </c:pt>
                <c:pt idx="98">
                  <c:v>42391</c:v>
                </c:pt>
                <c:pt idx="99">
                  <c:v>42384</c:v>
                </c:pt>
                <c:pt idx="100">
                  <c:v>42377</c:v>
                </c:pt>
                <c:pt idx="101">
                  <c:v>42370</c:v>
                </c:pt>
                <c:pt idx="102">
                  <c:v>42363</c:v>
                </c:pt>
                <c:pt idx="103">
                  <c:v>42356</c:v>
                </c:pt>
                <c:pt idx="104">
                  <c:v>42349</c:v>
                </c:pt>
                <c:pt idx="105">
                  <c:v>42342</c:v>
                </c:pt>
                <c:pt idx="106">
                  <c:v>42335</c:v>
                </c:pt>
                <c:pt idx="107">
                  <c:v>42328</c:v>
                </c:pt>
                <c:pt idx="108">
                  <c:v>42321</c:v>
                </c:pt>
                <c:pt idx="109">
                  <c:v>42314</c:v>
                </c:pt>
                <c:pt idx="110">
                  <c:v>42307</c:v>
                </c:pt>
                <c:pt idx="111">
                  <c:v>42300</c:v>
                </c:pt>
                <c:pt idx="112">
                  <c:v>42293</c:v>
                </c:pt>
                <c:pt idx="113">
                  <c:v>42286</c:v>
                </c:pt>
                <c:pt idx="114">
                  <c:v>42279</c:v>
                </c:pt>
                <c:pt idx="115">
                  <c:v>42272</c:v>
                </c:pt>
                <c:pt idx="116">
                  <c:v>42265</c:v>
                </c:pt>
                <c:pt idx="117">
                  <c:v>42258</c:v>
                </c:pt>
                <c:pt idx="118">
                  <c:v>42251</c:v>
                </c:pt>
                <c:pt idx="119">
                  <c:v>42244</c:v>
                </c:pt>
                <c:pt idx="120">
                  <c:v>42237</c:v>
                </c:pt>
                <c:pt idx="121">
                  <c:v>42230</c:v>
                </c:pt>
                <c:pt idx="122">
                  <c:v>42223</c:v>
                </c:pt>
                <c:pt idx="123">
                  <c:v>42216</c:v>
                </c:pt>
                <c:pt idx="124">
                  <c:v>42209</c:v>
                </c:pt>
                <c:pt idx="125">
                  <c:v>42202</c:v>
                </c:pt>
                <c:pt idx="126">
                  <c:v>42195</c:v>
                </c:pt>
                <c:pt idx="127">
                  <c:v>42188</c:v>
                </c:pt>
                <c:pt idx="128">
                  <c:v>42181</c:v>
                </c:pt>
                <c:pt idx="129">
                  <c:v>42174</c:v>
                </c:pt>
                <c:pt idx="130">
                  <c:v>42167</c:v>
                </c:pt>
                <c:pt idx="131">
                  <c:v>42160</c:v>
                </c:pt>
                <c:pt idx="132">
                  <c:v>42153</c:v>
                </c:pt>
                <c:pt idx="133">
                  <c:v>42146</c:v>
                </c:pt>
                <c:pt idx="134">
                  <c:v>42139</c:v>
                </c:pt>
                <c:pt idx="135">
                  <c:v>42132</c:v>
                </c:pt>
                <c:pt idx="136">
                  <c:v>42125</c:v>
                </c:pt>
                <c:pt idx="137">
                  <c:v>42118</c:v>
                </c:pt>
                <c:pt idx="138">
                  <c:v>42111</c:v>
                </c:pt>
                <c:pt idx="139">
                  <c:v>42104</c:v>
                </c:pt>
                <c:pt idx="140">
                  <c:v>42097</c:v>
                </c:pt>
                <c:pt idx="141">
                  <c:v>42090</c:v>
                </c:pt>
              </c:numCache>
            </c:numRef>
          </c:cat>
          <c:val>
            <c:numRef>
              <c:f>Output!$G$3:$G$144</c:f>
              <c:numCache>
                <c:formatCode>General</c:formatCode>
                <c:ptCount val="142"/>
                <c:pt idx="0">
                  <c:v>3.593</c:v>
                </c:pt>
                <c:pt idx="1">
                  <c:v>3.7160000000000002</c:v>
                </c:pt>
                <c:pt idx="2">
                  <c:v>3.7650000000000001</c:v>
                </c:pt>
                <c:pt idx="3">
                  <c:v>3.7650000000000001</c:v>
                </c:pt>
                <c:pt idx="4">
                  <c:v>3.84</c:v>
                </c:pt>
                <c:pt idx="5">
                  <c:v>3.867</c:v>
                </c:pt>
                <c:pt idx="6">
                  <c:v>3.8620000000000001</c:v>
                </c:pt>
                <c:pt idx="7">
                  <c:v>3.855</c:v>
                </c:pt>
                <c:pt idx="8">
                  <c:v>3.7919999999999998</c:v>
                </c:pt>
                <c:pt idx="9">
                  <c:v>3.7450000000000001</c:v>
                </c:pt>
                <c:pt idx="10">
                  <c:v>3.673</c:v>
                </c:pt>
                <c:pt idx="11">
                  <c:v>3.6259999999999999</c:v>
                </c:pt>
                <c:pt idx="12">
                  <c:v>3.5070000000000001</c:v>
                </c:pt>
                <c:pt idx="13">
                  <c:v>3.4980000000000002</c:v>
                </c:pt>
                <c:pt idx="14">
                  <c:v>3.5590000000000002</c:v>
                </c:pt>
                <c:pt idx="15">
                  <c:v>3.6869999999999998</c:v>
                </c:pt>
                <c:pt idx="16">
                  <c:v>3.8170000000000002</c:v>
                </c:pt>
                <c:pt idx="17">
                  <c:v>3.86</c:v>
                </c:pt>
                <c:pt idx="18">
                  <c:v>3.7730000000000001</c:v>
                </c:pt>
                <c:pt idx="19">
                  <c:v>3.9260000000000002</c:v>
                </c:pt>
                <c:pt idx="20">
                  <c:v>4.069</c:v>
                </c:pt>
                <c:pt idx="21">
                  <c:v>4.2679999999999998</c:v>
                </c:pt>
                <c:pt idx="22">
                  <c:v>4.3470000000000004</c:v>
                </c:pt>
                <c:pt idx="23">
                  <c:v>4.24</c:v>
                </c:pt>
                <c:pt idx="24">
                  <c:v>4.1440000000000001</c:v>
                </c:pt>
                <c:pt idx="25">
                  <c:v>4.0990000000000002</c:v>
                </c:pt>
                <c:pt idx="26">
                  <c:v>4.0759999999999996</c:v>
                </c:pt>
                <c:pt idx="27">
                  <c:v>4.1520000000000001</c:v>
                </c:pt>
                <c:pt idx="28">
                  <c:v>4.2380000000000004</c:v>
                </c:pt>
                <c:pt idx="29">
                  <c:v>4.2249999999999996</c:v>
                </c:pt>
                <c:pt idx="30">
                  <c:v>4.1710000000000003</c:v>
                </c:pt>
                <c:pt idx="31">
                  <c:v>4.1929999999999996</c:v>
                </c:pt>
                <c:pt idx="32">
                  <c:v>4.1379999999999999</c:v>
                </c:pt>
                <c:pt idx="33">
                  <c:v>4.1150000000000002</c:v>
                </c:pt>
                <c:pt idx="34">
                  <c:v>4.1970000000000001</c:v>
                </c:pt>
                <c:pt idx="35">
                  <c:v>4.1779999999999999</c:v>
                </c:pt>
                <c:pt idx="36">
                  <c:v>4.3019999999999996</c:v>
                </c:pt>
                <c:pt idx="37">
                  <c:v>4.3890000000000002</c:v>
                </c:pt>
                <c:pt idx="38">
                  <c:v>4.5960000000000001</c:v>
                </c:pt>
                <c:pt idx="39">
                  <c:v>4.6790000000000003</c:v>
                </c:pt>
                <c:pt idx="40">
                  <c:v>4.5529999999999999</c:v>
                </c:pt>
                <c:pt idx="41">
                  <c:v>4.5129999999999999</c:v>
                </c:pt>
                <c:pt idx="42">
                  <c:v>4.6059999999999999</c:v>
                </c:pt>
                <c:pt idx="43">
                  <c:v>4.6280000000000001</c:v>
                </c:pt>
                <c:pt idx="44">
                  <c:v>4.6319999999999997</c:v>
                </c:pt>
                <c:pt idx="45">
                  <c:v>4.6849999999999996</c:v>
                </c:pt>
                <c:pt idx="46">
                  <c:v>4.7089999999999996</c:v>
                </c:pt>
                <c:pt idx="47">
                  <c:v>4.5990000000000002</c:v>
                </c:pt>
                <c:pt idx="48">
                  <c:v>4.5750000000000002</c:v>
                </c:pt>
                <c:pt idx="49">
                  <c:v>4.6970000000000001</c:v>
                </c:pt>
                <c:pt idx="50">
                  <c:v>4.7110000000000003</c:v>
                </c:pt>
                <c:pt idx="51">
                  <c:v>4.8040000000000003</c:v>
                </c:pt>
                <c:pt idx="52">
                  <c:v>4.8899999999999997</c:v>
                </c:pt>
                <c:pt idx="53">
                  <c:v>5.1840000000000002</c:v>
                </c:pt>
                <c:pt idx="54">
                  <c:v>5.3650000000000002</c:v>
                </c:pt>
                <c:pt idx="55">
                  <c:v>5.4960000000000004</c:v>
                </c:pt>
                <c:pt idx="56">
                  <c:v>5.2549999999999999</c:v>
                </c:pt>
                <c:pt idx="57">
                  <c:v>4.7480000000000002</c:v>
                </c:pt>
                <c:pt idx="58">
                  <c:v>4.7670000000000003</c:v>
                </c:pt>
                <c:pt idx="59">
                  <c:v>4.6870000000000003</c:v>
                </c:pt>
                <c:pt idx="60">
                  <c:v>4.7110000000000003</c:v>
                </c:pt>
                <c:pt idx="61">
                  <c:v>4.7370000000000001</c:v>
                </c:pt>
                <c:pt idx="62">
                  <c:v>4.7519999999999998</c:v>
                </c:pt>
                <c:pt idx="63">
                  <c:v>4.8239999999999998</c:v>
                </c:pt>
                <c:pt idx="64">
                  <c:v>5.0540000000000003</c:v>
                </c:pt>
                <c:pt idx="65">
                  <c:v>4.7759999999999998</c:v>
                </c:pt>
                <c:pt idx="66">
                  <c:v>4.9139999999999997</c:v>
                </c:pt>
                <c:pt idx="67">
                  <c:v>4.7220000000000004</c:v>
                </c:pt>
                <c:pt idx="68">
                  <c:v>4.6040000000000001</c:v>
                </c:pt>
                <c:pt idx="69">
                  <c:v>4.63</c:v>
                </c:pt>
                <c:pt idx="70">
                  <c:v>5.0190000000000001</c:v>
                </c:pt>
                <c:pt idx="71">
                  <c:v>5.1239999999999997</c:v>
                </c:pt>
                <c:pt idx="72">
                  <c:v>4.6340000000000003</c:v>
                </c:pt>
                <c:pt idx="73">
                  <c:v>4.4390000000000001</c:v>
                </c:pt>
                <c:pt idx="74">
                  <c:v>5.1959999999999997</c:v>
                </c:pt>
                <c:pt idx="75">
                  <c:v>5.1660000000000004</c:v>
                </c:pt>
                <c:pt idx="76">
                  <c:v>5.6440000000000001</c:v>
                </c:pt>
                <c:pt idx="77">
                  <c:v>5.7779999999999996</c:v>
                </c:pt>
                <c:pt idx="78">
                  <c:v>5.7190000000000003</c:v>
                </c:pt>
                <c:pt idx="79">
                  <c:v>6.0890000000000004</c:v>
                </c:pt>
                <c:pt idx="80">
                  <c:v>6.1639999999999997</c:v>
                </c:pt>
                <c:pt idx="81">
                  <c:v>6.2539999999999996</c:v>
                </c:pt>
                <c:pt idx="82">
                  <c:v>6.0830000000000002</c:v>
                </c:pt>
                <c:pt idx="83">
                  <c:v>6.0780000000000003</c:v>
                </c:pt>
                <c:pt idx="84">
                  <c:v>5.827</c:v>
                </c:pt>
                <c:pt idx="85">
                  <c:v>5.7060000000000004</c:v>
                </c:pt>
                <c:pt idx="86">
                  <c:v>6.0510000000000002</c:v>
                </c:pt>
                <c:pt idx="87">
                  <c:v>6.2130000000000001</c:v>
                </c:pt>
                <c:pt idx="88">
                  <c:v>6.0259999999999998</c:v>
                </c:pt>
                <c:pt idx="89">
                  <c:v>6.11</c:v>
                </c:pt>
                <c:pt idx="90">
                  <c:v>6.0780000000000003</c:v>
                </c:pt>
                <c:pt idx="91">
                  <c:v>6.3689999999999998</c:v>
                </c:pt>
                <c:pt idx="92">
                  <c:v>6.5010000000000003</c:v>
                </c:pt>
                <c:pt idx="93">
                  <c:v>6.5780000000000003</c:v>
                </c:pt>
                <c:pt idx="94">
                  <c:v>6.625</c:v>
                </c:pt>
                <c:pt idx="95">
                  <c:v>6.7539999999999996</c:v>
                </c:pt>
                <c:pt idx="96">
                  <c:v>6.7190000000000003</c:v>
                </c:pt>
                <c:pt idx="97">
                  <c:v>6.78</c:v>
                </c:pt>
                <c:pt idx="98">
                  <c:v>7.0940000000000003</c:v>
                </c:pt>
                <c:pt idx="99">
                  <c:v>7.0229999999999997</c:v>
                </c:pt>
                <c:pt idx="100">
                  <c:v>6.6740000000000004</c:v>
                </c:pt>
                <c:pt idx="101">
                  <c:v>6.5579999999999998</c:v>
                </c:pt>
                <c:pt idx="102">
                  <c:v>6.6790000000000003</c:v>
                </c:pt>
                <c:pt idx="103">
                  <c:v>6.5609999999999999</c:v>
                </c:pt>
                <c:pt idx="104">
                  <c:v>6.4109999999999996</c:v>
                </c:pt>
                <c:pt idx="105">
                  <c:v>6.2320000000000002</c:v>
                </c:pt>
                <c:pt idx="106">
                  <c:v>6.2519999999999998</c:v>
                </c:pt>
                <c:pt idx="107">
                  <c:v>6.1740000000000004</c:v>
                </c:pt>
                <c:pt idx="108">
                  <c:v>6.2990000000000004</c:v>
                </c:pt>
                <c:pt idx="109">
                  <c:v>6.1619999999999999</c:v>
                </c:pt>
                <c:pt idx="110">
                  <c:v>6.0460000000000003</c:v>
                </c:pt>
                <c:pt idx="111">
                  <c:v>5.9809999999999999</c:v>
                </c:pt>
                <c:pt idx="112">
                  <c:v>6.133</c:v>
                </c:pt>
                <c:pt idx="113">
                  <c:v>6.5250000000000004</c:v>
                </c:pt>
                <c:pt idx="114">
                  <c:v>6.923</c:v>
                </c:pt>
                <c:pt idx="115">
                  <c:v>6.79</c:v>
                </c:pt>
                <c:pt idx="116">
                  <c:v>6.5629999999999997</c:v>
                </c:pt>
                <c:pt idx="117">
                  <c:v>6.7190000000000003</c:v>
                </c:pt>
                <c:pt idx="118">
                  <c:v>6.6849999999999996</c:v>
                </c:pt>
                <c:pt idx="119">
                  <c:v>6.7990000000000004</c:v>
                </c:pt>
                <c:pt idx="120">
                  <c:v>6.7359999999999998</c:v>
                </c:pt>
                <c:pt idx="121">
                  <c:v>6.3959999999999999</c:v>
                </c:pt>
                <c:pt idx="122">
                  <c:v>6.4390000000000001</c:v>
                </c:pt>
                <c:pt idx="123">
                  <c:v>6.157</c:v>
                </c:pt>
                <c:pt idx="124">
                  <c:v>6.1130000000000004</c:v>
                </c:pt>
                <c:pt idx="125">
                  <c:v>6.0830000000000002</c:v>
                </c:pt>
                <c:pt idx="126">
                  <c:v>6.2839999999999998</c:v>
                </c:pt>
                <c:pt idx="127">
                  <c:v>6.32</c:v>
                </c:pt>
                <c:pt idx="128">
                  <c:v>6.1669999999999998</c:v>
                </c:pt>
                <c:pt idx="129">
                  <c:v>6.1130000000000004</c:v>
                </c:pt>
                <c:pt idx="130">
                  <c:v>6.1539999999999999</c:v>
                </c:pt>
                <c:pt idx="131">
                  <c:v>6.1070000000000002</c:v>
                </c:pt>
                <c:pt idx="132">
                  <c:v>5.8789999999999996</c:v>
                </c:pt>
                <c:pt idx="133">
                  <c:v>5.9420000000000002</c:v>
                </c:pt>
                <c:pt idx="134">
                  <c:v>5.8579999999999997</c:v>
                </c:pt>
                <c:pt idx="135">
                  <c:v>5.9269999999999996</c:v>
                </c:pt>
                <c:pt idx="136">
                  <c:v>5.9290000000000003</c:v>
                </c:pt>
                <c:pt idx="137">
                  <c:v>5.9240000000000004</c:v>
                </c:pt>
                <c:pt idx="138">
                  <c:v>6.202</c:v>
                </c:pt>
                <c:pt idx="139">
                  <c:v>6.1849999999999996</c:v>
                </c:pt>
                <c:pt idx="140">
                  <c:v>6.4539999999999997</c:v>
                </c:pt>
                <c:pt idx="141">
                  <c:v>6.1959999999999997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03-4D62-8D3B-911B17C5B164}"/>
            </c:ext>
          </c:extLst>
        </c:ser>
        <c:ser>
          <c:idx val="4"/>
          <c:order val="4"/>
          <c:tx>
            <c:strRef>
              <c:f>Output!$H$2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Output!$C$3:$C$144</c:f>
              <c:numCache>
                <c:formatCode>m\/d\/yyyy</c:formatCode>
                <c:ptCount val="142"/>
                <c:pt idx="0">
                  <c:v>43077</c:v>
                </c:pt>
                <c:pt idx="1">
                  <c:v>43070</c:v>
                </c:pt>
                <c:pt idx="2">
                  <c:v>43063</c:v>
                </c:pt>
                <c:pt idx="3">
                  <c:v>43056</c:v>
                </c:pt>
                <c:pt idx="4">
                  <c:v>43049</c:v>
                </c:pt>
                <c:pt idx="5">
                  <c:v>43042</c:v>
                </c:pt>
                <c:pt idx="6">
                  <c:v>43035</c:v>
                </c:pt>
                <c:pt idx="7">
                  <c:v>43028</c:v>
                </c:pt>
                <c:pt idx="8">
                  <c:v>43021</c:v>
                </c:pt>
                <c:pt idx="9">
                  <c:v>43014</c:v>
                </c:pt>
                <c:pt idx="10">
                  <c:v>43007</c:v>
                </c:pt>
                <c:pt idx="11">
                  <c:v>43000</c:v>
                </c:pt>
                <c:pt idx="12">
                  <c:v>42993</c:v>
                </c:pt>
                <c:pt idx="13">
                  <c:v>42986</c:v>
                </c:pt>
                <c:pt idx="14">
                  <c:v>42979</c:v>
                </c:pt>
                <c:pt idx="15">
                  <c:v>42972</c:v>
                </c:pt>
                <c:pt idx="16">
                  <c:v>42965</c:v>
                </c:pt>
                <c:pt idx="17">
                  <c:v>42958</c:v>
                </c:pt>
                <c:pt idx="18">
                  <c:v>42951</c:v>
                </c:pt>
                <c:pt idx="19">
                  <c:v>42944</c:v>
                </c:pt>
                <c:pt idx="20">
                  <c:v>42937</c:v>
                </c:pt>
                <c:pt idx="21">
                  <c:v>42930</c:v>
                </c:pt>
                <c:pt idx="22">
                  <c:v>42923</c:v>
                </c:pt>
                <c:pt idx="23">
                  <c:v>42916</c:v>
                </c:pt>
                <c:pt idx="24">
                  <c:v>42909</c:v>
                </c:pt>
                <c:pt idx="25">
                  <c:v>42902</c:v>
                </c:pt>
                <c:pt idx="26">
                  <c:v>42895</c:v>
                </c:pt>
                <c:pt idx="27">
                  <c:v>42888</c:v>
                </c:pt>
                <c:pt idx="28">
                  <c:v>42881</c:v>
                </c:pt>
                <c:pt idx="29">
                  <c:v>42874</c:v>
                </c:pt>
                <c:pt idx="30">
                  <c:v>42867</c:v>
                </c:pt>
                <c:pt idx="31">
                  <c:v>42860</c:v>
                </c:pt>
                <c:pt idx="32">
                  <c:v>42853</c:v>
                </c:pt>
                <c:pt idx="33">
                  <c:v>42846</c:v>
                </c:pt>
                <c:pt idx="34">
                  <c:v>42839</c:v>
                </c:pt>
                <c:pt idx="35">
                  <c:v>42832</c:v>
                </c:pt>
                <c:pt idx="36">
                  <c:v>42825</c:v>
                </c:pt>
                <c:pt idx="37">
                  <c:v>42818</c:v>
                </c:pt>
                <c:pt idx="38">
                  <c:v>42811</c:v>
                </c:pt>
                <c:pt idx="39">
                  <c:v>42804</c:v>
                </c:pt>
                <c:pt idx="40">
                  <c:v>42797</c:v>
                </c:pt>
                <c:pt idx="41">
                  <c:v>42790</c:v>
                </c:pt>
                <c:pt idx="42">
                  <c:v>42783</c:v>
                </c:pt>
                <c:pt idx="43">
                  <c:v>42776</c:v>
                </c:pt>
                <c:pt idx="44">
                  <c:v>42769</c:v>
                </c:pt>
                <c:pt idx="45">
                  <c:v>42762</c:v>
                </c:pt>
                <c:pt idx="46">
                  <c:v>42755</c:v>
                </c:pt>
                <c:pt idx="47">
                  <c:v>42748</c:v>
                </c:pt>
                <c:pt idx="48">
                  <c:v>42741</c:v>
                </c:pt>
                <c:pt idx="49">
                  <c:v>42734</c:v>
                </c:pt>
                <c:pt idx="50">
                  <c:v>42727</c:v>
                </c:pt>
                <c:pt idx="51">
                  <c:v>42720</c:v>
                </c:pt>
                <c:pt idx="52">
                  <c:v>42713</c:v>
                </c:pt>
                <c:pt idx="53">
                  <c:v>42706</c:v>
                </c:pt>
                <c:pt idx="54">
                  <c:v>42699</c:v>
                </c:pt>
                <c:pt idx="55">
                  <c:v>42692</c:v>
                </c:pt>
                <c:pt idx="56">
                  <c:v>42685</c:v>
                </c:pt>
                <c:pt idx="57">
                  <c:v>42678</c:v>
                </c:pt>
                <c:pt idx="58">
                  <c:v>42671</c:v>
                </c:pt>
                <c:pt idx="59">
                  <c:v>42664</c:v>
                </c:pt>
                <c:pt idx="60">
                  <c:v>42657</c:v>
                </c:pt>
                <c:pt idx="61">
                  <c:v>42650</c:v>
                </c:pt>
                <c:pt idx="62">
                  <c:v>42643</c:v>
                </c:pt>
                <c:pt idx="63">
                  <c:v>42636</c:v>
                </c:pt>
                <c:pt idx="64">
                  <c:v>42629</c:v>
                </c:pt>
                <c:pt idx="65">
                  <c:v>42622</c:v>
                </c:pt>
                <c:pt idx="66">
                  <c:v>42615</c:v>
                </c:pt>
                <c:pt idx="67">
                  <c:v>42608</c:v>
                </c:pt>
                <c:pt idx="68">
                  <c:v>42601</c:v>
                </c:pt>
                <c:pt idx="69">
                  <c:v>42594</c:v>
                </c:pt>
                <c:pt idx="70">
                  <c:v>42587</c:v>
                </c:pt>
                <c:pt idx="71">
                  <c:v>42580</c:v>
                </c:pt>
                <c:pt idx="72">
                  <c:v>42573</c:v>
                </c:pt>
                <c:pt idx="73">
                  <c:v>42566</c:v>
                </c:pt>
                <c:pt idx="74">
                  <c:v>42559</c:v>
                </c:pt>
                <c:pt idx="75">
                  <c:v>42552</c:v>
                </c:pt>
                <c:pt idx="76">
                  <c:v>42545</c:v>
                </c:pt>
                <c:pt idx="77">
                  <c:v>42538</c:v>
                </c:pt>
                <c:pt idx="78">
                  <c:v>42531</c:v>
                </c:pt>
                <c:pt idx="79">
                  <c:v>42524</c:v>
                </c:pt>
                <c:pt idx="80">
                  <c:v>42517</c:v>
                </c:pt>
                <c:pt idx="81">
                  <c:v>42510</c:v>
                </c:pt>
                <c:pt idx="82">
                  <c:v>42503</c:v>
                </c:pt>
                <c:pt idx="83">
                  <c:v>42496</c:v>
                </c:pt>
                <c:pt idx="84">
                  <c:v>42489</c:v>
                </c:pt>
                <c:pt idx="85">
                  <c:v>42482</c:v>
                </c:pt>
                <c:pt idx="86">
                  <c:v>42475</c:v>
                </c:pt>
                <c:pt idx="87">
                  <c:v>42468</c:v>
                </c:pt>
                <c:pt idx="88">
                  <c:v>42461</c:v>
                </c:pt>
                <c:pt idx="89">
                  <c:v>42454</c:v>
                </c:pt>
                <c:pt idx="90">
                  <c:v>42447</c:v>
                </c:pt>
                <c:pt idx="91">
                  <c:v>42440</c:v>
                </c:pt>
                <c:pt idx="92">
                  <c:v>42433</c:v>
                </c:pt>
                <c:pt idx="93">
                  <c:v>42426</c:v>
                </c:pt>
                <c:pt idx="94">
                  <c:v>42419</c:v>
                </c:pt>
                <c:pt idx="95">
                  <c:v>42412</c:v>
                </c:pt>
                <c:pt idx="96">
                  <c:v>42405</c:v>
                </c:pt>
                <c:pt idx="97">
                  <c:v>42398</c:v>
                </c:pt>
                <c:pt idx="98">
                  <c:v>42391</c:v>
                </c:pt>
                <c:pt idx="99">
                  <c:v>42384</c:v>
                </c:pt>
                <c:pt idx="100">
                  <c:v>42377</c:v>
                </c:pt>
                <c:pt idx="101">
                  <c:v>42370</c:v>
                </c:pt>
                <c:pt idx="102">
                  <c:v>42363</c:v>
                </c:pt>
                <c:pt idx="103">
                  <c:v>42356</c:v>
                </c:pt>
                <c:pt idx="104">
                  <c:v>42349</c:v>
                </c:pt>
                <c:pt idx="105">
                  <c:v>42342</c:v>
                </c:pt>
                <c:pt idx="106">
                  <c:v>42335</c:v>
                </c:pt>
                <c:pt idx="107">
                  <c:v>42328</c:v>
                </c:pt>
                <c:pt idx="108">
                  <c:v>42321</c:v>
                </c:pt>
                <c:pt idx="109">
                  <c:v>42314</c:v>
                </c:pt>
                <c:pt idx="110">
                  <c:v>42307</c:v>
                </c:pt>
                <c:pt idx="111">
                  <c:v>42300</c:v>
                </c:pt>
                <c:pt idx="112">
                  <c:v>42293</c:v>
                </c:pt>
                <c:pt idx="113">
                  <c:v>42286</c:v>
                </c:pt>
                <c:pt idx="114">
                  <c:v>42279</c:v>
                </c:pt>
                <c:pt idx="115">
                  <c:v>42272</c:v>
                </c:pt>
                <c:pt idx="116">
                  <c:v>42265</c:v>
                </c:pt>
                <c:pt idx="117">
                  <c:v>42258</c:v>
                </c:pt>
                <c:pt idx="118">
                  <c:v>42251</c:v>
                </c:pt>
                <c:pt idx="119">
                  <c:v>42244</c:v>
                </c:pt>
                <c:pt idx="120">
                  <c:v>42237</c:v>
                </c:pt>
                <c:pt idx="121">
                  <c:v>42230</c:v>
                </c:pt>
                <c:pt idx="122">
                  <c:v>42223</c:v>
                </c:pt>
                <c:pt idx="123">
                  <c:v>42216</c:v>
                </c:pt>
                <c:pt idx="124">
                  <c:v>42209</c:v>
                </c:pt>
                <c:pt idx="125">
                  <c:v>42202</c:v>
                </c:pt>
                <c:pt idx="126">
                  <c:v>42195</c:v>
                </c:pt>
                <c:pt idx="127">
                  <c:v>42188</c:v>
                </c:pt>
                <c:pt idx="128">
                  <c:v>42181</c:v>
                </c:pt>
                <c:pt idx="129">
                  <c:v>42174</c:v>
                </c:pt>
                <c:pt idx="130">
                  <c:v>42167</c:v>
                </c:pt>
                <c:pt idx="131">
                  <c:v>42160</c:v>
                </c:pt>
                <c:pt idx="132">
                  <c:v>42153</c:v>
                </c:pt>
                <c:pt idx="133">
                  <c:v>42146</c:v>
                </c:pt>
                <c:pt idx="134">
                  <c:v>42139</c:v>
                </c:pt>
                <c:pt idx="135">
                  <c:v>42132</c:v>
                </c:pt>
                <c:pt idx="136">
                  <c:v>42125</c:v>
                </c:pt>
                <c:pt idx="137">
                  <c:v>42118</c:v>
                </c:pt>
                <c:pt idx="138">
                  <c:v>42111</c:v>
                </c:pt>
                <c:pt idx="139">
                  <c:v>42104</c:v>
                </c:pt>
                <c:pt idx="140">
                  <c:v>42097</c:v>
                </c:pt>
                <c:pt idx="141">
                  <c:v>42090</c:v>
                </c:pt>
              </c:numCache>
            </c:numRef>
          </c:cat>
          <c:val>
            <c:numRef>
              <c:f>Output!$H$3:$H$144</c:f>
              <c:numCache>
                <c:formatCode>General</c:formatCode>
                <c:ptCount val="142"/>
                <c:pt idx="0">
                  <c:v>4.1840000000000002</c:v>
                </c:pt>
                <c:pt idx="1">
                  <c:v>4.1859999999999999</c:v>
                </c:pt>
                <c:pt idx="2">
                  <c:v>4.2080000000000002</c:v>
                </c:pt>
                <c:pt idx="3">
                  <c:v>4.2489999999999997</c:v>
                </c:pt>
                <c:pt idx="4">
                  <c:v>4.32</c:v>
                </c:pt>
                <c:pt idx="5">
                  <c:v>4.1630000000000003</c:v>
                </c:pt>
                <c:pt idx="6">
                  <c:v>4.2309999999999999</c:v>
                </c:pt>
                <c:pt idx="7">
                  <c:v>4.1429999999999998</c:v>
                </c:pt>
                <c:pt idx="8">
                  <c:v>4.101</c:v>
                </c:pt>
                <c:pt idx="9">
                  <c:v>4.133</c:v>
                </c:pt>
                <c:pt idx="10">
                  <c:v>4.1340000000000003</c:v>
                </c:pt>
                <c:pt idx="11">
                  <c:v>4.2830000000000004</c:v>
                </c:pt>
                <c:pt idx="12">
                  <c:v>4.181</c:v>
                </c:pt>
                <c:pt idx="13">
                  <c:v>3.968</c:v>
                </c:pt>
                <c:pt idx="14">
                  <c:v>3.8860000000000001</c:v>
                </c:pt>
                <c:pt idx="15">
                  <c:v>4.28</c:v>
                </c:pt>
                <c:pt idx="16">
                  <c:v>4.3639999999999999</c:v>
                </c:pt>
                <c:pt idx="17">
                  <c:v>4.4429999999999996</c:v>
                </c:pt>
                <c:pt idx="18">
                  <c:v>4.2729999999999997</c:v>
                </c:pt>
                <c:pt idx="19">
                  <c:v>4.319</c:v>
                </c:pt>
                <c:pt idx="20">
                  <c:v>4.3920000000000003</c:v>
                </c:pt>
                <c:pt idx="21">
                  <c:v>4.6520000000000001</c:v>
                </c:pt>
                <c:pt idx="22">
                  <c:v>4.9020000000000001</c:v>
                </c:pt>
                <c:pt idx="23">
                  <c:v>4.633</c:v>
                </c:pt>
                <c:pt idx="24">
                  <c:v>4.6260000000000003</c:v>
                </c:pt>
                <c:pt idx="25">
                  <c:v>4.4610000000000003</c:v>
                </c:pt>
                <c:pt idx="26">
                  <c:v>4.3689999999999998</c:v>
                </c:pt>
                <c:pt idx="27">
                  <c:v>4.3490000000000002</c:v>
                </c:pt>
                <c:pt idx="28">
                  <c:v>4.2869999999999999</c:v>
                </c:pt>
                <c:pt idx="29">
                  <c:v>4.4850000000000003</c:v>
                </c:pt>
                <c:pt idx="30">
                  <c:v>4.282</c:v>
                </c:pt>
                <c:pt idx="31">
                  <c:v>4.3109999999999999</c:v>
                </c:pt>
                <c:pt idx="32">
                  <c:v>4.319</c:v>
                </c:pt>
                <c:pt idx="33">
                  <c:v>4.3929999999999998</c:v>
                </c:pt>
                <c:pt idx="34">
                  <c:v>4.4509999999999996</c:v>
                </c:pt>
                <c:pt idx="35">
                  <c:v>4.4009999999999998</c:v>
                </c:pt>
                <c:pt idx="36">
                  <c:v>4.532</c:v>
                </c:pt>
                <c:pt idx="37">
                  <c:v>4.5739999999999998</c:v>
                </c:pt>
                <c:pt idx="38">
                  <c:v>4.7169999999999996</c:v>
                </c:pt>
                <c:pt idx="39">
                  <c:v>4.7370000000000001</c:v>
                </c:pt>
                <c:pt idx="40">
                  <c:v>4.4379999999999997</c:v>
                </c:pt>
                <c:pt idx="41">
                  <c:v>4.4039999999999999</c:v>
                </c:pt>
                <c:pt idx="42">
                  <c:v>4.4119999999999999</c:v>
                </c:pt>
                <c:pt idx="43">
                  <c:v>4.5</c:v>
                </c:pt>
                <c:pt idx="44">
                  <c:v>4.6379999999999999</c:v>
                </c:pt>
                <c:pt idx="45">
                  <c:v>4.6950000000000003</c:v>
                </c:pt>
                <c:pt idx="46">
                  <c:v>4.6589999999999998</c:v>
                </c:pt>
                <c:pt idx="47">
                  <c:v>4.5090000000000003</c:v>
                </c:pt>
                <c:pt idx="48">
                  <c:v>4.5839999999999996</c:v>
                </c:pt>
                <c:pt idx="49">
                  <c:v>4.7489999999999997</c:v>
                </c:pt>
                <c:pt idx="50">
                  <c:v>4.7560000000000002</c:v>
                </c:pt>
                <c:pt idx="51">
                  <c:v>4.7709999999999999</c:v>
                </c:pt>
                <c:pt idx="52">
                  <c:v>4.6820000000000004</c:v>
                </c:pt>
                <c:pt idx="53">
                  <c:v>4.8179999999999996</c:v>
                </c:pt>
                <c:pt idx="54">
                  <c:v>4.9489999999999998</c:v>
                </c:pt>
                <c:pt idx="55">
                  <c:v>5.0449999999999999</c:v>
                </c:pt>
                <c:pt idx="56">
                  <c:v>4.8070000000000004</c:v>
                </c:pt>
                <c:pt idx="57">
                  <c:v>4.2370000000000001</c:v>
                </c:pt>
                <c:pt idx="58">
                  <c:v>4.141</c:v>
                </c:pt>
                <c:pt idx="59">
                  <c:v>4.0149999999999997</c:v>
                </c:pt>
                <c:pt idx="60">
                  <c:v>4.0419999999999998</c:v>
                </c:pt>
                <c:pt idx="61">
                  <c:v>4.0179999999999998</c:v>
                </c:pt>
                <c:pt idx="62">
                  <c:v>4.0789999999999997</c:v>
                </c:pt>
                <c:pt idx="63">
                  <c:v>4.0970000000000004</c:v>
                </c:pt>
                <c:pt idx="64">
                  <c:v>4.343</c:v>
                </c:pt>
                <c:pt idx="65">
                  <c:v>4.1360000000000001</c:v>
                </c:pt>
                <c:pt idx="66">
                  <c:v>4.2560000000000002</c:v>
                </c:pt>
                <c:pt idx="67">
                  <c:v>4.2359999999999998</c:v>
                </c:pt>
                <c:pt idx="68">
                  <c:v>3.9550000000000001</c:v>
                </c:pt>
                <c:pt idx="69">
                  <c:v>4.0549999999999997</c:v>
                </c:pt>
                <c:pt idx="70">
                  <c:v>4.3090000000000002</c:v>
                </c:pt>
                <c:pt idx="71">
                  <c:v>4.3869999999999996</c:v>
                </c:pt>
                <c:pt idx="72">
                  <c:v>4.0570000000000004</c:v>
                </c:pt>
                <c:pt idx="73">
                  <c:v>4.0979999999999999</c:v>
                </c:pt>
                <c:pt idx="74">
                  <c:v>4.3730000000000002</c:v>
                </c:pt>
                <c:pt idx="75">
                  <c:v>4.24</c:v>
                </c:pt>
                <c:pt idx="76">
                  <c:v>4.5940000000000003</c:v>
                </c:pt>
                <c:pt idx="77">
                  <c:v>4.952</c:v>
                </c:pt>
                <c:pt idx="78">
                  <c:v>4.9169999999999998</c:v>
                </c:pt>
                <c:pt idx="79">
                  <c:v>5.1289999999999996</c:v>
                </c:pt>
                <c:pt idx="80">
                  <c:v>5.2290000000000001</c:v>
                </c:pt>
                <c:pt idx="81">
                  <c:v>5.1150000000000002</c:v>
                </c:pt>
                <c:pt idx="82">
                  <c:v>5.069</c:v>
                </c:pt>
                <c:pt idx="83">
                  <c:v>5.2859999999999996</c:v>
                </c:pt>
                <c:pt idx="84">
                  <c:v>5.1059999999999999</c:v>
                </c:pt>
                <c:pt idx="85">
                  <c:v>5.2039999999999997</c:v>
                </c:pt>
                <c:pt idx="86">
                  <c:v>5.33</c:v>
                </c:pt>
                <c:pt idx="87">
                  <c:v>5.4560000000000004</c:v>
                </c:pt>
                <c:pt idx="88">
                  <c:v>5.3209999999999997</c:v>
                </c:pt>
                <c:pt idx="89">
                  <c:v>5.5679999999999996</c:v>
                </c:pt>
                <c:pt idx="90">
                  <c:v>5.4989999999999997</c:v>
                </c:pt>
                <c:pt idx="91">
                  <c:v>5.6319999999999997</c:v>
                </c:pt>
                <c:pt idx="92">
                  <c:v>5.383</c:v>
                </c:pt>
                <c:pt idx="93">
                  <c:v>5.8120000000000003</c:v>
                </c:pt>
                <c:pt idx="94">
                  <c:v>6.008</c:v>
                </c:pt>
                <c:pt idx="95">
                  <c:v>6.3120000000000003</c:v>
                </c:pt>
                <c:pt idx="96">
                  <c:v>6.2610000000000001</c:v>
                </c:pt>
                <c:pt idx="97">
                  <c:v>6.4130000000000003</c:v>
                </c:pt>
                <c:pt idx="98">
                  <c:v>6.2480000000000002</c:v>
                </c:pt>
                <c:pt idx="99">
                  <c:v>6.4219999999999997</c:v>
                </c:pt>
                <c:pt idx="100">
                  <c:v>5.7060000000000004</c:v>
                </c:pt>
                <c:pt idx="101">
                  <c:v>5.601</c:v>
                </c:pt>
                <c:pt idx="102">
                  <c:v>5.6539999999999999</c:v>
                </c:pt>
                <c:pt idx="103">
                  <c:v>6.0069999999999997</c:v>
                </c:pt>
                <c:pt idx="104">
                  <c:v>5.6950000000000003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503-4D62-8D3B-911B17C5B164}"/>
            </c:ext>
          </c:extLst>
        </c:ser>
        <c:ser>
          <c:idx val="5"/>
          <c:order val="5"/>
          <c:tx>
            <c:strRef>
              <c:f>Output!$I$2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Output!$C$3:$C$144</c:f>
              <c:numCache>
                <c:formatCode>m\/d\/yyyy</c:formatCode>
                <c:ptCount val="142"/>
                <c:pt idx="0">
                  <c:v>43077</c:v>
                </c:pt>
                <c:pt idx="1">
                  <c:v>43070</c:v>
                </c:pt>
                <c:pt idx="2">
                  <c:v>43063</c:v>
                </c:pt>
                <c:pt idx="3">
                  <c:v>43056</c:v>
                </c:pt>
                <c:pt idx="4">
                  <c:v>43049</c:v>
                </c:pt>
                <c:pt idx="5">
                  <c:v>43042</c:v>
                </c:pt>
                <c:pt idx="6">
                  <c:v>43035</c:v>
                </c:pt>
                <c:pt idx="7">
                  <c:v>43028</c:v>
                </c:pt>
                <c:pt idx="8">
                  <c:v>43021</c:v>
                </c:pt>
                <c:pt idx="9">
                  <c:v>43014</c:v>
                </c:pt>
                <c:pt idx="10">
                  <c:v>43007</c:v>
                </c:pt>
                <c:pt idx="11">
                  <c:v>43000</c:v>
                </c:pt>
                <c:pt idx="12">
                  <c:v>42993</c:v>
                </c:pt>
                <c:pt idx="13">
                  <c:v>42986</c:v>
                </c:pt>
                <c:pt idx="14">
                  <c:v>42979</c:v>
                </c:pt>
                <c:pt idx="15">
                  <c:v>42972</c:v>
                </c:pt>
                <c:pt idx="16">
                  <c:v>42965</c:v>
                </c:pt>
                <c:pt idx="17">
                  <c:v>42958</c:v>
                </c:pt>
                <c:pt idx="18">
                  <c:v>42951</c:v>
                </c:pt>
                <c:pt idx="19">
                  <c:v>42944</c:v>
                </c:pt>
                <c:pt idx="20">
                  <c:v>42937</c:v>
                </c:pt>
                <c:pt idx="21">
                  <c:v>42930</c:v>
                </c:pt>
                <c:pt idx="22">
                  <c:v>42923</c:v>
                </c:pt>
                <c:pt idx="23">
                  <c:v>42916</c:v>
                </c:pt>
                <c:pt idx="24">
                  <c:v>42909</c:v>
                </c:pt>
                <c:pt idx="25">
                  <c:v>42902</c:v>
                </c:pt>
                <c:pt idx="26">
                  <c:v>42895</c:v>
                </c:pt>
                <c:pt idx="27">
                  <c:v>42888</c:v>
                </c:pt>
                <c:pt idx="28">
                  <c:v>42881</c:v>
                </c:pt>
                <c:pt idx="29">
                  <c:v>42874</c:v>
                </c:pt>
                <c:pt idx="30">
                  <c:v>42867</c:v>
                </c:pt>
                <c:pt idx="31">
                  <c:v>42860</c:v>
                </c:pt>
                <c:pt idx="32">
                  <c:v>42853</c:v>
                </c:pt>
                <c:pt idx="33">
                  <c:v>42846</c:v>
                </c:pt>
                <c:pt idx="34">
                  <c:v>42839</c:v>
                </c:pt>
                <c:pt idx="35">
                  <c:v>42832</c:v>
                </c:pt>
                <c:pt idx="36">
                  <c:v>42825</c:v>
                </c:pt>
                <c:pt idx="37">
                  <c:v>42818</c:v>
                </c:pt>
                <c:pt idx="38">
                  <c:v>42811</c:v>
                </c:pt>
                <c:pt idx="39">
                  <c:v>42804</c:v>
                </c:pt>
                <c:pt idx="40">
                  <c:v>42797</c:v>
                </c:pt>
                <c:pt idx="41">
                  <c:v>42790</c:v>
                </c:pt>
                <c:pt idx="42">
                  <c:v>42783</c:v>
                </c:pt>
                <c:pt idx="43">
                  <c:v>42776</c:v>
                </c:pt>
                <c:pt idx="44">
                  <c:v>42769</c:v>
                </c:pt>
                <c:pt idx="45">
                  <c:v>42762</c:v>
                </c:pt>
                <c:pt idx="46">
                  <c:v>42755</c:v>
                </c:pt>
                <c:pt idx="47">
                  <c:v>42748</c:v>
                </c:pt>
                <c:pt idx="48">
                  <c:v>42741</c:v>
                </c:pt>
                <c:pt idx="49">
                  <c:v>42734</c:v>
                </c:pt>
                <c:pt idx="50">
                  <c:v>42727</c:v>
                </c:pt>
                <c:pt idx="51">
                  <c:v>42720</c:v>
                </c:pt>
                <c:pt idx="52">
                  <c:v>42713</c:v>
                </c:pt>
                <c:pt idx="53">
                  <c:v>42706</c:v>
                </c:pt>
                <c:pt idx="54">
                  <c:v>42699</c:v>
                </c:pt>
                <c:pt idx="55">
                  <c:v>42692</c:v>
                </c:pt>
                <c:pt idx="56">
                  <c:v>42685</c:v>
                </c:pt>
                <c:pt idx="57">
                  <c:v>42678</c:v>
                </c:pt>
                <c:pt idx="58">
                  <c:v>42671</c:v>
                </c:pt>
                <c:pt idx="59">
                  <c:v>42664</c:v>
                </c:pt>
                <c:pt idx="60">
                  <c:v>42657</c:v>
                </c:pt>
                <c:pt idx="61">
                  <c:v>42650</c:v>
                </c:pt>
                <c:pt idx="62">
                  <c:v>42643</c:v>
                </c:pt>
                <c:pt idx="63">
                  <c:v>42636</c:v>
                </c:pt>
                <c:pt idx="64">
                  <c:v>42629</c:v>
                </c:pt>
                <c:pt idx="65">
                  <c:v>42622</c:v>
                </c:pt>
                <c:pt idx="66">
                  <c:v>42615</c:v>
                </c:pt>
                <c:pt idx="67">
                  <c:v>42608</c:v>
                </c:pt>
                <c:pt idx="68">
                  <c:v>42601</c:v>
                </c:pt>
                <c:pt idx="69">
                  <c:v>42594</c:v>
                </c:pt>
                <c:pt idx="70">
                  <c:v>42587</c:v>
                </c:pt>
                <c:pt idx="71">
                  <c:v>42580</c:v>
                </c:pt>
                <c:pt idx="72">
                  <c:v>42573</c:v>
                </c:pt>
                <c:pt idx="73">
                  <c:v>42566</c:v>
                </c:pt>
                <c:pt idx="74">
                  <c:v>42559</c:v>
                </c:pt>
                <c:pt idx="75">
                  <c:v>42552</c:v>
                </c:pt>
                <c:pt idx="76">
                  <c:v>42545</c:v>
                </c:pt>
                <c:pt idx="77">
                  <c:v>42538</c:v>
                </c:pt>
                <c:pt idx="78">
                  <c:v>42531</c:v>
                </c:pt>
                <c:pt idx="79">
                  <c:v>42524</c:v>
                </c:pt>
                <c:pt idx="80">
                  <c:v>42517</c:v>
                </c:pt>
                <c:pt idx="81">
                  <c:v>42510</c:v>
                </c:pt>
                <c:pt idx="82">
                  <c:v>42503</c:v>
                </c:pt>
                <c:pt idx="83">
                  <c:v>42496</c:v>
                </c:pt>
                <c:pt idx="84">
                  <c:v>42489</c:v>
                </c:pt>
                <c:pt idx="85">
                  <c:v>42482</c:v>
                </c:pt>
                <c:pt idx="86">
                  <c:v>42475</c:v>
                </c:pt>
                <c:pt idx="87">
                  <c:v>42468</c:v>
                </c:pt>
                <c:pt idx="88">
                  <c:v>42461</c:v>
                </c:pt>
                <c:pt idx="89">
                  <c:v>42454</c:v>
                </c:pt>
                <c:pt idx="90">
                  <c:v>42447</c:v>
                </c:pt>
                <c:pt idx="91">
                  <c:v>42440</c:v>
                </c:pt>
                <c:pt idx="92">
                  <c:v>42433</c:v>
                </c:pt>
                <c:pt idx="93">
                  <c:v>42426</c:v>
                </c:pt>
                <c:pt idx="94">
                  <c:v>42419</c:v>
                </c:pt>
                <c:pt idx="95">
                  <c:v>42412</c:v>
                </c:pt>
                <c:pt idx="96">
                  <c:v>42405</c:v>
                </c:pt>
                <c:pt idx="97">
                  <c:v>42398</c:v>
                </c:pt>
                <c:pt idx="98">
                  <c:v>42391</c:v>
                </c:pt>
                <c:pt idx="99">
                  <c:v>42384</c:v>
                </c:pt>
                <c:pt idx="100">
                  <c:v>42377</c:v>
                </c:pt>
                <c:pt idx="101">
                  <c:v>42370</c:v>
                </c:pt>
                <c:pt idx="102">
                  <c:v>42363</c:v>
                </c:pt>
                <c:pt idx="103">
                  <c:v>42356</c:v>
                </c:pt>
                <c:pt idx="104">
                  <c:v>42349</c:v>
                </c:pt>
                <c:pt idx="105">
                  <c:v>42342</c:v>
                </c:pt>
                <c:pt idx="106">
                  <c:v>42335</c:v>
                </c:pt>
                <c:pt idx="107">
                  <c:v>42328</c:v>
                </c:pt>
                <c:pt idx="108">
                  <c:v>42321</c:v>
                </c:pt>
                <c:pt idx="109">
                  <c:v>42314</c:v>
                </c:pt>
                <c:pt idx="110">
                  <c:v>42307</c:v>
                </c:pt>
                <c:pt idx="111">
                  <c:v>42300</c:v>
                </c:pt>
                <c:pt idx="112">
                  <c:v>42293</c:v>
                </c:pt>
                <c:pt idx="113">
                  <c:v>42286</c:v>
                </c:pt>
                <c:pt idx="114">
                  <c:v>42279</c:v>
                </c:pt>
                <c:pt idx="115">
                  <c:v>42272</c:v>
                </c:pt>
                <c:pt idx="116">
                  <c:v>42265</c:v>
                </c:pt>
                <c:pt idx="117">
                  <c:v>42258</c:v>
                </c:pt>
                <c:pt idx="118">
                  <c:v>42251</c:v>
                </c:pt>
                <c:pt idx="119">
                  <c:v>42244</c:v>
                </c:pt>
                <c:pt idx="120">
                  <c:v>42237</c:v>
                </c:pt>
                <c:pt idx="121">
                  <c:v>42230</c:v>
                </c:pt>
                <c:pt idx="122">
                  <c:v>42223</c:v>
                </c:pt>
                <c:pt idx="123">
                  <c:v>42216</c:v>
                </c:pt>
                <c:pt idx="124">
                  <c:v>42209</c:v>
                </c:pt>
                <c:pt idx="125">
                  <c:v>42202</c:v>
                </c:pt>
                <c:pt idx="126">
                  <c:v>42195</c:v>
                </c:pt>
                <c:pt idx="127">
                  <c:v>42188</c:v>
                </c:pt>
                <c:pt idx="128">
                  <c:v>42181</c:v>
                </c:pt>
                <c:pt idx="129">
                  <c:v>42174</c:v>
                </c:pt>
                <c:pt idx="130">
                  <c:v>42167</c:v>
                </c:pt>
                <c:pt idx="131">
                  <c:v>42160</c:v>
                </c:pt>
                <c:pt idx="132">
                  <c:v>42153</c:v>
                </c:pt>
                <c:pt idx="133">
                  <c:v>42146</c:v>
                </c:pt>
                <c:pt idx="134">
                  <c:v>42139</c:v>
                </c:pt>
                <c:pt idx="135">
                  <c:v>42132</c:v>
                </c:pt>
                <c:pt idx="136">
                  <c:v>42125</c:v>
                </c:pt>
                <c:pt idx="137">
                  <c:v>42118</c:v>
                </c:pt>
                <c:pt idx="138">
                  <c:v>42111</c:v>
                </c:pt>
                <c:pt idx="139">
                  <c:v>42104</c:v>
                </c:pt>
                <c:pt idx="140">
                  <c:v>42097</c:v>
                </c:pt>
                <c:pt idx="141">
                  <c:v>42090</c:v>
                </c:pt>
              </c:numCache>
            </c:numRef>
          </c:cat>
          <c:val>
            <c:numRef>
              <c:f>Output!$I$3:$I$144</c:f>
              <c:numCache>
                <c:formatCode>General</c:formatCode>
                <c:ptCount val="142"/>
                <c:pt idx="0">
                  <c:v>4.2640000000000002</c:v>
                </c:pt>
                <c:pt idx="1">
                  <c:v>4.3079999999999998</c:v>
                </c:pt>
                <c:pt idx="2">
                  <c:v>4.3979999999999997</c:v>
                </c:pt>
                <c:pt idx="3">
                  <c:v>4.4400000000000004</c:v>
                </c:pt>
                <c:pt idx="4">
                  <c:v>4.5430000000000001</c:v>
                </c:pt>
                <c:pt idx="5">
                  <c:v>4.4009999999999998</c:v>
                </c:pt>
                <c:pt idx="6">
                  <c:v>4.2640000000000002</c:v>
                </c:pt>
                <c:pt idx="7">
                  <c:v>4.04</c:v>
                </c:pt>
                <c:pt idx="8">
                  <c:v>4.0119999999999996</c:v>
                </c:pt>
                <c:pt idx="9">
                  <c:v>3.9980000000000002</c:v>
                </c:pt>
                <c:pt idx="10">
                  <c:v>3.9870000000000001</c:v>
                </c:pt>
                <c:pt idx="11">
                  <c:v>3.9550000000000001</c:v>
                </c:pt>
                <c:pt idx="12">
                  <c:v>3.8450000000000002</c:v>
                </c:pt>
                <c:pt idx="13">
                  <c:v>3.802</c:v>
                </c:pt>
                <c:pt idx="14">
                  <c:v>3.8620000000000001</c:v>
                </c:pt>
                <c:pt idx="15">
                  <c:v>3.9649999999999999</c:v>
                </c:pt>
                <c:pt idx="16">
                  <c:v>3.9969999999999999</c:v>
                </c:pt>
                <c:pt idx="17">
                  <c:v>4.0069999999999997</c:v>
                </c:pt>
                <c:pt idx="18">
                  <c:v>3.9129999999999998</c:v>
                </c:pt>
                <c:pt idx="19">
                  <c:v>4.0759999999999996</c:v>
                </c:pt>
                <c:pt idx="20">
                  <c:v>4.05</c:v>
                </c:pt>
                <c:pt idx="21">
                  <c:v>4.2690000000000001</c:v>
                </c:pt>
                <c:pt idx="22">
                  <c:v>4.5069999999999997</c:v>
                </c:pt>
                <c:pt idx="23">
                  <c:v>4.282</c:v>
                </c:pt>
                <c:pt idx="24">
                  <c:v>4.1689999999999996</c:v>
                </c:pt>
                <c:pt idx="25">
                  <c:v>4.1440000000000001</c:v>
                </c:pt>
                <c:pt idx="26">
                  <c:v>4.2270000000000003</c:v>
                </c:pt>
                <c:pt idx="27">
                  <c:v>4.1559999999999997</c:v>
                </c:pt>
                <c:pt idx="28">
                  <c:v>4.2670000000000003</c:v>
                </c:pt>
                <c:pt idx="29">
                  <c:v>4.4420000000000002</c:v>
                </c:pt>
                <c:pt idx="30">
                  <c:v>4.4320000000000004</c:v>
                </c:pt>
                <c:pt idx="31">
                  <c:v>4.3710000000000004</c:v>
                </c:pt>
                <c:pt idx="32">
                  <c:v>4.3319999999999999</c:v>
                </c:pt>
                <c:pt idx="33">
                  <c:v>4.4139999999999997</c:v>
                </c:pt>
                <c:pt idx="34">
                  <c:v>4.5220000000000002</c:v>
                </c:pt>
                <c:pt idx="35">
                  <c:v>4.577</c:v>
                </c:pt>
                <c:pt idx="36">
                  <c:v>4.718</c:v>
                </c:pt>
                <c:pt idx="37">
                  <c:v>4.7050000000000001</c:v>
                </c:pt>
                <c:pt idx="38">
                  <c:v>4.867</c:v>
                </c:pt>
                <c:pt idx="39">
                  <c:v>4.9800000000000004</c:v>
                </c:pt>
                <c:pt idx="40">
                  <c:v>5.03</c:v>
                </c:pt>
                <c:pt idx="41">
                  <c:v>4.806</c:v>
                </c:pt>
                <c:pt idx="42">
                  <c:v>4.8239999999999998</c:v>
                </c:pt>
                <c:pt idx="43">
                  <c:v>4.891</c:v>
                </c:pt>
                <c:pt idx="44">
                  <c:v>4.9710000000000001</c:v>
                </c:pt>
                <c:pt idx="45">
                  <c:v>5.2489999999999997</c:v>
                </c:pt>
                <c:pt idx="46">
                  <c:v>5.3380000000000001</c:v>
                </c:pt>
                <c:pt idx="47">
                  <c:v>5.4359999999999999</c:v>
                </c:pt>
                <c:pt idx="48">
                  <c:v>5.2309999999999999</c:v>
                </c:pt>
                <c:pt idx="49">
                  <c:v>5.335</c:v>
                </c:pt>
                <c:pt idx="50">
                  <c:v>5.3929999999999998</c:v>
                </c:pt>
                <c:pt idx="51">
                  <c:v>5.5140000000000002</c:v>
                </c:pt>
                <c:pt idx="52">
                  <c:v>5.3730000000000002</c:v>
                </c:pt>
                <c:pt idx="53">
                  <c:v>5.4939999999999998</c:v>
                </c:pt>
                <c:pt idx="54">
                  <c:v>5.3440000000000003</c:v>
                </c:pt>
                <c:pt idx="55">
                  <c:v>5.2629999999999999</c:v>
                </c:pt>
                <c:pt idx="56">
                  <c:v>5.1680000000000001</c:v>
                </c:pt>
                <c:pt idx="57">
                  <c:v>4.5999999999999996</c:v>
                </c:pt>
                <c:pt idx="58">
                  <c:v>4.3179999999999996</c:v>
                </c:pt>
                <c:pt idx="59">
                  <c:v>4.1840000000000002</c:v>
                </c:pt>
                <c:pt idx="60">
                  <c:v>4.2140000000000004</c:v>
                </c:pt>
                <c:pt idx="61">
                  <c:v>4.0960000000000001</c:v>
                </c:pt>
                <c:pt idx="62">
                  <c:v>4.24</c:v>
                </c:pt>
                <c:pt idx="63">
                  <c:v>3.956</c:v>
                </c:pt>
                <c:pt idx="64">
                  <c:v>4.218</c:v>
                </c:pt>
                <c:pt idx="65">
                  <c:v>4.0949999999999998</c:v>
                </c:pt>
                <c:pt idx="66">
                  <c:v>4.1790000000000003</c:v>
                </c:pt>
                <c:pt idx="67">
                  <c:v>3.996</c:v>
                </c:pt>
                <c:pt idx="68">
                  <c:v>4.0839999999999996</c:v>
                </c:pt>
                <c:pt idx="69">
                  <c:v>4.0419999999999998</c:v>
                </c:pt>
                <c:pt idx="70">
                  <c:v>4.2389999999999999</c:v>
                </c:pt>
                <c:pt idx="71">
                  <c:v>4.2939999999999996</c:v>
                </c:pt>
                <c:pt idx="72">
                  <c:v>4.2569999999999997</c:v>
                </c:pt>
                <c:pt idx="73">
                  <c:v>3.6560000000000001</c:v>
                </c:pt>
                <c:pt idx="74">
                  <c:v>3.6379999999999999</c:v>
                </c:pt>
                <c:pt idx="75">
                  <c:v>3.7330000000000001</c:v>
                </c:pt>
                <c:pt idx="76">
                  <c:v>3.99</c:v>
                </c:pt>
                <c:pt idx="77">
                  <c:v>4.0090000000000003</c:v>
                </c:pt>
                <c:pt idx="78">
                  <c:v>4.04</c:v>
                </c:pt>
                <c:pt idx="79">
                  <c:v>4.1399999999999997</c:v>
                </c:pt>
                <c:pt idx="80">
                  <c:v>4.3070000000000004</c:v>
                </c:pt>
                <c:pt idx="81">
                  <c:v>4.3159999999999998</c:v>
                </c:pt>
                <c:pt idx="82">
                  <c:v>4.194</c:v>
                </c:pt>
                <c:pt idx="83">
                  <c:v>4.2249999999999996</c:v>
                </c:pt>
                <c:pt idx="84">
                  <c:v>3.9809999999999999</c:v>
                </c:pt>
                <c:pt idx="85">
                  <c:v>3.9620000000000002</c:v>
                </c:pt>
                <c:pt idx="86">
                  <c:v>3.9940000000000002</c:v>
                </c:pt>
                <c:pt idx="87">
                  <c:v>4.2039999999999997</c:v>
                </c:pt>
                <c:pt idx="88">
                  <c:v>4.1479999999999997</c:v>
                </c:pt>
                <c:pt idx="89">
                  <c:v>4.2859999999999996</c:v>
                </c:pt>
                <c:pt idx="90">
                  <c:v>4.2350000000000003</c:v>
                </c:pt>
                <c:pt idx="91">
                  <c:v>4.3710000000000004</c:v>
                </c:pt>
                <c:pt idx="92">
                  <c:v>4.4569999999999999</c:v>
                </c:pt>
                <c:pt idx="93">
                  <c:v>4.5940000000000003</c:v>
                </c:pt>
                <c:pt idx="94">
                  <c:v>4.6660000000000004</c:v>
                </c:pt>
                <c:pt idx="95">
                  <c:v>4.5819999999999999</c:v>
                </c:pt>
                <c:pt idx="96">
                  <c:v>4.5359999999999996</c:v>
                </c:pt>
                <c:pt idx="97">
                  <c:v>4.4409999999999998</c:v>
                </c:pt>
                <c:pt idx="98">
                  <c:v>4.7510000000000003</c:v>
                </c:pt>
                <c:pt idx="99">
                  <c:v>4.7510000000000003</c:v>
                </c:pt>
                <c:pt idx="100">
                  <c:v>4.8109999999999999</c:v>
                </c:pt>
                <c:pt idx="101">
                  <c:v>4.6219999999999999</c:v>
                </c:pt>
                <c:pt idx="102">
                  <c:v>4.6180000000000003</c:v>
                </c:pt>
                <c:pt idx="103">
                  <c:v>4.609</c:v>
                </c:pt>
                <c:pt idx="104">
                  <c:v>4.6980000000000004</c:v>
                </c:pt>
                <c:pt idx="105">
                  <c:v>4.5149999999999997</c:v>
                </c:pt>
                <c:pt idx="106">
                  <c:v>4.4640000000000004</c:v>
                </c:pt>
                <c:pt idx="107">
                  <c:v>4.2809999999999997</c:v>
                </c:pt>
                <c:pt idx="108">
                  <c:v>4.45</c:v>
                </c:pt>
                <c:pt idx="109">
                  <c:v>4.4279999999999999</c:v>
                </c:pt>
                <c:pt idx="110">
                  <c:v>4.3029999999999999</c:v>
                </c:pt>
                <c:pt idx="111">
                  <c:v>4.1689999999999996</c:v>
                </c:pt>
                <c:pt idx="112">
                  <c:v>4.3129999999999997</c:v>
                </c:pt>
                <c:pt idx="113">
                  <c:v>4.4489999999999998</c:v>
                </c:pt>
                <c:pt idx="114">
                  <c:v>4.8499999999999996</c:v>
                </c:pt>
                <c:pt idx="115">
                  <c:v>4.9160000000000004</c:v>
                </c:pt>
                <c:pt idx="116">
                  <c:v>4.6520000000000001</c:v>
                </c:pt>
                <c:pt idx="117">
                  <c:v>4.9089999999999998</c:v>
                </c:pt>
                <c:pt idx="118">
                  <c:v>4.6980000000000004</c:v>
                </c:pt>
                <c:pt idx="119">
                  <c:v>4.5830000000000002</c:v>
                </c:pt>
                <c:pt idx="120">
                  <c:v>4.7130000000000001</c:v>
                </c:pt>
                <c:pt idx="121">
                  <c:v>4.5910000000000002</c:v>
                </c:pt>
                <c:pt idx="122">
                  <c:v>4.516</c:v>
                </c:pt>
                <c:pt idx="123">
                  <c:v>4.4210000000000003</c:v>
                </c:pt>
                <c:pt idx="124">
                  <c:v>4.3070000000000004</c:v>
                </c:pt>
                <c:pt idx="125">
                  <c:v>4.2190000000000003</c:v>
                </c:pt>
                <c:pt idx="126">
                  <c:v>4.2060000000000004</c:v>
                </c:pt>
                <c:pt idx="127">
                  <c:v>4.3120000000000003</c:v>
                </c:pt>
                <c:pt idx="128">
                  <c:v>4.2610000000000001</c:v>
                </c:pt>
                <c:pt idx="129">
                  <c:v>4.3360000000000003</c:v>
                </c:pt>
                <c:pt idx="130">
                  <c:v>4.4480000000000004</c:v>
                </c:pt>
                <c:pt idx="131">
                  <c:v>4.33</c:v>
                </c:pt>
                <c:pt idx="132">
                  <c:v>4.1040000000000001</c:v>
                </c:pt>
                <c:pt idx="133">
                  <c:v>4.0199999999999996</c:v>
                </c:pt>
                <c:pt idx="134">
                  <c:v>4.0380000000000003</c:v>
                </c:pt>
                <c:pt idx="135">
                  <c:v>4.1310000000000002</c:v>
                </c:pt>
                <c:pt idx="136">
                  <c:v>4.1369999999999996</c:v>
                </c:pt>
                <c:pt idx="137">
                  <c:v>4.0439999999999996</c:v>
                </c:pt>
                <c:pt idx="138">
                  <c:v>4.0830000000000002</c:v>
                </c:pt>
                <c:pt idx="139">
                  <c:v>3.9329999999999998</c:v>
                </c:pt>
                <c:pt idx="140">
                  <c:v>3.9409999999999998</c:v>
                </c:pt>
                <c:pt idx="141">
                  <c:v>3.996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503-4D62-8D3B-911B17C5B164}"/>
            </c:ext>
          </c:extLst>
        </c:ser>
        <c:ser>
          <c:idx val="6"/>
          <c:order val="6"/>
          <c:tx>
            <c:strRef>
              <c:f>Output!$J$2</c:f>
              <c:strCache>
                <c:ptCount val="1"/>
                <c:pt idx="0">
                  <c:v>რუსეთი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Output!$C$3:$C$144</c:f>
              <c:numCache>
                <c:formatCode>m\/d\/yyyy</c:formatCode>
                <c:ptCount val="142"/>
                <c:pt idx="0">
                  <c:v>43077</c:v>
                </c:pt>
                <c:pt idx="1">
                  <c:v>43070</c:v>
                </c:pt>
                <c:pt idx="2">
                  <c:v>43063</c:v>
                </c:pt>
                <c:pt idx="3">
                  <c:v>43056</c:v>
                </c:pt>
                <c:pt idx="4">
                  <c:v>43049</c:v>
                </c:pt>
                <c:pt idx="5">
                  <c:v>43042</c:v>
                </c:pt>
                <c:pt idx="6">
                  <c:v>43035</c:v>
                </c:pt>
                <c:pt idx="7">
                  <c:v>43028</c:v>
                </c:pt>
                <c:pt idx="8">
                  <c:v>43021</c:v>
                </c:pt>
                <c:pt idx="9">
                  <c:v>43014</c:v>
                </c:pt>
                <c:pt idx="10">
                  <c:v>43007</c:v>
                </c:pt>
                <c:pt idx="11">
                  <c:v>43000</c:v>
                </c:pt>
                <c:pt idx="12">
                  <c:v>42993</c:v>
                </c:pt>
                <c:pt idx="13">
                  <c:v>42986</c:v>
                </c:pt>
                <c:pt idx="14">
                  <c:v>42979</c:v>
                </c:pt>
                <c:pt idx="15">
                  <c:v>42972</c:v>
                </c:pt>
                <c:pt idx="16">
                  <c:v>42965</c:v>
                </c:pt>
                <c:pt idx="17">
                  <c:v>42958</c:v>
                </c:pt>
                <c:pt idx="18">
                  <c:v>42951</c:v>
                </c:pt>
                <c:pt idx="19">
                  <c:v>42944</c:v>
                </c:pt>
                <c:pt idx="20">
                  <c:v>42937</c:v>
                </c:pt>
                <c:pt idx="21">
                  <c:v>42930</c:v>
                </c:pt>
                <c:pt idx="22">
                  <c:v>42923</c:v>
                </c:pt>
                <c:pt idx="23">
                  <c:v>42916</c:v>
                </c:pt>
                <c:pt idx="24">
                  <c:v>42909</c:v>
                </c:pt>
                <c:pt idx="25">
                  <c:v>42902</c:v>
                </c:pt>
                <c:pt idx="26">
                  <c:v>42895</c:v>
                </c:pt>
                <c:pt idx="27">
                  <c:v>42888</c:v>
                </c:pt>
                <c:pt idx="28">
                  <c:v>42881</c:v>
                </c:pt>
                <c:pt idx="29">
                  <c:v>42874</c:v>
                </c:pt>
                <c:pt idx="30">
                  <c:v>42867</c:v>
                </c:pt>
                <c:pt idx="31">
                  <c:v>42860</c:v>
                </c:pt>
                <c:pt idx="32">
                  <c:v>42853</c:v>
                </c:pt>
                <c:pt idx="33">
                  <c:v>42846</c:v>
                </c:pt>
                <c:pt idx="34">
                  <c:v>42839</c:v>
                </c:pt>
                <c:pt idx="35">
                  <c:v>42832</c:v>
                </c:pt>
                <c:pt idx="36">
                  <c:v>42825</c:v>
                </c:pt>
                <c:pt idx="37">
                  <c:v>42818</c:v>
                </c:pt>
                <c:pt idx="38">
                  <c:v>42811</c:v>
                </c:pt>
                <c:pt idx="39">
                  <c:v>42804</c:v>
                </c:pt>
                <c:pt idx="40">
                  <c:v>42797</c:v>
                </c:pt>
                <c:pt idx="41">
                  <c:v>42790</c:v>
                </c:pt>
                <c:pt idx="42">
                  <c:v>42783</c:v>
                </c:pt>
                <c:pt idx="43">
                  <c:v>42776</c:v>
                </c:pt>
                <c:pt idx="44">
                  <c:v>42769</c:v>
                </c:pt>
                <c:pt idx="45">
                  <c:v>42762</c:v>
                </c:pt>
                <c:pt idx="46">
                  <c:v>42755</c:v>
                </c:pt>
                <c:pt idx="47">
                  <c:v>42748</c:v>
                </c:pt>
                <c:pt idx="48">
                  <c:v>42741</c:v>
                </c:pt>
                <c:pt idx="49">
                  <c:v>42734</c:v>
                </c:pt>
                <c:pt idx="50">
                  <c:v>42727</c:v>
                </c:pt>
                <c:pt idx="51">
                  <c:v>42720</c:v>
                </c:pt>
                <c:pt idx="52">
                  <c:v>42713</c:v>
                </c:pt>
                <c:pt idx="53">
                  <c:v>42706</c:v>
                </c:pt>
                <c:pt idx="54">
                  <c:v>42699</c:v>
                </c:pt>
                <c:pt idx="55">
                  <c:v>42692</c:v>
                </c:pt>
                <c:pt idx="56">
                  <c:v>42685</c:v>
                </c:pt>
                <c:pt idx="57">
                  <c:v>42678</c:v>
                </c:pt>
                <c:pt idx="58">
                  <c:v>42671</c:v>
                </c:pt>
                <c:pt idx="59">
                  <c:v>42664</c:v>
                </c:pt>
                <c:pt idx="60">
                  <c:v>42657</c:v>
                </c:pt>
                <c:pt idx="61">
                  <c:v>42650</c:v>
                </c:pt>
                <c:pt idx="62">
                  <c:v>42643</c:v>
                </c:pt>
                <c:pt idx="63">
                  <c:v>42636</c:v>
                </c:pt>
                <c:pt idx="64">
                  <c:v>42629</c:v>
                </c:pt>
                <c:pt idx="65">
                  <c:v>42622</c:v>
                </c:pt>
                <c:pt idx="66">
                  <c:v>42615</c:v>
                </c:pt>
                <c:pt idx="67">
                  <c:v>42608</c:v>
                </c:pt>
                <c:pt idx="68">
                  <c:v>42601</c:v>
                </c:pt>
                <c:pt idx="69">
                  <c:v>42594</c:v>
                </c:pt>
                <c:pt idx="70">
                  <c:v>42587</c:v>
                </c:pt>
                <c:pt idx="71">
                  <c:v>42580</c:v>
                </c:pt>
                <c:pt idx="72">
                  <c:v>42573</c:v>
                </c:pt>
                <c:pt idx="73">
                  <c:v>42566</c:v>
                </c:pt>
                <c:pt idx="74">
                  <c:v>42559</c:v>
                </c:pt>
                <c:pt idx="75">
                  <c:v>42552</c:v>
                </c:pt>
                <c:pt idx="76">
                  <c:v>42545</c:v>
                </c:pt>
                <c:pt idx="77">
                  <c:v>42538</c:v>
                </c:pt>
                <c:pt idx="78">
                  <c:v>42531</c:v>
                </c:pt>
                <c:pt idx="79">
                  <c:v>42524</c:v>
                </c:pt>
                <c:pt idx="80">
                  <c:v>42517</c:v>
                </c:pt>
                <c:pt idx="81">
                  <c:v>42510</c:v>
                </c:pt>
                <c:pt idx="82">
                  <c:v>42503</c:v>
                </c:pt>
                <c:pt idx="83">
                  <c:v>42496</c:v>
                </c:pt>
                <c:pt idx="84">
                  <c:v>42489</c:v>
                </c:pt>
                <c:pt idx="85">
                  <c:v>42482</c:v>
                </c:pt>
                <c:pt idx="86">
                  <c:v>42475</c:v>
                </c:pt>
                <c:pt idx="87">
                  <c:v>42468</c:v>
                </c:pt>
                <c:pt idx="88">
                  <c:v>42461</c:v>
                </c:pt>
                <c:pt idx="89">
                  <c:v>42454</c:v>
                </c:pt>
                <c:pt idx="90">
                  <c:v>42447</c:v>
                </c:pt>
                <c:pt idx="91">
                  <c:v>42440</c:v>
                </c:pt>
                <c:pt idx="92">
                  <c:v>42433</c:v>
                </c:pt>
                <c:pt idx="93">
                  <c:v>42426</c:v>
                </c:pt>
                <c:pt idx="94">
                  <c:v>42419</c:v>
                </c:pt>
                <c:pt idx="95">
                  <c:v>42412</c:v>
                </c:pt>
                <c:pt idx="96">
                  <c:v>42405</c:v>
                </c:pt>
                <c:pt idx="97">
                  <c:v>42398</c:v>
                </c:pt>
                <c:pt idx="98">
                  <c:v>42391</c:v>
                </c:pt>
                <c:pt idx="99">
                  <c:v>42384</c:v>
                </c:pt>
                <c:pt idx="100">
                  <c:v>42377</c:v>
                </c:pt>
                <c:pt idx="101">
                  <c:v>42370</c:v>
                </c:pt>
                <c:pt idx="102">
                  <c:v>42363</c:v>
                </c:pt>
                <c:pt idx="103">
                  <c:v>42356</c:v>
                </c:pt>
                <c:pt idx="104">
                  <c:v>42349</c:v>
                </c:pt>
                <c:pt idx="105">
                  <c:v>42342</c:v>
                </c:pt>
                <c:pt idx="106">
                  <c:v>42335</c:v>
                </c:pt>
                <c:pt idx="107">
                  <c:v>42328</c:v>
                </c:pt>
                <c:pt idx="108">
                  <c:v>42321</c:v>
                </c:pt>
                <c:pt idx="109">
                  <c:v>42314</c:v>
                </c:pt>
                <c:pt idx="110">
                  <c:v>42307</c:v>
                </c:pt>
                <c:pt idx="111">
                  <c:v>42300</c:v>
                </c:pt>
                <c:pt idx="112">
                  <c:v>42293</c:v>
                </c:pt>
                <c:pt idx="113">
                  <c:v>42286</c:v>
                </c:pt>
                <c:pt idx="114">
                  <c:v>42279</c:v>
                </c:pt>
                <c:pt idx="115">
                  <c:v>42272</c:v>
                </c:pt>
                <c:pt idx="116">
                  <c:v>42265</c:v>
                </c:pt>
                <c:pt idx="117">
                  <c:v>42258</c:v>
                </c:pt>
                <c:pt idx="118">
                  <c:v>42251</c:v>
                </c:pt>
                <c:pt idx="119">
                  <c:v>42244</c:v>
                </c:pt>
                <c:pt idx="120">
                  <c:v>42237</c:v>
                </c:pt>
                <c:pt idx="121">
                  <c:v>42230</c:v>
                </c:pt>
                <c:pt idx="122">
                  <c:v>42223</c:v>
                </c:pt>
                <c:pt idx="123">
                  <c:v>42216</c:v>
                </c:pt>
                <c:pt idx="124">
                  <c:v>42209</c:v>
                </c:pt>
                <c:pt idx="125">
                  <c:v>42202</c:v>
                </c:pt>
                <c:pt idx="126">
                  <c:v>42195</c:v>
                </c:pt>
                <c:pt idx="127">
                  <c:v>42188</c:v>
                </c:pt>
                <c:pt idx="128">
                  <c:v>42181</c:v>
                </c:pt>
                <c:pt idx="129">
                  <c:v>42174</c:v>
                </c:pt>
                <c:pt idx="130">
                  <c:v>42167</c:v>
                </c:pt>
                <c:pt idx="131">
                  <c:v>42160</c:v>
                </c:pt>
                <c:pt idx="132">
                  <c:v>42153</c:v>
                </c:pt>
                <c:pt idx="133">
                  <c:v>42146</c:v>
                </c:pt>
                <c:pt idx="134">
                  <c:v>42139</c:v>
                </c:pt>
                <c:pt idx="135">
                  <c:v>42132</c:v>
                </c:pt>
                <c:pt idx="136">
                  <c:v>42125</c:v>
                </c:pt>
                <c:pt idx="137">
                  <c:v>42118</c:v>
                </c:pt>
                <c:pt idx="138">
                  <c:v>42111</c:v>
                </c:pt>
                <c:pt idx="139">
                  <c:v>42104</c:v>
                </c:pt>
                <c:pt idx="140">
                  <c:v>42097</c:v>
                </c:pt>
                <c:pt idx="141">
                  <c:v>42090</c:v>
                </c:pt>
              </c:numCache>
            </c:numRef>
          </c:cat>
          <c:val>
            <c:numRef>
              <c:f>Output!$J$3:$J$144</c:f>
              <c:numCache>
                <c:formatCode>General</c:formatCode>
                <c:ptCount val="142"/>
                <c:pt idx="0">
                  <c:v>2.9020000000000001</c:v>
                </c:pt>
                <c:pt idx="1">
                  <c:v>2.8759999999999999</c:v>
                </c:pt>
                <c:pt idx="2">
                  <c:v>2.8519999999999999</c:v>
                </c:pt>
                <c:pt idx="3">
                  <c:v>2.8450000000000002</c:v>
                </c:pt>
                <c:pt idx="4">
                  <c:v>2.8650000000000002</c:v>
                </c:pt>
                <c:pt idx="5">
                  <c:v>2.806</c:v>
                </c:pt>
                <c:pt idx="6">
                  <c:v>2.8410000000000002</c:v>
                </c:pt>
                <c:pt idx="7">
                  <c:v>2.8159999999999998</c:v>
                </c:pt>
                <c:pt idx="8">
                  <c:v>2.7570000000000001</c:v>
                </c:pt>
                <c:pt idx="9">
                  <c:v>2.8479999999999999</c:v>
                </c:pt>
                <c:pt idx="10">
                  <c:v>2.8109999999999999</c:v>
                </c:pt>
                <c:pt idx="11">
                  <c:v>2.7810000000000001</c:v>
                </c:pt>
                <c:pt idx="12">
                  <c:v>2.7240000000000002</c:v>
                </c:pt>
                <c:pt idx="13">
                  <c:v>2.7309999999999999</c:v>
                </c:pt>
                <c:pt idx="14">
                  <c:v>2.8210000000000002</c:v>
                </c:pt>
                <c:pt idx="15">
                  <c:v>2.8820000000000001</c:v>
                </c:pt>
                <c:pt idx="16">
                  <c:v>2.9990000000000001</c:v>
                </c:pt>
                <c:pt idx="17">
                  <c:v>2.9889999999999999</c:v>
                </c:pt>
                <c:pt idx="18">
                  <c:v>2.9329999999999998</c:v>
                </c:pt>
                <c:pt idx="19">
                  <c:v>2.992</c:v>
                </c:pt>
                <c:pt idx="20">
                  <c:v>3.0129999999999999</c:v>
                </c:pt>
                <c:pt idx="21">
                  <c:v>3.1110000000000002</c:v>
                </c:pt>
                <c:pt idx="22">
                  <c:v>3.2429999999999999</c:v>
                </c:pt>
                <c:pt idx="23">
                  <c:v>3.1389999999999998</c:v>
                </c:pt>
                <c:pt idx="24">
                  <c:v>3.1349999999999998</c:v>
                </c:pt>
                <c:pt idx="25">
                  <c:v>3.0059999999999998</c:v>
                </c:pt>
                <c:pt idx="26">
                  <c:v>2.93</c:v>
                </c:pt>
                <c:pt idx="27">
                  <c:v>2.887</c:v>
                </c:pt>
                <c:pt idx="28">
                  <c:v>2.8959999999999999</c:v>
                </c:pt>
                <c:pt idx="29">
                  <c:v>2.9249999999999998</c:v>
                </c:pt>
                <c:pt idx="30">
                  <c:v>2.8820000000000001</c:v>
                </c:pt>
                <c:pt idx="31">
                  <c:v>2.9630000000000001</c:v>
                </c:pt>
                <c:pt idx="32">
                  <c:v>2.8639999999999999</c:v>
                </c:pt>
                <c:pt idx="33">
                  <c:v>2.9180000000000001</c:v>
                </c:pt>
                <c:pt idx="34">
                  <c:v>3.024</c:v>
                </c:pt>
                <c:pt idx="35">
                  <c:v>2.9889999999999999</c:v>
                </c:pt>
                <c:pt idx="36">
                  <c:v>3.0870000000000002</c:v>
                </c:pt>
                <c:pt idx="37">
                  <c:v>3.1739999999999999</c:v>
                </c:pt>
                <c:pt idx="38">
                  <c:v>3.222</c:v>
                </c:pt>
                <c:pt idx="39">
                  <c:v>3.3159999999999998</c:v>
                </c:pt>
                <c:pt idx="40">
                  <c:v>3.13</c:v>
                </c:pt>
                <c:pt idx="41">
                  <c:v>3.1040000000000001</c:v>
                </c:pt>
                <c:pt idx="42">
                  <c:v>3.1219999999999999</c:v>
                </c:pt>
                <c:pt idx="43">
                  <c:v>3.1440000000000001</c:v>
                </c:pt>
                <c:pt idx="44">
                  <c:v>3.383</c:v>
                </c:pt>
                <c:pt idx="45">
                  <c:v>3.4980000000000002</c:v>
                </c:pt>
                <c:pt idx="46">
                  <c:v>3.548</c:v>
                </c:pt>
                <c:pt idx="47">
                  <c:v>3.4849999999999999</c:v>
                </c:pt>
                <c:pt idx="48">
                  <c:v>3.3820000000000001</c:v>
                </c:pt>
                <c:pt idx="49">
                  <c:v>3.5539999999999998</c:v>
                </c:pt>
                <c:pt idx="50">
                  <c:v>3.5939999999999999</c:v>
                </c:pt>
                <c:pt idx="51">
                  <c:v>3.6440000000000001</c:v>
                </c:pt>
                <c:pt idx="52">
                  <c:v>3.6139999999999999</c:v>
                </c:pt>
                <c:pt idx="53">
                  <c:v>3.677</c:v>
                </c:pt>
                <c:pt idx="54">
                  <c:v>3.7130000000000001</c:v>
                </c:pt>
                <c:pt idx="55">
                  <c:v>3.7309999999999999</c:v>
                </c:pt>
                <c:pt idx="56">
                  <c:v>3.5760000000000001</c:v>
                </c:pt>
                <c:pt idx="57">
                  <c:v>3.34</c:v>
                </c:pt>
                <c:pt idx="58">
                  <c:v>3.27</c:v>
                </c:pt>
                <c:pt idx="59">
                  <c:v>3.1459999999999999</c:v>
                </c:pt>
                <c:pt idx="60">
                  <c:v>3.1120000000000001</c:v>
                </c:pt>
                <c:pt idx="61">
                  <c:v>2.903</c:v>
                </c:pt>
                <c:pt idx="62">
                  <c:v>2.8580000000000001</c:v>
                </c:pt>
                <c:pt idx="63">
                  <c:v>2.8340000000000001</c:v>
                </c:pt>
                <c:pt idx="64">
                  <c:v>3.0059999999999998</c:v>
                </c:pt>
                <c:pt idx="65">
                  <c:v>2.8450000000000002</c:v>
                </c:pt>
                <c:pt idx="66">
                  <c:v>2.96</c:v>
                </c:pt>
                <c:pt idx="67">
                  <c:v>3.024</c:v>
                </c:pt>
                <c:pt idx="68">
                  <c:v>3.0390000000000001</c:v>
                </c:pt>
                <c:pt idx="69">
                  <c:v>3.11</c:v>
                </c:pt>
                <c:pt idx="70">
                  <c:v>3.0510000000000002</c:v>
                </c:pt>
                <c:pt idx="71">
                  <c:v>3.1909999999999998</c:v>
                </c:pt>
                <c:pt idx="72">
                  <c:v>3.2130000000000001</c:v>
                </c:pt>
                <c:pt idx="73">
                  <c:v>3.05</c:v>
                </c:pt>
                <c:pt idx="74">
                  <c:v>2.9910000000000001</c:v>
                </c:pt>
                <c:pt idx="75">
                  <c:v>3.044</c:v>
                </c:pt>
                <c:pt idx="76">
                  <c:v>3.4430000000000001</c:v>
                </c:pt>
                <c:pt idx="77">
                  <c:v>3.49</c:v>
                </c:pt>
                <c:pt idx="78">
                  <c:v>3.4430000000000001</c:v>
                </c:pt>
                <c:pt idx="79">
                  <c:v>3.56</c:v>
                </c:pt>
                <c:pt idx="80">
                  <c:v>3.6480000000000001</c:v>
                </c:pt>
                <c:pt idx="81">
                  <c:v>3.681</c:v>
                </c:pt>
                <c:pt idx="82">
                  <c:v>3.4729999999999999</c:v>
                </c:pt>
                <c:pt idx="83">
                  <c:v>3.5590000000000002</c:v>
                </c:pt>
                <c:pt idx="84">
                  <c:v>3.57</c:v>
                </c:pt>
                <c:pt idx="85">
                  <c:v>3.6459999999999999</c:v>
                </c:pt>
                <c:pt idx="86">
                  <c:v>3.6930000000000001</c:v>
                </c:pt>
                <c:pt idx="87">
                  <c:v>3.8250000000000002</c:v>
                </c:pt>
                <c:pt idx="88">
                  <c:v>3.9119999999999999</c:v>
                </c:pt>
                <c:pt idx="89">
                  <c:v>3.87</c:v>
                </c:pt>
                <c:pt idx="90">
                  <c:v>3.7210000000000001</c:v>
                </c:pt>
                <c:pt idx="91">
                  <c:v>3.8639999999999999</c:v>
                </c:pt>
                <c:pt idx="92">
                  <c:v>3.895</c:v>
                </c:pt>
                <c:pt idx="93">
                  <c:v>4.0759999999999996</c:v>
                </c:pt>
                <c:pt idx="94">
                  <c:v>4.282</c:v>
                </c:pt>
                <c:pt idx="95">
                  <c:v>4.3019999999999996</c:v>
                </c:pt>
                <c:pt idx="96">
                  <c:v>4.2220000000000004</c:v>
                </c:pt>
                <c:pt idx="97">
                  <c:v>4.2389999999999999</c:v>
                </c:pt>
                <c:pt idx="98">
                  <c:v>4.4969999999999999</c:v>
                </c:pt>
                <c:pt idx="99">
                  <c:v>4.9880000000000004</c:v>
                </c:pt>
                <c:pt idx="100">
                  <c:v>4.46</c:v>
                </c:pt>
                <c:pt idx="101">
                  <c:v>4.2</c:v>
                </c:pt>
                <c:pt idx="102">
                  <c:v>4.2649999999999997</c:v>
                </c:pt>
                <c:pt idx="103">
                  <c:v>4.0679999999999996</c:v>
                </c:pt>
                <c:pt idx="104">
                  <c:v>4.0060000000000002</c:v>
                </c:pt>
                <c:pt idx="105">
                  <c:v>3.9689999999999999</c:v>
                </c:pt>
                <c:pt idx="106">
                  <c:v>3.9079999999999999</c:v>
                </c:pt>
                <c:pt idx="107">
                  <c:v>3.8959999999999999</c:v>
                </c:pt>
                <c:pt idx="108">
                  <c:v>4.0880000000000001</c:v>
                </c:pt>
                <c:pt idx="109">
                  <c:v>3.9750000000000001</c:v>
                </c:pt>
                <c:pt idx="110">
                  <c:v>3.9950000000000001</c:v>
                </c:pt>
                <c:pt idx="111">
                  <c:v>3.9470000000000001</c:v>
                </c:pt>
                <c:pt idx="112">
                  <c:v>4.0570000000000004</c:v>
                </c:pt>
                <c:pt idx="113">
                  <c:v>4.1970000000000001</c:v>
                </c:pt>
                <c:pt idx="114">
                  <c:v>4.4790000000000001</c:v>
                </c:pt>
                <c:pt idx="115">
                  <c:v>4.5839999999999996</c:v>
                </c:pt>
                <c:pt idx="116">
                  <c:v>4.593</c:v>
                </c:pt>
                <c:pt idx="117">
                  <c:v>4.9260000000000002</c:v>
                </c:pt>
                <c:pt idx="118">
                  <c:v>5.1130000000000004</c:v>
                </c:pt>
                <c:pt idx="119">
                  <c:v>5.1180000000000003</c:v>
                </c:pt>
                <c:pt idx="120">
                  <c:v>5.6440000000000001</c:v>
                </c:pt>
                <c:pt idx="121">
                  <c:v>5.3310000000000004</c:v>
                </c:pt>
                <c:pt idx="122">
                  <c:v>5.1109999999999998</c:v>
                </c:pt>
                <c:pt idx="123">
                  <c:v>4.9160000000000004</c:v>
                </c:pt>
                <c:pt idx="124">
                  <c:v>4.7779999999999996</c:v>
                </c:pt>
                <c:pt idx="125">
                  <c:v>4.5860000000000003</c:v>
                </c:pt>
                <c:pt idx="126">
                  <c:v>4.6219999999999999</c:v>
                </c:pt>
                <c:pt idx="127">
                  <c:v>4.6920000000000002</c:v>
                </c:pt>
                <c:pt idx="128">
                  <c:v>4.6479999999999997</c:v>
                </c:pt>
                <c:pt idx="129">
                  <c:v>4.7779999999999996</c:v>
                </c:pt>
                <c:pt idx="130">
                  <c:v>4.9320000000000004</c:v>
                </c:pt>
                <c:pt idx="131">
                  <c:v>5.0049999999999999</c:v>
                </c:pt>
                <c:pt idx="132">
                  <c:v>4.7130000000000001</c:v>
                </c:pt>
                <c:pt idx="133">
                  <c:v>4.2300000000000004</c:v>
                </c:pt>
                <c:pt idx="134">
                  <c:v>4.194</c:v>
                </c:pt>
                <c:pt idx="135">
                  <c:v>4.5579999999999998</c:v>
                </c:pt>
                <c:pt idx="136">
                  <c:v>4.8970000000000002</c:v>
                </c:pt>
                <c:pt idx="137">
                  <c:v>4.391</c:v>
                </c:pt>
                <c:pt idx="138">
                  <c:v>4.319</c:v>
                </c:pt>
                <c:pt idx="139">
                  <c:v>4.2549999999999999</c:v>
                </c:pt>
                <c:pt idx="140">
                  <c:v>4.782</c:v>
                </c:pt>
                <c:pt idx="141">
                  <c:v>4.859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503-4D62-8D3B-911B17C5B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934000"/>
        <c:axId val="219934560"/>
      </c:lineChart>
      <c:dateAx>
        <c:axId val="219934000"/>
        <c:scaling>
          <c:orientation val="minMax"/>
        </c:scaling>
        <c:delete val="0"/>
        <c:axPos val="b"/>
        <c:numFmt formatCode="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34560"/>
        <c:crosses val="autoZero"/>
        <c:auto val="1"/>
        <c:lblOffset val="100"/>
        <c:baseTimeUnit val="days"/>
      </c:dateAx>
      <c:valAx>
        <c:axId val="219934560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34000"/>
        <c:crosses val="autoZero"/>
        <c:crossBetween val="between"/>
      </c:valAx>
      <c:spPr>
        <a:solidFill>
          <a:srgbClr val="DEE9F0"/>
        </a:solidFill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7226890756302518E-2"/>
          <c:y val="1.4229569166347867E-3"/>
          <c:w val="0.89057555305586789"/>
          <c:h val="0.13055492508921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DEE9F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შესწორებული მიმდინარე ანგარიში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Q2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-5.2999999999999999E-2</c:v>
                </c:pt>
                <c:pt idx="1">
                  <c:v>-6.2E-2</c:v>
                </c:pt>
                <c:pt idx="2">
                  <c:v>-0.04</c:v>
                </c:pt>
                <c:pt idx="3">
                  <c:v>2.7E-2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მოგებები უცხოურ ინვესტიციებზე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Q2</c:v>
                </c:pt>
              </c:strCache>
            </c:strRef>
          </c:cat>
          <c:val>
            <c:numRef>
              <c:f>Sheet1!$B$3:$E$3</c:f>
              <c:numCache>
                <c:formatCode>0.00%</c:formatCode>
                <c:ptCount val="4"/>
                <c:pt idx="0">
                  <c:v>-5.3999999999999999E-2</c:v>
                </c:pt>
                <c:pt idx="1">
                  <c:v>-5.8000000000000003E-2</c:v>
                </c:pt>
                <c:pt idx="2">
                  <c:v>-8.7999999999999995E-2</c:v>
                </c:pt>
                <c:pt idx="3">
                  <c:v>-0.10100000000000001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937360"/>
        <c:axId val="219937920"/>
      </c:barChart>
      <c:catAx>
        <c:axId val="2199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19937920"/>
        <c:crosses val="autoZero"/>
        <c:auto val="1"/>
        <c:lblAlgn val="ctr"/>
        <c:lblOffset val="100"/>
        <c:noMultiLvlLbl val="0"/>
      </c:catAx>
      <c:valAx>
        <c:axId val="2199379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9937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5652727875035"/>
          <c:y val="8.3421637973219442E-2"/>
          <c:w val="0.85420852126493896"/>
          <c:h val="0.8288311312780818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9"/>
              <c:layout>
                <c:manualLayout>
                  <c:x val="4.4358086704679158E-3"/>
                  <c:y val="5.37272391732284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B3-45CB-AC73-9252067C1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152491175672005E-2"/>
                  <c:y val="6.93700787401574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B3-45CB-AC73-9252067C1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7010249796361662E-2"/>
                  <c:y val="4.4548064304461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B3-45CB-AC73-9252067C1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4733120644402206E-3"/>
                  <c:y val="-8.25695127952755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B3-45CB-AC73-9252067C1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89614706364829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B3-45CB-AC73-9252067C1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Sheet1!$A$2:$A$17</c:f>
              <c:strCache>
                <c:ptCount val="16"/>
                <c:pt idx="0">
                  <c:v>სპილენძის მადნები</c:v>
                </c:pt>
                <c:pt idx="1">
                  <c:v>ფეროშენადნობები</c:v>
                </c:pt>
                <c:pt idx="2">
                  <c:v>ავტომობილები</c:v>
                </c:pt>
                <c:pt idx="3">
                  <c:v>ღვინო</c:v>
                </c:pt>
                <c:pt idx="4">
                  <c:v>მედიკამენტები</c:v>
                </c:pt>
                <c:pt idx="5">
                  <c:v>სპირტიანი სასმ.</c:v>
                </c:pt>
                <c:pt idx="6">
                  <c:v>მინ. წყლები</c:v>
                </c:pt>
                <c:pt idx="7">
                  <c:v>თხილი</c:v>
                </c:pt>
                <c:pt idx="8">
                  <c:v>სასუქები</c:v>
                </c:pt>
                <c:pt idx="9">
                  <c:v>ოქრო</c:v>
                </c:pt>
                <c:pt idx="10">
                  <c:v>ნავთობი</c:v>
                </c:pt>
                <c:pt idx="11">
                  <c:v>ტრიკოტაჟი</c:v>
                </c:pt>
                <c:pt idx="12">
                  <c:v>ნედლი ნავთობი</c:v>
                </c:pt>
                <c:pt idx="13">
                  <c:v>რქოსანი პირუტყვი</c:v>
                </c:pt>
                <c:pt idx="14">
                  <c:v>ფოლადის ნახევარფაბრიკატები</c:v>
                </c:pt>
                <c:pt idx="15">
                  <c:v>სხვა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0.16001703570301937</c:v>
                </c:pt>
                <c:pt idx="1">
                  <c:v>0.11578505559513272</c:v>
                </c:pt>
                <c:pt idx="2">
                  <c:v>7.8924295274697645E-2</c:v>
                </c:pt>
                <c:pt idx="3">
                  <c:v>6.0856312873042481E-2</c:v>
                </c:pt>
                <c:pt idx="4">
                  <c:v>5.3077743300080867E-2</c:v>
                </c:pt>
                <c:pt idx="5">
                  <c:v>4.2256267889429544E-2</c:v>
                </c:pt>
                <c:pt idx="6">
                  <c:v>3.5027395094604265E-2</c:v>
                </c:pt>
                <c:pt idx="7">
                  <c:v>2.964327592896315E-2</c:v>
                </c:pt>
                <c:pt idx="8">
                  <c:v>2.9357664118843156E-2</c:v>
                </c:pt>
                <c:pt idx="9">
                  <c:v>2.6421171102378477E-2</c:v>
                </c:pt>
                <c:pt idx="10">
                  <c:v>2.0127083726512528E-2</c:v>
                </c:pt>
                <c:pt idx="11">
                  <c:v>1.7465628404776438E-2</c:v>
                </c:pt>
                <c:pt idx="12">
                  <c:v>1.6880150561609974E-2</c:v>
                </c:pt>
                <c:pt idx="13">
                  <c:v>1.4708764089333299E-2</c:v>
                </c:pt>
                <c:pt idx="14">
                  <c:v>1.1676388084264706E-2</c:v>
                </c:pt>
                <c:pt idx="15">
                  <c:v>0.28777576825331141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B3-45CB-AC73-9252067C1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BPG Glaho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ka-GE" sz="1400"/>
              <a:t>შემოსავლები ტურიზმიდან</a:t>
            </a:r>
            <a:endParaRPr lang="en-US" sz="1400"/>
          </a:p>
        </c:rich>
      </c:tx>
      <c:layout>
        <c:manualLayout>
          <c:xMode val="edge"/>
          <c:yMode val="edge"/>
          <c:x val="0.38228665981969645"/>
          <c:y val="2.47122955784373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723154170946036E-2"/>
          <c:y val="0.14538587724611343"/>
          <c:w val="0.83041183829816012"/>
          <c:h val="0.62104395437030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შემოსავლები საერთაშორისო ტურიზმიდან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იან-ნოე</c:v>
                </c:pt>
                <c:pt idx="6">
                  <c:v>2017 პ</c:v>
                </c:pt>
              </c:strCache>
            </c:strRef>
          </c:cat>
          <c:val>
            <c:numRef>
              <c:f>Sheet1!$B$3:$B$9</c:f>
              <c:numCache>
                <c:formatCode>0.0</c:formatCode>
                <c:ptCount val="7"/>
                <c:pt idx="0">
                  <c:v>1410.9017060552874</c:v>
                </c:pt>
                <c:pt idx="1">
                  <c:v>1709.8779121904697</c:v>
                </c:pt>
                <c:pt idx="2">
                  <c:v>1786.3438185400003</c:v>
                </c:pt>
                <c:pt idx="3">
                  <c:v>1935.7842056</c:v>
                </c:pt>
                <c:pt idx="4">
                  <c:v>2165.9174080500002</c:v>
                </c:pt>
                <c:pt idx="5">
                  <c:v>2564</c:v>
                </c:pt>
                <c:pt idx="6">
                  <c:v>2794.0334563845004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C6-43A0-9F6F-8E39F455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2767792"/>
        <c:axId val="222768352"/>
      </c:barChart>
      <c:catAx>
        <c:axId val="2227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2768352"/>
        <c:crosses val="autoZero"/>
        <c:auto val="1"/>
        <c:lblAlgn val="ctr"/>
        <c:lblOffset val="100"/>
        <c:noMultiLvlLbl val="0"/>
      </c:catAx>
      <c:valAx>
        <c:axId val="22276835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a-GE"/>
                  <a:t>მლნ აშშ დოლარი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793346632982812E-3"/>
              <c:y val="0.28036213568862717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22767792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BPG Glaho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/>
              <a:t>წმინდა</a:t>
            </a:r>
            <a:r>
              <a:rPr lang="ka-GE" baseline="0"/>
              <a:t> ფულადი გზავნილები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Remmitances!$E$34</c:f>
              <c:strCache>
                <c:ptCount val="1"/>
                <c:pt idx="0">
                  <c:v>მილიონი აშშ დოლარი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Remmitances!$C$38:$C$94</c:f>
              <c:numCache>
                <c:formatCode>dd\-mm\-yy</c:formatCode>
                <c:ptCount val="57"/>
                <c:pt idx="0">
                  <c:v>41330</c:v>
                </c:pt>
                <c:pt idx="1">
                  <c:v>41358</c:v>
                </c:pt>
                <c:pt idx="2">
                  <c:v>41389</c:v>
                </c:pt>
                <c:pt idx="3">
                  <c:v>41419</c:v>
                </c:pt>
                <c:pt idx="4">
                  <c:v>41450</c:v>
                </c:pt>
                <c:pt idx="5">
                  <c:v>41480</c:v>
                </c:pt>
                <c:pt idx="6">
                  <c:v>41511</c:v>
                </c:pt>
                <c:pt idx="7">
                  <c:v>41542</c:v>
                </c:pt>
                <c:pt idx="8">
                  <c:v>41572</c:v>
                </c:pt>
                <c:pt idx="9">
                  <c:v>41603</c:v>
                </c:pt>
                <c:pt idx="10">
                  <c:v>41633</c:v>
                </c:pt>
                <c:pt idx="11">
                  <c:v>41664</c:v>
                </c:pt>
                <c:pt idx="12">
                  <c:v>41695</c:v>
                </c:pt>
                <c:pt idx="13">
                  <c:v>41723</c:v>
                </c:pt>
                <c:pt idx="14">
                  <c:v>41754</c:v>
                </c:pt>
                <c:pt idx="15">
                  <c:v>41784</c:v>
                </c:pt>
                <c:pt idx="16">
                  <c:v>41815</c:v>
                </c:pt>
                <c:pt idx="17">
                  <c:v>41845</c:v>
                </c:pt>
                <c:pt idx="18">
                  <c:v>41876</c:v>
                </c:pt>
                <c:pt idx="19">
                  <c:v>41907</c:v>
                </c:pt>
                <c:pt idx="20">
                  <c:v>41937</c:v>
                </c:pt>
                <c:pt idx="21">
                  <c:v>41968</c:v>
                </c:pt>
                <c:pt idx="22">
                  <c:v>41998</c:v>
                </c:pt>
                <c:pt idx="23">
                  <c:v>42029</c:v>
                </c:pt>
                <c:pt idx="24">
                  <c:v>42060</c:v>
                </c:pt>
                <c:pt idx="25">
                  <c:v>42088</c:v>
                </c:pt>
                <c:pt idx="26">
                  <c:v>42119</c:v>
                </c:pt>
                <c:pt idx="27">
                  <c:v>42149</c:v>
                </c:pt>
                <c:pt idx="28">
                  <c:v>42180</c:v>
                </c:pt>
                <c:pt idx="29">
                  <c:v>42210</c:v>
                </c:pt>
                <c:pt idx="30">
                  <c:v>42241</c:v>
                </c:pt>
                <c:pt idx="31">
                  <c:v>42272</c:v>
                </c:pt>
                <c:pt idx="32">
                  <c:v>42302</c:v>
                </c:pt>
                <c:pt idx="33">
                  <c:v>42333</c:v>
                </c:pt>
                <c:pt idx="34">
                  <c:v>42363</c:v>
                </c:pt>
                <c:pt idx="35">
                  <c:v>42394</c:v>
                </c:pt>
                <c:pt idx="36">
                  <c:v>42425</c:v>
                </c:pt>
                <c:pt idx="37">
                  <c:v>42454</c:v>
                </c:pt>
                <c:pt idx="38">
                  <c:v>42485</c:v>
                </c:pt>
                <c:pt idx="39">
                  <c:v>42515</c:v>
                </c:pt>
                <c:pt idx="40">
                  <c:v>42546</c:v>
                </c:pt>
                <c:pt idx="41">
                  <c:v>42576</c:v>
                </c:pt>
                <c:pt idx="42">
                  <c:v>42607</c:v>
                </c:pt>
                <c:pt idx="43">
                  <c:v>42638</c:v>
                </c:pt>
                <c:pt idx="44">
                  <c:v>42668</c:v>
                </c:pt>
                <c:pt idx="45">
                  <c:v>42699</c:v>
                </c:pt>
                <c:pt idx="46">
                  <c:v>42729</c:v>
                </c:pt>
                <c:pt idx="47">
                  <c:v>42760</c:v>
                </c:pt>
                <c:pt idx="48">
                  <c:v>42791</c:v>
                </c:pt>
                <c:pt idx="49">
                  <c:v>42819</c:v>
                </c:pt>
                <c:pt idx="50">
                  <c:v>42850</c:v>
                </c:pt>
                <c:pt idx="51">
                  <c:v>42880</c:v>
                </c:pt>
                <c:pt idx="52">
                  <c:v>42911</c:v>
                </c:pt>
                <c:pt idx="53">
                  <c:v>42941</c:v>
                </c:pt>
                <c:pt idx="54">
                  <c:v>42972</c:v>
                </c:pt>
                <c:pt idx="55">
                  <c:v>43003</c:v>
                </c:pt>
                <c:pt idx="56">
                  <c:v>43033</c:v>
                </c:pt>
              </c:numCache>
            </c:numRef>
          </c:cat>
          <c:val>
            <c:numRef>
              <c:f>Remmitances!$E$38:$E$94</c:f>
              <c:numCache>
                <c:formatCode>#,##0.0</c:formatCode>
                <c:ptCount val="57"/>
                <c:pt idx="0">
                  <c:v>92.822759882328853</c:v>
                </c:pt>
                <c:pt idx="1">
                  <c:v>101.45814910304716</c:v>
                </c:pt>
                <c:pt idx="2">
                  <c:v>108.63178464145892</c:v>
                </c:pt>
                <c:pt idx="3">
                  <c:v>102.56818625819646</c:v>
                </c:pt>
                <c:pt idx="4">
                  <c:v>109.43569998483989</c:v>
                </c:pt>
                <c:pt idx="5">
                  <c:v>122.67123692174131</c:v>
                </c:pt>
                <c:pt idx="6">
                  <c:v>115.49517373206318</c:v>
                </c:pt>
                <c:pt idx="7">
                  <c:v>117.54724933784775</c:v>
                </c:pt>
                <c:pt idx="8">
                  <c:v>117.6114005359421</c:v>
                </c:pt>
                <c:pt idx="9">
                  <c:v>109.71159106356914</c:v>
                </c:pt>
                <c:pt idx="10">
                  <c:v>139.18115660529611</c:v>
                </c:pt>
                <c:pt idx="11">
                  <c:v>86.357753328589979</c:v>
                </c:pt>
                <c:pt idx="12">
                  <c:v>92.055883273824904</c:v>
                </c:pt>
                <c:pt idx="13">
                  <c:v>106.39223896998321</c:v>
                </c:pt>
                <c:pt idx="14">
                  <c:v>107.29292197510071</c:v>
                </c:pt>
                <c:pt idx="15">
                  <c:v>111.98439762695001</c:v>
                </c:pt>
                <c:pt idx="16">
                  <c:v>112.67183667673255</c:v>
                </c:pt>
                <c:pt idx="17">
                  <c:v>121.75520895888971</c:v>
                </c:pt>
                <c:pt idx="18">
                  <c:v>115.55792384007616</c:v>
                </c:pt>
                <c:pt idx="19">
                  <c:v>117.23034464131501</c:v>
                </c:pt>
                <c:pt idx="20">
                  <c:v>106.87626993639991</c:v>
                </c:pt>
                <c:pt idx="21">
                  <c:v>88.546451205865495</c:v>
                </c:pt>
                <c:pt idx="22">
                  <c:v>95.863603580067505</c:v>
                </c:pt>
                <c:pt idx="23">
                  <c:v>62.908959769311508</c:v>
                </c:pt>
                <c:pt idx="24">
                  <c:v>67.382447918151883</c:v>
                </c:pt>
                <c:pt idx="25">
                  <c:v>76.916487130376154</c:v>
                </c:pt>
                <c:pt idx="26">
                  <c:v>76.570981477999581</c:v>
                </c:pt>
                <c:pt idx="27">
                  <c:v>84.424273662599177</c:v>
                </c:pt>
                <c:pt idx="28">
                  <c:v>86.099206846048332</c:v>
                </c:pt>
                <c:pt idx="29">
                  <c:v>78.641132055393996</c:v>
                </c:pt>
                <c:pt idx="30">
                  <c:v>71.947483936581563</c:v>
                </c:pt>
                <c:pt idx="31">
                  <c:v>74.780377157750422</c:v>
                </c:pt>
                <c:pt idx="32">
                  <c:v>74.824958314947452</c:v>
                </c:pt>
                <c:pt idx="33">
                  <c:v>70.452204098298566</c:v>
                </c:pt>
                <c:pt idx="34">
                  <c:v>84.159757804354513</c:v>
                </c:pt>
                <c:pt idx="35">
                  <c:v>54.668843090255379</c:v>
                </c:pt>
                <c:pt idx="36">
                  <c:v>64.166492615656821</c:v>
                </c:pt>
                <c:pt idx="37">
                  <c:v>74.135095871005262</c:v>
                </c:pt>
                <c:pt idx="38">
                  <c:v>78.445112404802586</c:v>
                </c:pt>
                <c:pt idx="39">
                  <c:v>77.110877660055706</c:v>
                </c:pt>
                <c:pt idx="40">
                  <c:v>84.274720942805473</c:v>
                </c:pt>
                <c:pt idx="41">
                  <c:v>84.960145164384784</c:v>
                </c:pt>
                <c:pt idx="42">
                  <c:v>88.481217477315582</c:v>
                </c:pt>
                <c:pt idx="43">
                  <c:v>84.837493478102829</c:v>
                </c:pt>
                <c:pt idx="44">
                  <c:v>84.680749861526451</c:v>
                </c:pt>
                <c:pt idx="45">
                  <c:v>80.721619309851434</c:v>
                </c:pt>
                <c:pt idx="46">
                  <c:v>100.72698950667511</c:v>
                </c:pt>
                <c:pt idx="47">
                  <c:v>70.57942517269629</c:v>
                </c:pt>
                <c:pt idx="48">
                  <c:v>79.529997043364943</c:v>
                </c:pt>
                <c:pt idx="49">
                  <c:v>95.158098230085443</c:v>
                </c:pt>
                <c:pt idx="50">
                  <c:v>90.258381511718525</c:v>
                </c:pt>
                <c:pt idx="51">
                  <c:v>97.211592762021411</c:v>
                </c:pt>
                <c:pt idx="52">
                  <c:v>99.965818960880497</c:v>
                </c:pt>
                <c:pt idx="53">
                  <c:v>105.07997144148965</c:v>
                </c:pt>
                <c:pt idx="54">
                  <c:v>102.38688865204431</c:v>
                </c:pt>
                <c:pt idx="55">
                  <c:v>105.39821646497721</c:v>
                </c:pt>
                <c:pt idx="56">
                  <c:v>104.46599483073338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3-4BD0-8E2B-47151BB3C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9873696"/>
        <c:axId val="189873136"/>
      </c:barChart>
      <c:lineChart>
        <c:grouping val="standard"/>
        <c:varyColors val="0"/>
        <c:ser>
          <c:idx val="0"/>
          <c:order val="0"/>
          <c:tx>
            <c:strRef>
              <c:f>Remmitances!$D$34</c:f>
              <c:strCache>
                <c:ptCount val="1"/>
                <c:pt idx="0">
                  <c:v>პროცენტული ცვლილება წინა წელთან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Remmitances!rem_date</c:f>
              <c:numCache>
                <c:formatCode>dd\-mm\-yy</c:formatCode>
                <c:ptCount val="58"/>
                <c:pt idx="0">
                  <c:v>41299</c:v>
                </c:pt>
                <c:pt idx="1">
                  <c:v>41330</c:v>
                </c:pt>
                <c:pt idx="2">
                  <c:v>41358</c:v>
                </c:pt>
                <c:pt idx="3">
                  <c:v>41389</c:v>
                </c:pt>
                <c:pt idx="4">
                  <c:v>41419</c:v>
                </c:pt>
                <c:pt idx="5">
                  <c:v>41450</c:v>
                </c:pt>
                <c:pt idx="6">
                  <c:v>41480</c:v>
                </c:pt>
                <c:pt idx="7">
                  <c:v>41511</c:v>
                </c:pt>
                <c:pt idx="8">
                  <c:v>41542</c:v>
                </c:pt>
                <c:pt idx="9">
                  <c:v>41572</c:v>
                </c:pt>
                <c:pt idx="10">
                  <c:v>41603</c:v>
                </c:pt>
                <c:pt idx="11">
                  <c:v>41633</c:v>
                </c:pt>
                <c:pt idx="12">
                  <c:v>41664</c:v>
                </c:pt>
                <c:pt idx="13">
                  <c:v>41695</c:v>
                </c:pt>
                <c:pt idx="14">
                  <c:v>41723</c:v>
                </c:pt>
                <c:pt idx="15">
                  <c:v>41754</c:v>
                </c:pt>
                <c:pt idx="16">
                  <c:v>41784</c:v>
                </c:pt>
                <c:pt idx="17">
                  <c:v>41815</c:v>
                </c:pt>
                <c:pt idx="18">
                  <c:v>41845</c:v>
                </c:pt>
                <c:pt idx="19">
                  <c:v>41876</c:v>
                </c:pt>
                <c:pt idx="20">
                  <c:v>41907</c:v>
                </c:pt>
                <c:pt idx="21">
                  <c:v>41937</c:v>
                </c:pt>
                <c:pt idx="22">
                  <c:v>41968</c:v>
                </c:pt>
                <c:pt idx="23">
                  <c:v>41998</c:v>
                </c:pt>
                <c:pt idx="24">
                  <c:v>42029</c:v>
                </c:pt>
                <c:pt idx="25">
                  <c:v>42060</c:v>
                </c:pt>
                <c:pt idx="26">
                  <c:v>42088</c:v>
                </c:pt>
                <c:pt idx="27">
                  <c:v>42119</c:v>
                </c:pt>
                <c:pt idx="28">
                  <c:v>42149</c:v>
                </c:pt>
                <c:pt idx="29">
                  <c:v>42180</c:v>
                </c:pt>
                <c:pt idx="30">
                  <c:v>42210</c:v>
                </c:pt>
                <c:pt idx="31">
                  <c:v>42241</c:v>
                </c:pt>
                <c:pt idx="32">
                  <c:v>42272</c:v>
                </c:pt>
                <c:pt idx="33">
                  <c:v>42302</c:v>
                </c:pt>
                <c:pt idx="34">
                  <c:v>42333</c:v>
                </c:pt>
                <c:pt idx="35">
                  <c:v>42363</c:v>
                </c:pt>
                <c:pt idx="36">
                  <c:v>42394</c:v>
                </c:pt>
                <c:pt idx="37">
                  <c:v>42425</c:v>
                </c:pt>
                <c:pt idx="38">
                  <c:v>42454</c:v>
                </c:pt>
                <c:pt idx="39">
                  <c:v>42485</c:v>
                </c:pt>
                <c:pt idx="40">
                  <c:v>42515</c:v>
                </c:pt>
                <c:pt idx="41">
                  <c:v>42546</c:v>
                </c:pt>
                <c:pt idx="42">
                  <c:v>42576</c:v>
                </c:pt>
                <c:pt idx="43">
                  <c:v>42607</c:v>
                </c:pt>
                <c:pt idx="44">
                  <c:v>42638</c:v>
                </c:pt>
                <c:pt idx="45">
                  <c:v>42668</c:v>
                </c:pt>
                <c:pt idx="46">
                  <c:v>42699</c:v>
                </c:pt>
                <c:pt idx="47">
                  <c:v>42729</c:v>
                </c:pt>
                <c:pt idx="48">
                  <c:v>42760</c:v>
                </c:pt>
                <c:pt idx="49">
                  <c:v>42791</c:v>
                </c:pt>
                <c:pt idx="50">
                  <c:v>42819</c:v>
                </c:pt>
                <c:pt idx="51">
                  <c:v>42850</c:v>
                </c:pt>
                <c:pt idx="52">
                  <c:v>42880</c:v>
                </c:pt>
                <c:pt idx="53">
                  <c:v>42911</c:v>
                </c:pt>
                <c:pt idx="54">
                  <c:v>42941</c:v>
                </c:pt>
                <c:pt idx="55">
                  <c:v>42972</c:v>
                </c:pt>
                <c:pt idx="56">
                  <c:v>43003</c:v>
                </c:pt>
                <c:pt idx="57">
                  <c:v>43033</c:v>
                </c:pt>
              </c:numCache>
            </c:numRef>
          </c:cat>
          <c:val>
            <c:numRef>
              <c:f>Remmitances!YoY_change</c:f>
              <c:numCache>
                <c:formatCode>0.0%</c:formatCode>
                <c:ptCount val="58"/>
                <c:pt idx="0">
                  <c:v>9.2091775294495415E-2</c:v>
                </c:pt>
                <c:pt idx="1">
                  <c:v>4.8786993542542456E-2</c:v>
                </c:pt>
                <c:pt idx="2">
                  <c:v>1.7792024421960484E-2</c:v>
                </c:pt>
                <c:pt idx="3">
                  <c:v>3.7326311360401654E-2</c:v>
                </c:pt>
                <c:pt idx="4">
                  <c:v>-4.7425266300272328E-2</c:v>
                </c:pt>
                <c:pt idx="5">
                  <c:v>0.10504175151349471</c:v>
                </c:pt>
                <c:pt idx="6">
                  <c:v>0.13252479724614008</c:v>
                </c:pt>
                <c:pt idx="7">
                  <c:v>7.9277150253231676E-2</c:v>
                </c:pt>
                <c:pt idx="8">
                  <c:v>0.10836362806401323</c:v>
                </c:pt>
                <c:pt idx="9">
                  <c:v>0.12468774504780322</c:v>
                </c:pt>
                <c:pt idx="10">
                  <c:v>9.1864606753895961E-2</c:v>
                </c:pt>
                <c:pt idx="11">
                  <c:v>0.13727200220240277</c:v>
                </c:pt>
                <c:pt idx="12">
                  <c:v>1.9743511506882916E-2</c:v>
                </c:pt>
                <c:pt idx="13">
                  <c:v>-8.2617303070510184E-3</c:v>
                </c:pt>
                <c:pt idx="14">
                  <c:v>4.8631774880149692E-2</c:v>
                </c:pt>
                <c:pt idx="15">
                  <c:v>-1.2324778339757092E-2</c:v>
                </c:pt>
                <c:pt idx="16">
                  <c:v>9.1804405559536395E-2</c:v>
                </c:pt>
                <c:pt idx="17">
                  <c:v>2.9571124343710231E-2</c:v>
                </c:pt>
                <c:pt idx="18">
                  <c:v>-7.4673410478121038E-3</c:v>
                </c:pt>
                <c:pt idx="19">
                  <c:v>5.4331368130200453E-4</c:v>
                </c:pt>
                <c:pt idx="20">
                  <c:v>-2.6959771353042283E-3</c:v>
                </c:pt>
                <c:pt idx="21">
                  <c:v>-9.1276275519408756E-2</c:v>
                </c:pt>
                <c:pt idx="22">
                  <c:v>-0.19291616913512932</c:v>
                </c:pt>
                <c:pt idx="23">
                  <c:v>-0.31123144886683807</c:v>
                </c:pt>
                <c:pt idx="24">
                  <c:v>-0.2715308429812453</c:v>
                </c:pt>
                <c:pt idx="25">
                  <c:v>-0.26802670810599505</c:v>
                </c:pt>
                <c:pt idx="26">
                  <c:v>-0.27704795128828097</c:v>
                </c:pt>
                <c:pt idx="27">
                  <c:v>-0.28633706615083809</c:v>
                </c:pt>
                <c:pt idx="28">
                  <c:v>-0.24610681977467053</c:v>
                </c:pt>
                <c:pt idx="29">
                  <c:v>-0.23584092187051064</c:v>
                </c:pt>
                <c:pt idx="30">
                  <c:v>-0.35410457812981988</c:v>
                </c:pt>
                <c:pt idx="31">
                  <c:v>-0.37739030309897492</c:v>
                </c:pt>
                <c:pt idx="32">
                  <c:v>-0.36210733333120404</c:v>
                </c:pt>
                <c:pt idx="33">
                  <c:v>-0.29989174996962009</c:v>
                </c:pt>
                <c:pt idx="34">
                  <c:v>-0.20434751321087763</c:v>
                </c:pt>
                <c:pt idx="35">
                  <c:v>-0.12208852305387907</c:v>
                </c:pt>
                <c:pt idx="36">
                  <c:v>-0.13098478673423963</c:v>
                </c:pt>
                <c:pt idx="37">
                  <c:v>-4.7726899242387599E-2</c:v>
                </c:pt>
                <c:pt idx="38">
                  <c:v>-3.6161184203021945E-2</c:v>
                </c:pt>
                <c:pt idx="39">
                  <c:v>2.4475733373503727E-2</c:v>
                </c:pt>
                <c:pt idx="40">
                  <c:v>-8.662669733791728E-2</c:v>
                </c:pt>
                <c:pt idx="41">
                  <c:v>-2.119050767221542E-2</c:v>
                </c:pt>
                <c:pt idx="42">
                  <c:v>8.0352519652689303E-2</c:v>
                </c:pt>
                <c:pt idx="43">
                  <c:v>0.22980280387994889</c:v>
                </c:pt>
                <c:pt idx="44">
                  <c:v>0.13448870816921343</c:v>
                </c:pt>
                <c:pt idx="45">
                  <c:v>0.13171796909120559</c:v>
                </c:pt>
                <c:pt idx="46">
                  <c:v>0.14576428577343647</c:v>
                </c:pt>
                <c:pt idx="47">
                  <c:v>0.19685455536640561</c:v>
                </c:pt>
                <c:pt idx="48">
                  <c:v>0.29103564632186152</c:v>
                </c:pt>
                <c:pt idx="49">
                  <c:v>0.23943188728940101</c:v>
                </c:pt>
                <c:pt idx="50">
                  <c:v>0.28357692280671087</c:v>
                </c:pt>
                <c:pt idx="51">
                  <c:v>0.15059279979045215</c:v>
                </c:pt>
                <c:pt idx="52">
                  <c:v>0.26067288704169544</c:v>
                </c:pt>
                <c:pt idx="53">
                  <c:v>0.18618985435411961</c:v>
                </c:pt>
                <c:pt idx="54">
                  <c:v>0.2368148764126532</c:v>
                </c:pt>
                <c:pt idx="55">
                  <c:v>0.15715958223895132</c:v>
                </c:pt>
                <c:pt idx="56">
                  <c:v>0.24235420147321141</c:v>
                </c:pt>
                <c:pt idx="57">
                  <c:v>0.23364513188133795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33-4BD0-8E2B-47151BB3C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74816"/>
        <c:axId val="189874256"/>
      </c:lineChart>
      <c:valAx>
        <c:axId val="189873136"/>
        <c:scaling>
          <c:orientation val="minMax"/>
          <c:max val="160"/>
          <c:min val="-40"/>
        </c:scaling>
        <c:delete val="0"/>
        <c:axPos val="r"/>
        <c:numFmt formatCode="#,##0.0" sourceLinked="1"/>
        <c:majorTickMark val="out"/>
        <c:minorTickMark val="none"/>
        <c:tickLblPos val="nextTo"/>
        <c:crossAx val="189873696"/>
        <c:crosses val="max"/>
        <c:crossBetween val="between"/>
      </c:valAx>
      <c:dateAx>
        <c:axId val="189873696"/>
        <c:scaling>
          <c:orientation val="minMax"/>
        </c:scaling>
        <c:delete val="0"/>
        <c:axPos val="b"/>
        <c:numFmt formatCode="[$-437]mmm\-yy;@" sourceLinked="0"/>
        <c:majorTickMark val="out"/>
        <c:minorTickMark val="none"/>
        <c:tickLblPos val="nextTo"/>
        <c:crossAx val="189873136"/>
        <c:crossesAt val="0"/>
        <c:auto val="1"/>
        <c:lblOffset val="100"/>
        <c:baseTimeUnit val="months"/>
      </c:dateAx>
      <c:valAx>
        <c:axId val="189874256"/>
        <c:scaling>
          <c:orientation val="minMax"/>
          <c:max val="1.6"/>
          <c:min val="-0.4"/>
        </c:scaling>
        <c:delete val="0"/>
        <c:axPos val="l"/>
        <c:numFmt formatCode="0%" sourceLinked="0"/>
        <c:majorTickMark val="out"/>
        <c:minorTickMark val="none"/>
        <c:tickLblPos val="nextTo"/>
        <c:crossAx val="189874816"/>
        <c:crosses val="autoZero"/>
        <c:crossBetween val="between"/>
      </c:valAx>
      <c:dateAx>
        <c:axId val="189874816"/>
        <c:scaling>
          <c:orientation val="minMax"/>
        </c:scaling>
        <c:delete val="1"/>
        <c:axPos val="b"/>
        <c:numFmt formatCode="dd\-mm\-yy" sourceLinked="1"/>
        <c:majorTickMark val="out"/>
        <c:minorTickMark val="none"/>
        <c:tickLblPos val="nextTo"/>
        <c:crossAx val="189874256"/>
        <c:crosses val="autoZero"/>
        <c:auto val="1"/>
        <c:lblOffset val="100"/>
        <c:baseTimeUnit val="months"/>
        <c:majorUnit val="1"/>
        <c:minorUnit val="1"/>
      </c:dateAx>
    </c:plotArea>
    <c:legend>
      <c:legendPos val="b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9BBB59"/>
              </a:solidFill>
            </c:spPr>
          </c:dPt>
          <c:dPt>
            <c:idx val="6"/>
            <c:invertIfNegative val="0"/>
            <c:bubble3D val="0"/>
            <c:spPr>
              <a:solidFill>
                <a:srgbClr val="9BBB59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კვ.1</c:v>
                </c:pt>
                <c:pt idx="4">
                  <c:v>2017 კვ.2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0.10718715869969968</c:v>
                </c:pt>
                <c:pt idx="1">
                  <c:v>0.12011051556033417</c:v>
                </c:pt>
                <c:pt idx="2">
                  <c:v>0.12839277310846564</c:v>
                </c:pt>
                <c:pt idx="3">
                  <c:v>0.11735267351315205</c:v>
                </c:pt>
                <c:pt idx="4">
                  <c:v>7.3999999999999996E-2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54-44F6-9F71-582104C89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502096"/>
        <c:axId val="220498736"/>
      </c:barChart>
      <c:catAx>
        <c:axId val="22050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498736"/>
        <c:crosses val="autoZero"/>
        <c:auto val="1"/>
        <c:lblAlgn val="ctr"/>
        <c:lblOffset val="100"/>
        <c:noMultiLvlLbl val="0"/>
      </c:catAx>
      <c:valAx>
        <c:axId val="220498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2050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BPG Glaho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FDI!$A$14:$A$26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2017*</c:v>
                </c:pt>
              </c:strCache>
            </c:strRef>
          </c:cat>
          <c:val>
            <c:numRef>
              <c:f>FDI!$G$14:$G$26</c:f>
              <c:numCache>
                <c:formatCode>#,##0</c:formatCode>
                <c:ptCount val="13"/>
                <c:pt idx="0">
                  <c:v>270.92780096392488</c:v>
                </c:pt>
                <c:pt idx="1">
                  <c:v>733.66663793005125</c:v>
                </c:pt>
                <c:pt idx="2">
                  <c:v>1311.9339126443911</c:v>
                </c:pt>
                <c:pt idx="3">
                  <c:v>1277.7408248804131</c:v>
                </c:pt>
                <c:pt idx="4">
                  <c:v>464.42613403043481</c:v>
                </c:pt>
                <c:pt idx="5">
                  <c:v>600.39948340000001</c:v>
                </c:pt>
                <c:pt idx="6">
                  <c:v>774.64997119999998</c:v>
                </c:pt>
                <c:pt idx="7">
                  <c:v>677.8649774999999</c:v>
                </c:pt>
                <c:pt idx="8">
                  <c:v>715.03448140000012</c:v>
                </c:pt>
                <c:pt idx="9">
                  <c:v>1231.7009269</c:v>
                </c:pt>
                <c:pt idx="10">
                  <c:v>1237.3953678672058</c:v>
                </c:pt>
                <c:pt idx="11">
                  <c:v>1295.6984697442767</c:v>
                </c:pt>
                <c:pt idx="12">
                  <c:v>1345.0231068456878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9877056"/>
        <c:axId val="189877616"/>
      </c:barChart>
      <c:catAx>
        <c:axId val="18987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877616"/>
        <c:crosses val="autoZero"/>
        <c:auto val="1"/>
        <c:lblAlgn val="ctr"/>
        <c:lblOffset val="100"/>
        <c:noMultiLvlLbl val="0"/>
      </c:catAx>
      <c:valAx>
        <c:axId val="1898776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987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F9CAD-0DBE-443B-ACEA-E27BB9E76159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D276A-420C-4B4C-9892-2449CECA868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ka-GE" sz="3100" dirty="0" smtClean="0">
              <a:solidFill>
                <a:schemeClr val="bg1"/>
              </a:solidFill>
            </a:rPr>
            <a:t>საერთაშორისო სავალუტო ფონდის მიერ პროგრამის წარმატების აღიარება</a:t>
          </a:r>
          <a:endParaRPr lang="en-US" sz="3100" dirty="0">
            <a:solidFill>
              <a:schemeClr val="bg1"/>
            </a:solidFill>
          </a:endParaRPr>
        </a:p>
      </dgm:t>
    </dgm:pt>
    <dgm:pt modelId="{CA307914-817F-4FFB-B663-F55D0517F85A}" type="parTrans" cxnId="{1E6ACBF1-C017-4BA5-A0EF-DD8EB8B8DA3D}">
      <dgm:prSet/>
      <dgm:spPr/>
      <dgm:t>
        <a:bodyPr/>
        <a:lstStyle/>
        <a:p>
          <a:endParaRPr lang="en-US"/>
        </a:p>
      </dgm:t>
    </dgm:pt>
    <dgm:pt modelId="{31EC65AC-AB21-4022-B6BB-2E1B8CF64FA6}" type="sibTrans" cxnId="{1E6ACBF1-C017-4BA5-A0EF-DD8EB8B8DA3D}">
      <dgm:prSet/>
      <dgm:spPr/>
      <dgm:t>
        <a:bodyPr/>
        <a:lstStyle/>
        <a:p>
          <a:endParaRPr lang="en-US"/>
        </a:p>
      </dgm:t>
    </dgm:pt>
    <dgm:pt modelId="{03FD0E81-0517-43F4-B6DA-78EA6613952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ka-GE" sz="2500" b="1" dirty="0" smtClean="0">
              <a:solidFill>
                <a:srgbClr val="002060"/>
              </a:solidFill>
            </a:rPr>
            <a:t>სწრაფი ეკონომიკური ზრდა - ლიდერი რეგიონში</a:t>
          </a:r>
          <a:endParaRPr lang="en-US" sz="2500" b="1" dirty="0">
            <a:solidFill>
              <a:srgbClr val="002060"/>
            </a:solidFill>
          </a:endParaRPr>
        </a:p>
      </dgm:t>
    </dgm:pt>
    <dgm:pt modelId="{A194D1F5-DD57-4811-A755-18DB251F4A44}" type="parTrans" cxnId="{5D54D05A-BE1F-45E2-980D-9086ADE35B8F}">
      <dgm:prSet/>
      <dgm:spPr/>
      <dgm:t>
        <a:bodyPr/>
        <a:lstStyle/>
        <a:p>
          <a:endParaRPr lang="en-US"/>
        </a:p>
      </dgm:t>
    </dgm:pt>
    <dgm:pt modelId="{1FFE1410-6174-472A-9BA9-C0C6E25EE6CD}" type="sibTrans" cxnId="{5D54D05A-BE1F-45E2-980D-9086ADE35B8F}">
      <dgm:prSet/>
      <dgm:spPr/>
      <dgm:t>
        <a:bodyPr/>
        <a:lstStyle/>
        <a:p>
          <a:endParaRPr lang="en-US"/>
        </a:p>
      </dgm:t>
    </dgm:pt>
    <dgm:pt modelId="{8FD1DF88-6C69-41F8-B7CA-58A7C833B3F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ka-GE" sz="2500" b="1" dirty="0" smtClean="0">
              <a:solidFill>
                <a:srgbClr val="002060"/>
              </a:solidFill>
            </a:rPr>
            <a:t>ფისკალური კონსოლიდაცია - დაბალი დეფიციტი;</a:t>
          </a:r>
          <a:endParaRPr lang="en-US" sz="2500" b="1" dirty="0">
            <a:solidFill>
              <a:srgbClr val="002060"/>
            </a:solidFill>
          </a:endParaRPr>
        </a:p>
      </dgm:t>
    </dgm:pt>
    <dgm:pt modelId="{A96458C0-3B98-4A47-A4B3-3242B1F40CF5}" type="parTrans" cxnId="{4AD5B78C-7614-4AFD-91A0-FD47C85ED56B}">
      <dgm:prSet/>
      <dgm:spPr/>
      <dgm:t>
        <a:bodyPr/>
        <a:lstStyle/>
        <a:p>
          <a:endParaRPr lang="en-US"/>
        </a:p>
      </dgm:t>
    </dgm:pt>
    <dgm:pt modelId="{8280961C-F69E-4984-AEB7-0E0A98E6C5A4}" type="sibTrans" cxnId="{4AD5B78C-7614-4AFD-91A0-FD47C85ED56B}">
      <dgm:prSet/>
      <dgm:spPr/>
      <dgm:t>
        <a:bodyPr/>
        <a:lstStyle/>
        <a:p>
          <a:endParaRPr lang="en-US"/>
        </a:p>
      </dgm:t>
    </dgm:pt>
    <dgm:pt modelId="{814F23B8-B530-4697-B247-30395724314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ka-GE" sz="2500" b="1" dirty="0" smtClean="0">
              <a:solidFill>
                <a:srgbClr val="002060"/>
              </a:solidFill>
            </a:rPr>
            <a:t>საინვესტიციო პროექტების მზარდი დაფინანსება;</a:t>
          </a:r>
          <a:endParaRPr lang="en-US" sz="2500" b="1" dirty="0">
            <a:solidFill>
              <a:srgbClr val="002060"/>
            </a:solidFill>
          </a:endParaRPr>
        </a:p>
      </dgm:t>
    </dgm:pt>
    <dgm:pt modelId="{D2A4143B-6CE1-4A57-BF7C-9BEE4D666505}" type="parTrans" cxnId="{27C0F084-393B-4D70-B7FA-D3A6F346946A}">
      <dgm:prSet/>
      <dgm:spPr/>
      <dgm:t>
        <a:bodyPr/>
        <a:lstStyle/>
        <a:p>
          <a:endParaRPr lang="en-US"/>
        </a:p>
      </dgm:t>
    </dgm:pt>
    <dgm:pt modelId="{C3E907DD-9F4A-415D-B67C-1CFB48D34437}" type="sibTrans" cxnId="{27C0F084-393B-4D70-B7FA-D3A6F346946A}">
      <dgm:prSet/>
      <dgm:spPr/>
      <dgm:t>
        <a:bodyPr/>
        <a:lstStyle/>
        <a:p>
          <a:endParaRPr lang="en-US"/>
        </a:p>
      </dgm:t>
    </dgm:pt>
    <dgm:pt modelId="{A8FDB274-FC20-42F7-932C-F26B17DBE15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ka-GE" sz="2500" b="1" dirty="0" smtClean="0">
              <a:solidFill>
                <a:srgbClr val="002060"/>
              </a:solidFill>
            </a:rPr>
            <a:t>ფასების სტაბილურობა - ინფლაცია 3%-ის ფარგლებში;</a:t>
          </a:r>
          <a:endParaRPr lang="en-US" sz="2500" b="1" dirty="0">
            <a:solidFill>
              <a:srgbClr val="002060"/>
            </a:solidFill>
          </a:endParaRPr>
        </a:p>
      </dgm:t>
    </dgm:pt>
    <dgm:pt modelId="{3684C7D5-F0C2-43AD-9E83-75DCD3F7B19D}" type="parTrans" cxnId="{CE432C54-FBA3-44A1-972C-696871063FA2}">
      <dgm:prSet/>
      <dgm:spPr/>
      <dgm:t>
        <a:bodyPr/>
        <a:lstStyle/>
        <a:p>
          <a:endParaRPr lang="en-US"/>
        </a:p>
      </dgm:t>
    </dgm:pt>
    <dgm:pt modelId="{6E97E12E-523B-4150-A9D6-9D7BA9BACD3D}" type="sibTrans" cxnId="{CE432C54-FBA3-44A1-972C-696871063FA2}">
      <dgm:prSet/>
      <dgm:spPr/>
      <dgm:t>
        <a:bodyPr/>
        <a:lstStyle/>
        <a:p>
          <a:endParaRPr lang="en-US"/>
        </a:p>
      </dgm:t>
    </dgm:pt>
    <dgm:pt modelId="{7D266F36-4CE7-4F39-A7DF-02A197F82A1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ka-GE" sz="2500" b="1" dirty="0" smtClean="0">
              <a:solidFill>
                <a:srgbClr val="002060"/>
              </a:solidFill>
            </a:rPr>
            <a:t>საგარეო პოზიციის გაუმჯობესება; </a:t>
          </a:r>
          <a:endParaRPr lang="en-US" sz="2500" b="1" dirty="0">
            <a:solidFill>
              <a:srgbClr val="002060"/>
            </a:solidFill>
          </a:endParaRPr>
        </a:p>
      </dgm:t>
    </dgm:pt>
    <dgm:pt modelId="{96707EA9-4AAA-446A-96DA-AE13594CA3AF}" type="sibTrans" cxnId="{F0D86EED-1624-47FA-AA63-DD40A17629CE}">
      <dgm:prSet/>
      <dgm:spPr/>
      <dgm:t>
        <a:bodyPr/>
        <a:lstStyle/>
        <a:p>
          <a:endParaRPr lang="en-US"/>
        </a:p>
      </dgm:t>
    </dgm:pt>
    <dgm:pt modelId="{184C61C2-7322-4800-BBE4-3AB4E52877C6}" type="parTrans" cxnId="{F0D86EED-1624-47FA-AA63-DD40A17629CE}">
      <dgm:prSet/>
      <dgm:spPr/>
      <dgm:t>
        <a:bodyPr/>
        <a:lstStyle/>
        <a:p>
          <a:endParaRPr lang="en-US"/>
        </a:p>
      </dgm:t>
    </dgm:pt>
    <dgm:pt modelId="{6B9D6AE1-C549-4913-A012-FD1C40279869}" type="pres">
      <dgm:prSet presAssocID="{A6AF9CAD-0DBE-443B-ACEA-E27BB9E7615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C5AEB6-08BD-4E64-94EE-8863393B0E25}" type="pres">
      <dgm:prSet presAssocID="{51ED276A-420C-4B4C-9892-2449CECA868E}" presName="vertOne" presStyleCnt="0"/>
      <dgm:spPr/>
    </dgm:pt>
    <dgm:pt modelId="{35F6BC49-8B84-4084-9F71-FA58BA0723B8}" type="pres">
      <dgm:prSet presAssocID="{51ED276A-420C-4B4C-9892-2449CECA868E}" presName="txOne" presStyleLbl="node0" presStyleIdx="0" presStyleCnt="1" custScaleX="100098" custScaleY="155601" custLinFactY="-125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07B6D6-25B3-4723-AE5C-AEDEC8C33912}" type="pres">
      <dgm:prSet presAssocID="{51ED276A-420C-4B4C-9892-2449CECA868E}" presName="parTransOne" presStyleCnt="0"/>
      <dgm:spPr/>
    </dgm:pt>
    <dgm:pt modelId="{374FA721-972D-4D06-B013-78001CB1666D}" type="pres">
      <dgm:prSet presAssocID="{51ED276A-420C-4B4C-9892-2449CECA868E}" presName="horzOne" presStyleCnt="0"/>
      <dgm:spPr/>
    </dgm:pt>
    <dgm:pt modelId="{EDF3E2BF-3F83-445B-B54A-231E629FDCC9}" type="pres">
      <dgm:prSet presAssocID="{03FD0E81-0517-43F4-B6DA-78EA66139529}" presName="vertTwo" presStyleCnt="0"/>
      <dgm:spPr/>
    </dgm:pt>
    <dgm:pt modelId="{78632363-3724-4185-B450-88405FA5E7AD}" type="pres">
      <dgm:prSet presAssocID="{03FD0E81-0517-43F4-B6DA-78EA66139529}" presName="txTwo" presStyleLbl="node2" presStyleIdx="0" presStyleCnt="1" custScaleX="91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DB1C7A-BA13-41CC-8442-29945553D73F}" type="pres">
      <dgm:prSet presAssocID="{03FD0E81-0517-43F4-B6DA-78EA66139529}" presName="parTransTwo" presStyleCnt="0"/>
      <dgm:spPr/>
    </dgm:pt>
    <dgm:pt modelId="{97D296D0-CC20-460F-80E0-3D9F631DF432}" type="pres">
      <dgm:prSet presAssocID="{03FD0E81-0517-43F4-B6DA-78EA66139529}" presName="horzTwo" presStyleCnt="0"/>
      <dgm:spPr/>
    </dgm:pt>
    <dgm:pt modelId="{499AE5FB-7CE4-4797-8BD0-389802226C8C}" type="pres">
      <dgm:prSet presAssocID="{7D266F36-4CE7-4F39-A7DF-02A197F82A18}" presName="vertThree" presStyleCnt="0"/>
      <dgm:spPr/>
    </dgm:pt>
    <dgm:pt modelId="{E45A859E-2E61-4FA5-AEFC-13C8D0193E62}" type="pres">
      <dgm:prSet presAssocID="{7D266F36-4CE7-4F39-A7DF-02A197F82A18}" presName="txThree" presStyleLbl="node3" presStyleIdx="0" presStyleCnt="1" custScaleX="9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39CFF0-0577-4818-9FB2-78C7742E5128}" type="pres">
      <dgm:prSet presAssocID="{7D266F36-4CE7-4F39-A7DF-02A197F82A18}" presName="parTransThree" presStyleCnt="0"/>
      <dgm:spPr/>
    </dgm:pt>
    <dgm:pt modelId="{A49DDF3B-7EC2-4BD3-8E96-27246FA922B8}" type="pres">
      <dgm:prSet presAssocID="{7D266F36-4CE7-4F39-A7DF-02A197F82A18}" presName="horzThree" presStyleCnt="0"/>
      <dgm:spPr/>
    </dgm:pt>
    <dgm:pt modelId="{99A6CA8F-698D-47E3-9B63-602C59AC114B}" type="pres">
      <dgm:prSet presAssocID="{8FD1DF88-6C69-41F8-B7CA-58A7C833B3FC}" presName="vertFour" presStyleCnt="0">
        <dgm:presLayoutVars>
          <dgm:chPref val="3"/>
        </dgm:presLayoutVars>
      </dgm:prSet>
      <dgm:spPr/>
    </dgm:pt>
    <dgm:pt modelId="{E787E1B8-825E-468C-BF36-451650972B25}" type="pres">
      <dgm:prSet presAssocID="{8FD1DF88-6C69-41F8-B7CA-58A7C833B3FC}" presName="txFour" presStyleLbl="node4" presStyleIdx="0" presStyleCnt="3" custScaleX="92894" custLinFactNeighborX="-174" custLinFactNeighborY="24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8D1EC-7161-48E1-AAEB-A3D121C8C47A}" type="pres">
      <dgm:prSet presAssocID="{8FD1DF88-6C69-41F8-B7CA-58A7C833B3FC}" presName="parTransFour" presStyleCnt="0"/>
      <dgm:spPr/>
    </dgm:pt>
    <dgm:pt modelId="{39B05017-5C25-4E4A-BA66-EA81B02CBB3B}" type="pres">
      <dgm:prSet presAssocID="{8FD1DF88-6C69-41F8-B7CA-58A7C833B3FC}" presName="horzFour" presStyleCnt="0"/>
      <dgm:spPr/>
    </dgm:pt>
    <dgm:pt modelId="{ECFCFAC6-DD9E-4A4D-A4B0-B87D0C1DF1FB}" type="pres">
      <dgm:prSet presAssocID="{814F23B8-B530-4697-B247-30395724314A}" presName="vertFour" presStyleCnt="0">
        <dgm:presLayoutVars>
          <dgm:chPref val="3"/>
        </dgm:presLayoutVars>
      </dgm:prSet>
      <dgm:spPr/>
    </dgm:pt>
    <dgm:pt modelId="{169D2CB8-E4AC-49A3-BF7B-3ED78DB15702}" type="pres">
      <dgm:prSet presAssocID="{814F23B8-B530-4697-B247-30395724314A}" presName="txFour" presStyleLbl="node4" presStyleIdx="1" presStyleCnt="3" custScaleX="94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40ADD-A8BC-4C68-93EC-FF7C580FC6B4}" type="pres">
      <dgm:prSet presAssocID="{814F23B8-B530-4697-B247-30395724314A}" presName="parTransFour" presStyleCnt="0"/>
      <dgm:spPr/>
    </dgm:pt>
    <dgm:pt modelId="{AEA0B589-B083-4494-BBAC-C2B0D6DB73AB}" type="pres">
      <dgm:prSet presAssocID="{814F23B8-B530-4697-B247-30395724314A}" presName="horzFour" presStyleCnt="0"/>
      <dgm:spPr/>
    </dgm:pt>
    <dgm:pt modelId="{A1BF5F39-16F4-42DC-9C52-FE0CD66F1E6D}" type="pres">
      <dgm:prSet presAssocID="{A8FDB274-FC20-42F7-932C-F26B17DBE157}" presName="vertFour" presStyleCnt="0">
        <dgm:presLayoutVars>
          <dgm:chPref val="3"/>
        </dgm:presLayoutVars>
      </dgm:prSet>
      <dgm:spPr/>
    </dgm:pt>
    <dgm:pt modelId="{297675BD-9800-4C55-AC6C-1C2E54B4EEAE}" type="pres">
      <dgm:prSet presAssocID="{A8FDB274-FC20-42F7-932C-F26B17DBE157}" presName="txFour" presStyleLbl="node4" presStyleIdx="2" presStyleCnt="3" custScaleX="94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F1D78-39F7-4736-B052-8FCDE3477BCC}" type="pres">
      <dgm:prSet presAssocID="{A8FDB274-FC20-42F7-932C-F26B17DBE157}" presName="horzFour" presStyleCnt="0"/>
      <dgm:spPr/>
    </dgm:pt>
  </dgm:ptLst>
  <dgm:cxnLst>
    <dgm:cxn modelId="{CE432C54-FBA3-44A1-972C-696871063FA2}" srcId="{814F23B8-B530-4697-B247-30395724314A}" destId="{A8FDB274-FC20-42F7-932C-F26B17DBE157}" srcOrd="0" destOrd="0" parTransId="{3684C7D5-F0C2-43AD-9E83-75DCD3F7B19D}" sibTransId="{6E97E12E-523B-4150-A9D6-9D7BA9BACD3D}"/>
    <dgm:cxn modelId="{19EC2485-F0AE-4604-A36C-821820E08800}" type="presOf" srcId="{A6AF9CAD-0DBE-443B-ACEA-E27BB9E76159}" destId="{6B9D6AE1-C549-4913-A012-FD1C40279869}" srcOrd="0" destOrd="0" presId="urn:microsoft.com/office/officeart/2005/8/layout/hierarchy4"/>
    <dgm:cxn modelId="{E7C53E6C-EA28-47F1-8D39-68DB225C38C1}" type="presOf" srcId="{51ED276A-420C-4B4C-9892-2449CECA868E}" destId="{35F6BC49-8B84-4084-9F71-FA58BA0723B8}" srcOrd="0" destOrd="0" presId="urn:microsoft.com/office/officeart/2005/8/layout/hierarchy4"/>
    <dgm:cxn modelId="{4AD5B78C-7614-4AFD-91A0-FD47C85ED56B}" srcId="{7D266F36-4CE7-4F39-A7DF-02A197F82A18}" destId="{8FD1DF88-6C69-41F8-B7CA-58A7C833B3FC}" srcOrd="0" destOrd="0" parTransId="{A96458C0-3B98-4A47-A4B3-3242B1F40CF5}" sibTransId="{8280961C-F69E-4984-AEB7-0E0A98E6C5A4}"/>
    <dgm:cxn modelId="{5569B7D8-611A-4E9A-9907-292CDF8A7861}" type="presOf" srcId="{8FD1DF88-6C69-41F8-B7CA-58A7C833B3FC}" destId="{E787E1B8-825E-468C-BF36-451650972B25}" srcOrd="0" destOrd="0" presId="urn:microsoft.com/office/officeart/2005/8/layout/hierarchy4"/>
    <dgm:cxn modelId="{1E6ACBF1-C017-4BA5-A0EF-DD8EB8B8DA3D}" srcId="{A6AF9CAD-0DBE-443B-ACEA-E27BB9E76159}" destId="{51ED276A-420C-4B4C-9892-2449CECA868E}" srcOrd="0" destOrd="0" parTransId="{CA307914-817F-4FFB-B663-F55D0517F85A}" sibTransId="{31EC65AC-AB21-4022-B6BB-2E1B8CF64FA6}"/>
    <dgm:cxn modelId="{9418B080-7B0F-4FC4-A971-9CE4FE1D7B94}" type="presOf" srcId="{7D266F36-4CE7-4F39-A7DF-02A197F82A18}" destId="{E45A859E-2E61-4FA5-AEFC-13C8D0193E62}" srcOrd="0" destOrd="0" presId="urn:microsoft.com/office/officeart/2005/8/layout/hierarchy4"/>
    <dgm:cxn modelId="{8F17D4AF-B935-4BDD-84FD-7E871781B7A6}" type="presOf" srcId="{03FD0E81-0517-43F4-B6DA-78EA66139529}" destId="{78632363-3724-4185-B450-88405FA5E7AD}" srcOrd="0" destOrd="0" presId="urn:microsoft.com/office/officeart/2005/8/layout/hierarchy4"/>
    <dgm:cxn modelId="{5D54D05A-BE1F-45E2-980D-9086ADE35B8F}" srcId="{51ED276A-420C-4B4C-9892-2449CECA868E}" destId="{03FD0E81-0517-43F4-B6DA-78EA66139529}" srcOrd="0" destOrd="0" parTransId="{A194D1F5-DD57-4811-A755-18DB251F4A44}" sibTransId="{1FFE1410-6174-472A-9BA9-C0C6E25EE6CD}"/>
    <dgm:cxn modelId="{27C0F084-393B-4D70-B7FA-D3A6F346946A}" srcId="{8FD1DF88-6C69-41F8-B7CA-58A7C833B3FC}" destId="{814F23B8-B530-4697-B247-30395724314A}" srcOrd="0" destOrd="0" parTransId="{D2A4143B-6CE1-4A57-BF7C-9BEE4D666505}" sibTransId="{C3E907DD-9F4A-415D-B67C-1CFB48D34437}"/>
    <dgm:cxn modelId="{0281703D-48E2-4CA9-A619-C3D0A74EEDA3}" type="presOf" srcId="{A8FDB274-FC20-42F7-932C-F26B17DBE157}" destId="{297675BD-9800-4C55-AC6C-1C2E54B4EEAE}" srcOrd="0" destOrd="0" presId="urn:microsoft.com/office/officeart/2005/8/layout/hierarchy4"/>
    <dgm:cxn modelId="{F0D86EED-1624-47FA-AA63-DD40A17629CE}" srcId="{03FD0E81-0517-43F4-B6DA-78EA66139529}" destId="{7D266F36-4CE7-4F39-A7DF-02A197F82A18}" srcOrd="0" destOrd="0" parTransId="{184C61C2-7322-4800-BBE4-3AB4E52877C6}" sibTransId="{96707EA9-4AAA-446A-96DA-AE13594CA3AF}"/>
    <dgm:cxn modelId="{695A411E-9212-46E8-8CD1-5553963C3917}" type="presOf" srcId="{814F23B8-B530-4697-B247-30395724314A}" destId="{169D2CB8-E4AC-49A3-BF7B-3ED78DB15702}" srcOrd="0" destOrd="0" presId="urn:microsoft.com/office/officeart/2005/8/layout/hierarchy4"/>
    <dgm:cxn modelId="{DF09D6AD-79ED-4CEC-A937-F6FF032FA1BF}" type="presParOf" srcId="{6B9D6AE1-C549-4913-A012-FD1C40279869}" destId="{EEC5AEB6-08BD-4E64-94EE-8863393B0E25}" srcOrd="0" destOrd="0" presId="urn:microsoft.com/office/officeart/2005/8/layout/hierarchy4"/>
    <dgm:cxn modelId="{CBA9B7BF-15F7-4A38-B49E-8809EBD55864}" type="presParOf" srcId="{EEC5AEB6-08BD-4E64-94EE-8863393B0E25}" destId="{35F6BC49-8B84-4084-9F71-FA58BA0723B8}" srcOrd="0" destOrd="0" presId="urn:microsoft.com/office/officeart/2005/8/layout/hierarchy4"/>
    <dgm:cxn modelId="{4D3A034C-CCA4-45CB-B7D8-1E1CBAE507FD}" type="presParOf" srcId="{EEC5AEB6-08BD-4E64-94EE-8863393B0E25}" destId="{F107B6D6-25B3-4723-AE5C-AEDEC8C33912}" srcOrd="1" destOrd="0" presId="urn:microsoft.com/office/officeart/2005/8/layout/hierarchy4"/>
    <dgm:cxn modelId="{846B4EE9-4337-40A6-96FC-D220513EB34D}" type="presParOf" srcId="{EEC5AEB6-08BD-4E64-94EE-8863393B0E25}" destId="{374FA721-972D-4D06-B013-78001CB1666D}" srcOrd="2" destOrd="0" presId="urn:microsoft.com/office/officeart/2005/8/layout/hierarchy4"/>
    <dgm:cxn modelId="{428CA6E9-F10B-4024-9AF4-1997FA036488}" type="presParOf" srcId="{374FA721-972D-4D06-B013-78001CB1666D}" destId="{EDF3E2BF-3F83-445B-B54A-231E629FDCC9}" srcOrd="0" destOrd="0" presId="urn:microsoft.com/office/officeart/2005/8/layout/hierarchy4"/>
    <dgm:cxn modelId="{712EACD5-76D6-4A9D-B1B1-7EA263FC79EE}" type="presParOf" srcId="{EDF3E2BF-3F83-445B-B54A-231E629FDCC9}" destId="{78632363-3724-4185-B450-88405FA5E7AD}" srcOrd="0" destOrd="0" presId="urn:microsoft.com/office/officeart/2005/8/layout/hierarchy4"/>
    <dgm:cxn modelId="{3CEA1BE0-FC3D-40BF-924F-D647D9FED9D2}" type="presParOf" srcId="{EDF3E2BF-3F83-445B-B54A-231E629FDCC9}" destId="{05DB1C7A-BA13-41CC-8442-29945553D73F}" srcOrd="1" destOrd="0" presId="urn:microsoft.com/office/officeart/2005/8/layout/hierarchy4"/>
    <dgm:cxn modelId="{760A2209-3DAE-4161-AD63-582908E57480}" type="presParOf" srcId="{EDF3E2BF-3F83-445B-B54A-231E629FDCC9}" destId="{97D296D0-CC20-460F-80E0-3D9F631DF432}" srcOrd="2" destOrd="0" presId="urn:microsoft.com/office/officeart/2005/8/layout/hierarchy4"/>
    <dgm:cxn modelId="{6B08EF40-9500-46D3-9D14-2EE1BC74B50C}" type="presParOf" srcId="{97D296D0-CC20-460F-80E0-3D9F631DF432}" destId="{499AE5FB-7CE4-4797-8BD0-389802226C8C}" srcOrd="0" destOrd="0" presId="urn:microsoft.com/office/officeart/2005/8/layout/hierarchy4"/>
    <dgm:cxn modelId="{3DEFF549-27AC-4F97-A501-5E33FE079424}" type="presParOf" srcId="{499AE5FB-7CE4-4797-8BD0-389802226C8C}" destId="{E45A859E-2E61-4FA5-AEFC-13C8D0193E62}" srcOrd="0" destOrd="0" presId="urn:microsoft.com/office/officeart/2005/8/layout/hierarchy4"/>
    <dgm:cxn modelId="{D3297FCA-D165-43F4-9CBC-B8B4A3897DB1}" type="presParOf" srcId="{499AE5FB-7CE4-4797-8BD0-389802226C8C}" destId="{7B39CFF0-0577-4818-9FB2-78C7742E5128}" srcOrd="1" destOrd="0" presId="urn:microsoft.com/office/officeart/2005/8/layout/hierarchy4"/>
    <dgm:cxn modelId="{7523F376-5F01-4025-93B5-64BF627946C6}" type="presParOf" srcId="{499AE5FB-7CE4-4797-8BD0-389802226C8C}" destId="{A49DDF3B-7EC2-4BD3-8E96-27246FA922B8}" srcOrd="2" destOrd="0" presId="urn:microsoft.com/office/officeart/2005/8/layout/hierarchy4"/>
    <dgm:cxn modelId="{48A219D7-14BB-4214-B8CE-45D28FB0E763}" type="presParOf" srcId="{A49DDF3B-7EC2-4BD3-8E96-27246FA922B8}" destId="{99A6CA8F-698D-47E3-9B63-602C59AC114B}" srcOrd="0" destOrd="0" presId="urn:microsoft.com/office/officeart/2005/8/layout/hierarchy4"/>
    <dgm:cxn modelId="{44B02781-D20C-4664-A860-78ED7DA86456}" type="presParOf" srcId="{99A6CA8F-698D-47E3-9B63-602C59AC114B}" destId="{E787E1B8-825E-468C-BF36-451650972B25}" srcOrd="0" destOrd="0" presId="urn:microsoft.com/office/officeart/2005/8/layout/hierarchy4"/>
    <dgm:cxn modelId="{961F9E0A-A4C9-4AF1-8B4E-D6B091BFDAFD}" type="presParOf" srcId="{99A6CA8F-698D-47E3-9B63-602C59AC114B}" destId="{E1D8D1EC-7161-48E1-AAEB-A3D121C8C47A}" srcOrd="1" destOrd="0" presId="urn:microsoft.com/office/officeart/2005/8/layout/hierarchy4"/>
    <dgm:cxn modelId="{D79A3B03-592D-44C5-88B1-7C35D688997A}" type="presParOf" srcId="{99A6CA8F-698D-47E3-9B63-602C59AC114B}" destId="{39B05017-5C25-4E4A-BA66-EA81B02CBB3B}" srcOrd="2" destOrd="0" presId="urn:microsoft.com/office/officeart/2005/8/layout/hierarchy4"/>
    <dgm:cxn modelId="{D3F61851-7C73-4AE0-82AD-3C809828179D}" type="presParOf" srcId="{39B05017-5C25-4E4A-BA66-EA81B02CBB3B}" destId="{ECFCFAC6-DD9E-4A4D-A4B0-B87D0C1DF1FB}" srcOrd="0" destOrd="0" presId="urn:microsoft.com/office/officeart/2005/8/layout/hierarchy4"/>
    <dgm:cxn modelId="{5226A180-978F-4D87-8FBD-887F8715D4AD}" type="presParOf" srcId="{ECFCFAC6-DD9E-4A4D-A4B0-B87D0C1DF1FB}" destId="{169D2CB8-E4AC-49A3-BF7B-3ED78DB15702}" srcOrd="0" destOrd="0" presId="urn:microsoft.com/office/officeart/2005/8/layout/hierarchy4"/>
    <dgm:cxn modelId="{F0597199-744B-41DD-8370-17AF828C127F}" type="presParOf" srcId="{ECFCFAC6-DD9E-4A4D-A4B0-B87D0C1DF1FB}" destId="{55940ADD-A8BC-4C68-93EC-FF7C580FC6B4}" srcOrd="1" destOrd="0" presId="urn:microsoft.com/office/officeart/2005/8/layout/hierarchy4"/>
    <dgm:cxn modelId="{BD5F4EC7-844E-401C-8D34-78FFF9E32580}" type="presParOf" srcId="{ECFCFAC6-DD9E-4A4D-A4B0-B87D0C1DF1FB}" destId="{AEA0B589-B083-4494-BBAC-C2B0D6DB73AB}" srcOrd="2" destOrd="0" presId="urn:microsoft.com/office/officeart/2005/8/layout/hierarchy4"/>
    <dgm:cxn modelId="{A1969451-0A23-4B41-84C9-AEFDAF2833D5}" type="presParOf" srcId="{AEA0B589-B083-4494-BBAC-C2B0D6DB73AB}" destId="{A1BF5F39-16F4-42DC-9C52-FE0CD66F1E6D}" srcOrd="0" destOrd="0" presId="urn:microsoft.com/office/officeart/2005/8/layout/hierarchy4"/>
    <dgm:cxn modelId="{AB18319A-0D15-444E-92AC-E2B18331F758}" type="presParOf" srcId="{A1BF5F39-16F4-42DC-9C52-FE0CD66F1E6D}" destId="{297675BD-9800-4C55-AC6C-1C2E54B4EEAE}" srcOrd="0" destOrd="0" presId="urn:microsoft.com/office/officeart/2005/8/layout/hierarchy4"/>
    <dgm:cxn modelId="{31AD71B6-4F63-453A-9023-01FD280AC6A5}" type="presParOf" srcId="{A1BF5F39-16F4-42DC-9C52-FE0CD66F1E6D}" destId="{881F1D78-39F7-4736-B052-8FCDE3477B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A0633-BE36-4BF3-9885-12262B90AF67}" type="doc">
      <dgm:prSet loTypeId="urn:microsoft.com/office/officeart/2005/8/layout/cycle8" loCatId="cycle" qsTypeId="urn:microsoft.com/office/officeart/2005/8/quickstyle/simple5" qsCatId="simple" csTypeId="urn:microsoft.com/office/officeart/2005/8/colors/accent1_1" csCatId="accent1" phldr="1"/>
      <dgm:spPr/>
    </dgm:pt>
    <dgm:pt modelId="{E5B98E05-7A3F-4A7A-B76D-3F40E3AE0818}">
      <dgm:prSet phldrT="[Text]"/>
      <dgm:spPr/>
      <dgm:t>
        <a:bodyPr/>
        <a:lstStyle/>
        <a:p>
          <a:r>
            <a:rPr lang="ka-GE" dirty="0" smtClean="0"/>
            <a:t>ფისკალური რისკების ანალიზი და მართვა</a:t>
          </a:r>
          <a:endParaRPr lang="en-US" dirty="0"/>
        </a:p>
      </dgm:t>
    </dgm:pt>
    <dgm:pt modelId="{13405EFD-1DCC-4A41-93CE-614BF4535DB9}" type="parTrans" cxnId="{5C271832-E02D-421C-8D7D-BF8105467E10}">
      <dgm:prSet/>
      <dgm:spPr/>
      <dgm:t>
        <a:bodyPr/>
        <a:lstStyle/>
        <a:p>
          <a:endParaRPr lang="en-US"/>
        </a:p>
      </dgm:t>
    </dgm:pt>
    <dgm:pt modelId="{51F0B911-407E-416F-8BAC-19B11664DCD0}" type="sibTrans" cxnId="{5C271832-E02D-421C-8D7D-BF8105467E10}">
      <dgm:prSet/>
      <dgm:spPr/>
      <dgm:t>
        <a:bodyPr/>
        <a:lstStyle/>
        <a:p>
          <a:endParaRPr lang="en-US"/>
        </a:p>
      </dgm:t>
    </dgm:pt>
    <dgm:pt modelId="{1F952B54-C557-42B1-A5A5-D8F295093F40}">
      <dgm:prSet phldrT="[Text]"/>
      <dgm:spPr/>
      <dgm:t>
        <a:bodyPr/>
        <a:lstStyle/>
        <a:p>
          <a:r>
            <a:rPr lang="ka-GE" dirty="0" smtClean="0"/>
            <a:t>ფისკალური პროგნოზირება და ბიუჯეტირება</a:t>
          </a:r>
          <a:endParaRPr lang="en-US" dirty="0"/>
        </a:p>
      </dgm:t>
    </dgm:pt>
    <dgm:pt modelId="{D8DA68C5-9741-4884-A329-92865785B133}" type="parTrans" cxnId="{3298C976-9160-4C5A-817E-9A758D95CE80}">
      <dgm:prSet/>
      <dgm:spPr/>
      <dgm:t>
        <a:bodyPr/>
        <a:lstStyle/>
        <a:p>
          <a:endParaRPr lang="en-US"/>
        </a:p>
      </dgm:t>
    </dgm:pt>
    <dgm:pt modelId="{3885B3F7-30B8-47F7-A320-15B61E062B26}" type="sibTrans" cxnId="{3298C976-9160-4C5A-817E-9A758D95CE80}">
      <dgm:prSet/>
      <dgm:spPr/>
      <dgm:t>
        <a:bodyPr/>
        <a:lstStyle/>
        <a:p>
          <a:endParaRPr lang="en-US"/>
        </a:p>
      </dgm:t>
    </dgm:pt>
    <dgm:pt modelId="{C83DCC72-0680-4A91-8F92-B0C9444D3FA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ka-GE" dirty="0" smtClean="0"/>
            <a:t>ფისკალური ანგარიშგება</a:t>
          </a:r>
          <a:endParaRPr lang="en-US" dirty="0"/>
        </a:p>
      </dgm:t>
    </dgm:pt>
    <dgm:pt modelId="{D4A29957-AE3B-4374-9364-88B66E957E59}" type="parTrans" cxnId="{9E4BC8C6-2338-4FCC-A69E-273654DA2448}">
      <dgm:prSet/>
      <dgm:spPr/>
      <dgm:t>
        <a:bodyPr/>
        <a:lstStyle/>
        <a:p>
          <a:endParaRPr lang="en-US"/>
        </a:p>
      </dgm:t>
    </dgm:pt>
    <dgm:pt modelId="{2E360397-4ADC-4932-8590-08D065B4354A}" type="sibTrans" cxnId="{9E4BC8C6-2338-4FCC-A69E-273654DA2448}">
      <dgm:prSet/>
      <dgm:spPr/>
      <dgm:t>
        <a:bodyPr/>
        <a:lstStyle/>
        <a:p>
          <a:endParaRPr lang="en-US"/>
        </a:p>
      </dgm:t>
    </dgm:pt>
    <dgm:pt modelId="{3A6BF4DB-D8AE-4980-B599-8AB1737607EA}" type="pres">
      <dgm:prSet presAssocID="{F66A0633-BE36-4BF3-9885-12262B90AF67}" presName="compositeShape" presStyleCnt="0">
        <dgm:presLayoutVars>
          <dgm:chMax val="7"/>
          <dgm:dir/>
          <dgm:resizeHandles val="exact"/>
        </dgm:presLayoutVars>
      </dgm:prSet>
      <dgm:spPr/>
    </dgm:pt>
    <dgm:pt modelId="{E69F81AE-F312-4619-B245-1FEFBF75EF28}" type="pres">
      <dgm:prSet presAssocID="{F66A0633-BE36-4BF3-9885-12262B90AF67}" presName="wedge1" presStyleLbl="node1" presStyleIdx="0" presStyleCnt="3" custLinFactNeighborX="1810" custLinFactNeighborY="905"/>
      <dgm:spPr/>
      <dgm:t>
        <a:bodyPr/>
        <a:lstStyle/>
        <a:p>
          <a:endParaRPr lang="en-US"/>
        </a:p>
      </dgm:t>
    </dgm:pt>
    <dgm:pt modelId="{35953939-D2E9-4D14-84A9-0FA52D6B232D}" type="pres">
      <dgm:prSet presAssocID="{F66A0633-BE36-4BF3-9885-12262B90AF67}" presName="dummy1a" presStyleCnt="0"/>
      <dgm:spPr/>
    </dgm:pt>
    <dgm:pt modelId="{990BF4EA-2630-40AE-AC91-206B39533550}" type="pres">
      <dgm:prSet presAssocID="{F66A0633-BE36-4BF3-9885-12262B90AF67}" presName="dummy1b" presStyleCnt="0"/>
      <dgm:spPr/>
    </dgm:pt>
    <dgm:pt modelId="{6B960F2F-93A3-45AE-9763-EFCD680BE5B3}" type="pres">
      <dgm:prSet presAssocID="{F66A0633-BE36-4BF3-9885-12262B90AF6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ACBD9-08BD-4CBA-AEBA-148873D9E0DA}" type="pres">
      <dgm:prSet presAssocID="{F66A0633-BE36-4BF3-9885-12262B90AF67}" presName="wedge2" presStyleLbl="node1" presStyleIdx="1" presStyleCnt="3"/>
      <dgm:spPr/>
      <dgm:t>
        <a:bodyPr/>
        <a:lstStyle/>
        <a:p>
          <a:endParaRPr lang="en-US"/>
        </a:p>
      </dgm:t>
    </dgm:pt>
    <dgm:pt modelId="{84F53908-1037-42C9-A116-3D3264A08201}" type="pres">
      <dgm:prSet presAssocID="{F66A0633-BE36-4BF3-9885-12262B90AF67}" presName="dummy2a" presStyleCnt="0"/>
      <dgm:spPr/>
    </dgm:pt>
    <dgm:pt modelId="{4244B9A1-171B-40D6-9582-446EAF7B3444}" type="pres">
      <dgm:prSet presAssocID="{F66A0633-BE36-4BF3-9885-12262B90AF67}" presName="dummy2b" presStyleCnt="0"/>
      <dgm:spPr/>
    </dgm:pt>
    <dgm:pt modelId="{2FE9AE16-3D6E-4667-9EE8-6AC74AFC6B93}" type="pres">
      <dgm:prSet presAssocID="{F66A0633-BE36-4BF3-9885-12262B90AF6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7016A-62E3-4D99-96A7-F17E39A40D9A}" type="pres">
      <dgm:prSet presAssocID="{F66A0633-BE36-4BF3-9885-12262B90AF67}" presName="wedge3" presStyleLbl="node1" presStyleIdx="2" presStyleCnt="3"/>
      <dgm:spPr/>
      <dgm:t>
        <a:bodyPr/>
        <a:lstStyle/>
        <a:p>
          <a:endParaRPr lang="en-US"/>
        </a:p>
      </dgm:t>
    </dgm:pt>
    <dgm:pt modelId="{23A6B8A8-A8E4-402B-B08F-DADC8E1CD4D8}" type="pres">
      <dgm:prSet presAssocID="{F66A0633-BE36-4BF3-9885-12262B90AF67}" presName="dummy3a" presStyleCnt="0"/>
      <dgm:spPr/>
    </dgm:pt>
    <dgm:pt modelId="{2C82DFCD-1F10-499A-97EE-10EF148CF454}" type="pres">
      <dgm:prSet presAssocID="{F66A0633-BE36-4BF3-9885-12262B90AF67}" presName="dummy3b" presStyleCnt="0"/>
      <dgm:spPr/>
    </dgm:pt>
    <dgm:pt modelId="{04E4173D-5BA4-47B4-95C1-0EBFD9CFC103}" type="pres">
      <dgm:prSet presAssocID="{F66A0633-BE36-4BF3-9885-12262B90AF6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A712B-18EF-4379-9D28-36168A2ABC64}" type="pres">
      <dgm:prSet presAssocID="{51F0B911-407E-416F-8BAC-19B11664DCD0}" presName="arrowWedge1" presStyleLbl="fgSibTrans2D1" presStyleIdx="0" presStyleCnt="3"/>
      <dgm:spPr/>
    </dgm:pt>
    <dgm:pt modelId="{ED4F7719-226E-4BA1-9FA7-7E3F9CC14844}" type="pres">
      <dgm:prSet presAssocID="{3885B3F7-30B8-47F7-A320-15B61E062B26}" presName="arrowWedge2" presStyleLbl="fgSibTrans2D1" presStyleIdx="1" presStyleCnt="3"/>
      <dgm:spPr/>
    </dgm:pt>
    <dgm:pt modelId="{8586C272-AD89-43FE-BA13-B774FD958805}" type="pres">
      <dgm:prSet presAssocID="{2E360397-4ADC-4932-8590-08D065B4354A}" presName="arrowWedge3" presStyleLbl="fgSibTrans2D1" presStyleIdx="2" presStyleCnt="3"/>
      <dgm:spPr/>
    </dgm:pt>
  </dgm:ptLst>
  <dgm:cxnLst>
    <dgm:cxn modelId="{0008B74C-6C00-4C7A-8807-34D3DC21E6C5}" type="presOf" srcId="{F66A0633-BE36-4BF3-9885-12262B90AF67}" destId="{3A6BF4DB-D8AE-4980-B599-8AB1737607EA}" srcOrd="0" destOrd="0" presId="urn:microsoft.com/office/officeart/2005/8/layout/cycle8"/>
    <dgm:cxn modelId="{C7A54A08-EE61-4E68-8FF5-B622E710E9A3}" type="presOf" srcId="{C83DCC72-0680-4A91-8F92-B0C9444D3FAF}" destId="{04E4173D-5BA4-47B4-95C1-0EBFD9CFC103}" srcOrd="1" destOrd="0" presId="urn:microsoft.com/office/officeart/2005/8/layout/cycle8"/>
    <dgm:cxn modelId="{3298C976-9160-4C5A-817E-9A758D95CE80}" srcId="{F66A0633-BE36-4BF3-9885-12262B90AF67}" destId="{1F952B54-C557-42B1-A5A5-D8F295093F40}" srcOrd="1" destOrd="0" parTransId="{D8DA68C5-9741-4884-A329-92865785B133}" sibTransId="{3885B3F7-30B8-47F7-A320-15B61E062B26}"/>
    <dgm:cxn modelId="{29DE6A8B-A32C-4B74-80FE-AF6268E53C2A}" type="presOf" srcId="{C83DCC72-0680-4A91-8F92-B0C9444D3FAF}" destId="{3267016A-62E3-4D99-96A7-F17E39A40D9A}" srcOrd="0" destOrd="0" presId="urn:microsoft.com/office/officeart/2005/8/layout/cycle8"/>
    <dgm:cxn modelId="{025AFCDF-43F0-4BE7-A927-B5B2FA5A066A}" type="presOf" srcId="{1F952B54-C557-42B1-A5A5-D8F295093F40}" destId="{2FE9AE16-3D6E-4667-9EE8-6AC74AFC6B93}" srcOrd="1" destOrd="0" presId="urn:microsoft.com/office/officeart/2005/8/layout/cycle8"/>
    <dgm:cxn modelId="{B822C5A0-810B-47DA-9D9E-537F610CFA9B}" type="presOf" srcId="{E5B98E05-7A3F-4A7A-B76D-3F40E3AE0818}" destId="{E69F81AE-F312-4619-B245-1FEFBF75EF28}" srcOrd="0" destOrd="0" presId="urn:microsoft.com/office/officeart/2005/8/layout/cycle8"/>
    <dgm:cxn modelId="{5C271832-E02D-421C-8D7D-BF8105467E10}" srcId="{F66A0633-BE36-4BF3-9885-12262B90AF67}" destId="{E5B98E05-7A3F-4A7A-B76D-3F40E3AE0818}" srcOrd="0" destOrd="0" parTransId="{13405EFD-1DCC-4A41-93CE-614BF4535DB9}" sibTransId="{51F0B911-407E-416F-8BAC-19B11664DCD0}"/>
    <dgm:cxn modelId="{2E1B9BD1-08AE-466C-BFF3-C72EAF655122}" type="presOf" srcId="{1F952B54-C557-42B1-A5A5-D8F295093F40}" destId="{C75ACBD9-08BD-4CBA-AEBA-148873D9E0DA}" srcOrd="0" destOrd="0" presId="urn:microsoft.com/office/officeart/2005/8/layout/cycle8"/>
    <dgm:cxn modelId="{A855BBFC-1BE4-4DF4-BA1F-886B93B3E326}" type="presOf" srcId="{E5B98E05-7A3F-4A7A-B76D-3F40E3AE0818}" destId="{6B960F2F-93A3-45AE-9763-EFCD680BE5B3}" srcOrd="1" destOrd="0" presId="urn:microsoft.com/office/officeart/2005/8/layout/cycle8"/>
    <dgm:cxn modelId="{9E4BC8C6-2338-4FCC-A69E-273654DA2448}" srcId="{F66A0633-BE36-4BF3-9885-12262B90AF67}" destId="{C83DCC72-0680-4A91-8F92-B0C9444D3FAF}" srcOrd="2" destOrd="0" parTransId="{D4A29957-AE3B-4374-9364-88B66E957E59}" sibTransId="{2E360397-4ADC-4932-8590-08D065B4354A}"/>
    <dgm:cxn modelId="{8489B39A-B7CF-4A29-8287-6B321A154D32}" type="presParOf" srcId="{3A6BF4DB-D8AE-4980-B599-8AB1737607EA}" destId="{E69F81AE-F312-4619-B245-1FEFBF75EF28}" srcOrd="0" destOrd="0" presId="urn:microsoft.com/office/officeart/2005/8/layout/cycle8"/>
    <dgm:cxn modelId="{D6D9879D-9585-4163-8B4A-30E97001A819}" type="presParOf" srcId="{3A6BF4DB-D8AE-4980-B599-8AB1737607EA}" destId="{35953939-D2E9-4D14-84A9-0FA52D6B232D}" srcOrd="1" destOrd="0" presId="urn:microsoft.com/office/officeart/2005/8/layout/cycle8"/>
    <dgm:cxn modelId="{ACD5AB25-05FD-46BA-B6C9-708832636EA4}" type="presParOf" srcId="{3A6BF4DB-D8AE-4980-B599-8AB1737607EA}" destId="{990BF4EA-2630-40AE-AC91-206B39533550}" srcOrd="2" destOrd="0" presId="urn:microsoft.com/office/officeart/2005/8/layout/cycle8"/>
    <dgm:cxn modelId="{54F19B9B-96F8-42FF-AEE2-184DC4968E38}" type="presParOf" srcId="{3A6BF4DB-D8AE-4980-B599-8AB1737607EA}" destId="{6B960F2F-93A3-45AE-9763-EFCD680BE5B3}" srcOrd="3" destOrd="0" presId="urn:microsoft.com/office/officeart/2005/8/layout/cycle8"/>
    <dgm:cxn modelId="{3F621B6B-53C7-446E-90D1-507933A277E2}" type="presParOf" srcId="{3A6BF4DB-D8AE-4980-B599-8AB1737607EA}" destId="{C75ACBD9-08BD-4CBA-AEBA-148873D9E0DA}" srcOrd="4" destOrd="0" presId="urn:microsoft.com/office/officeart/2005/8/layout/cycle8"/>
    <dgm:cxn modelId="{BE8AC83E-7039-4B4D-96A0-AD264532545B}" type="presParOf" srcId="{3A6BF4DB-D8AE-4980-B599-8AB1737607EA}" destId="{84F53908-1037-42C9-A116-3D3264A08201}" srcOrd="5" destOrd="0" presId="urn:microsoft.com/office/officeart/2005/8/layout/cycle8"/>
    <dgm:cxn modelId="{1DE419DB-B6D2-445C-B71B-B7BD2C86F2E9}" type="presParOf" srcId="{3A6BF4DB-D8AE-4980-B599-8AB1737607EA}" destId="{4244B9A1-171B-40D6-9582-446EAF7B3444}" srcOrd="6" destOrd="0" presId="urn:microsoft.com/office/officeart/2005/8/layout/cycle8"/>
    <dgm:cxn modelId="{2D8E88EB-1E65-4848-9915-7B8556865D9E}" type="presParOf" srcId="{3A6BF4DB-D8AE-4980-B599-8AB1737607EA}" destId="{2FE9AE16-3D6E-4667-9EE8-6AC74AFC6B93}" srcOrd="7" destOrd="0" presId="urn:microsoft.com/office/officeart/2005/8/layout/cycle8"/>
    <dgm:cxn modelId="{1E3D9B59-505D-4749-8E69-D5BCB53EF436}" type="presParOf" srcId="{3A6BF4DB-D8AE-4980-B599-8AB1737607EA}" destId="{3267016A-62E3-4D99-96A7-F17E39A40D9A}" srcOrd="8" destOrd="0" presId="urn:microsoft.com/office/officeart/2005/8/layout/cycle8"/>
    <dgm:cxn modelId="{0F6CB305-0D07-4048-9FC7-606F1143C53C}" type="presParOf" srcId="{3A6BF4DB-D8AE-4980-B599-8AB1737607EA}" destId="{23A6B8A8-A8E4-402B-B08F-DADC8E1CD4D8}" srcOrd="9" destOrd="0" presId="urn:microsoft.com/office/officeart/2005/8/layout/cycle8"/>
    <dgm:cxn modelId="{A50FA196-7B08-411E-8F9A-5D59A2EB5161}" type="presParOf" srcId="{3A6BF4DB-D8AE-4980-B599-8AB1737607EA}" destId="{2C82DFCD-1F10-499A-97EE-10EF148CF454}" srcOrd="10" destOrd="0" presId="urn:microsoft.com/office/officeart/2005/8/layout/cycle8"/>
    <dgm:cxn modelId="{A23626E9-5B89-459F-ABC3-09B4B90ABF81}" type="presParOf" srcId="{3A6BF4DB-D8AE-4980-B599-8AB1737607EA}" destId="{04E4173D-5BA4-47B4-95C1-0EBFD9CFC103}" srcOrd="11" destOrd="0" presId="urn:microsoft.com/office/officeart/2005/8/layout/cycle8"/>
    <dgm:cxn modelId="{D16A0331-7040-4ADC-8792-E62033073867}" type="presParOf" srcId="{3A6BF4DB-D8AE-4980-B599-8AB1737607EA}" destId="{CC7A712B-18EF-4379-9D28-36168A2ABC64}" srcOrd="12" destOrd="0" presId="urn:microsoft.com/office/officeart/2005/8/layout/cycle8"/>
    <dgm:cxn modelId="{F6A2A72C-4046-4EE9-9804-8C17F60A5C97}" type="presParOf" srcId="{3A6BF4DB-D8AE-4980-B599-8AB1737607EA}" destId="{ED4F7719-226E-4BA1-9FA7-7E3F9CC14844}" srcOrd="13" destOrd="0" presId="urn:microsoft.com/office/officeart/2005/8/layout/cycle8"/>
    <dgm:cxn modelId="{FB6C909A-1972-4C26-923F-4E944F6AC7AC}" type="presParOf" srcId="{3A6BF4DB-D8AE-4980-B599-8AB1737607EA}" destId="{8586C272-AD89-43FE-BA13-B774FD95880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2E88C-1BED-4CE6-A140-7E721A34D531}" type="doc">
      <dgm:prSet loTypeId="urn:microsoft.com/office/officeart/2005/8/layout/hierarchy4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4BFF5C-B94E-40E6-8D80-26CAE1CCB2FB}">
      <dgm:prSet phldrT="[Text]" custT="1"/>
      <dgm:spPr/>
      <dgm:t>
        <a:bodyPr/>
        <a:lstStyle/>
        <a:p>
          <a:r>
            <a:rPr lang="ka-GE" sz="2500" b="1" dirty="0" smtClean="0">
              <a:solidFill>
                <a:schemeClr val="tx1"/>
              </a:solidFill>
            </a:rPr>
            <a:t>ბიზნესის ხელშეწყობა</a:t>
          </a:r>
          <a:endParaRPr lang="en-US" sz="2500" b="1" dirty="0">
            <a:solidFill>
              <a:schemeClr val="tx1"/>
            </a:solidFill>
          </a:endParaRPr>
        </a:p>
      </dgm:t>
    </dgm:pt>
    <dgm:pt modelId="{7B4A44C5-B571-47FF-9D9B-924BC50F3EA3}" type="parTrans" cxnId="{7A26BC5A-96B0-42AC-80E3-6A467A0B2A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D9F87AB-CF06-4FC5-87E8-DD8A3059AD99}" type="sibTrans" cxnId="{7A26BC5A-96B0-42AC-80E3-6A467A0B2A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C069E8F-9F98-457D-928C-603B1A8076A2}">
      <dgm:prSet phldrT="[Text]" custT="1"/>
      <dgm:spPr/>
      <dgm:t>
        <a:bodyPr/>
        <a:lstStyle/>
        <a:p>
          <a:r>
            <a:rPr lang="ka-GE" sz="1600" b="1" dirty="0" smtClean="0">
              <a:solidFill>
                <a:schemeClr val="tx1"/>
              </a:solidFill>
            </a:rPr>
            <a:t>დღგ-ის ზედმეტობის დაბრუნების ავტომატიზაცია</a:t>
          </a:r>
          <a:endParaRPr lang="en-US" sz="1600" b="1" dirty="0">
            <a:solidFill>
              <a:schemeClr val="tx1"/>
            </a:solidFill>
          </a:endParaRPr>
        </a:p>
      </dgm:t>
    </dgm:pt>
    <dgm:pt modelId="{023084F6-0BAD-4783-81ED-693EABFDC4B7}" type="parTrans" cxnId="{50E10A46-153A-43B1-932F-42D38E157C7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67E6824-6CFF-4A4B-B0BC-C9170F034391}" type="sibTrans" cxnId="{50E10A46-153A-43B1-932F-42D38E157C7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1B6EBAE-B42E-4EE8-9F39-96ADE0B2825B}">
      <dgm:prSet phldrT="[Text]" custT="1"/>
      <dgm:spPr/>
      <dgm:t>
        <a:bodyPr/>
        <a:lstStyle/>
        <a:p>
          <a:r>
            <a:rPr lang="ka-GE" sz="1600" b="1" dirty="0" smtClean="0">
              <a:solidFill>
                <a:schemeClr val="tx1"/>
              </a:solidFill>
            </a:rPr>
            <a:t>ავტომატური ელექტრონული დეკლარირების დანერგვა</a:t>
          </a:r>
          <a:endParaRPr lang="en-US" sz="1600" b="1" dirty="0">
            <a:solidFill>
              <a:schemeClr val="tx1"/>
            </a:solidFill>
          </a:endParaRPr>
        </a:p>
      </dgm:t>
    </dgm:pt>
    <dgm:pt modelId="{E70E76CC-12BA-466C-A2C6-469A2B033353}" type="parTrans" cxnId="{A634D4D8-A9FD-4DED-BBE4-8260B859AD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169009B-F56C-4CD0-B32E-FCDD0D64D3B1}" type="sibTrans" cxnId="{A634D4D8-A9FD-4DED-BBE4-8260B859AD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5043BCA-CF8C-433B-9E26-30135C37493E}">
      <dgm:prSet custT="1"/>
      <dgm:spPr/>
      <dgm:t>
        <a:bodyPr/>
        <a:lstStyle/>
        <a:p>
          <a:r>
            <a:rPr lang="ka-GE" sz="1600" b="1" dirty="0" smtClean="0">
              <a:solidFill>
                <a:schemeClr val="tx1"/>
              </a:solidFill>
            </a:rPr>
            <a:t>საბაჟო სერვისების დიგიტალიზაცია და ხარისხის გაუმჯობესება;</a:t>
          </a:r>
        </a:p>
      </dgm:t>
    </dgm:pt>
    <dgm:pt modelId="{BFE930DB-ED17-459B-A84D-5702C67C3912}" type="parTrans" cxnId="{A9F66B89-8C6D-4B23-B75F-1CDCA171E8B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3D0DC57-446A-4EB7-8182-17E1D8161611}" type="sibTrans" cxnId="{A9F66B89-8C6D-4B23-B75F-1CDCA171E8B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36F7B7B-FDAE-45FC-8B18-5F399CBC6923}" type="pres">
      <dgm:prSet presAssocID="{5732E88C-1BED-4CE6-A140-7E721A34D5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954563-8E30-4232-8C84-5D70BEFDE135}" type="pres">
      <dgm:prSet presAssocID="{454BFF5C-B94E-40E6-8D80-26CAE1CCB2FB}" presName="vertOne" presStyleCnt="0"/>
      <dgm:spPr/>
    </dgm:pt>
    <dgm:pt modelId="{A8F9337F-48FF-4AD5-97EF-9DBCFEADEF46}" type="pres">
      <dgm:prSet presAssocID="{454BFF5C-B94E-40E6-8D80-26CAE1CCB2FB}" presName="txOne" presStyleLbl="node0" presStyleIdx="0" presStyleCnt="1" custScaleY="34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3349C-1261-4537-8B54-61C106C0E481}" type="pres">
      <dgm:prSet presAssocID="{454BFF5C-B94E-40E6-8D80-26CAE1CCB2FB}" presName="parTransOne" presStyleCnt="0"/>
      <dgm:spPr/>
    </dgm:pt>
    <dgm:pt modelId="{588F6437-6997-4D53-A835-0B32525F6F72}" type="pres">
      <dgm:prSet presAssocID="{454BFF5C-B94E-40E6-8D80-26CAE1CCB2FB}" presName="horzOne" presStyleCnt="0"/>
      <dgm:spPr/>
    </dgm:pt>
    <dgm:pt modelId="{FB3AABA4-5796-4225-899C-4E52B30938A6}" type="pres">
      <dgm:prSet presAssocID="{7C069E8F-9F98-457D-928C-603B1A8076A2}" presName="vertTwo" presStyleCnt="0"/>
      <dgm:spPr/>
    </dgm:pt>
    <dgm:pt modelId="{C917229C-6BE0-4F81-A4FB-B55F8E12E92C}" type="pres">
      <dgm:prSet presAssocID="{7C069E8F-9F98-457D-928C-603B1A8076A2}" presName="txTwo" presStyleLbl="node2" presStyleIdx="0" presStyleCnt="3" custLinFactNeighborX="-33195" custLinFactNeighborY="4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BCEB3A-66A8-444C-8201-FC9BBC45673B}" type="pres">
      <dgm:prSet presAssocID="{7C069E8F-9F98-457D-928C-603B1A8076A2}" presName="horzTwo" presStyleCnt="0"/>
      <dgm:spPr/>
    </dgm:pt>
    <dgm:pt modelId="{C0BD904B-A333-468F-840A-A9DB4A0E6A62}" type="pres">
      <dgm:prSet presAssocID="{B67E6824-6CFF-4A4B-B0BC-C9170F034391}" presName="sibSpaceTwo" presStyleCnt="0"/>
      <dgm:spPr/>
    </dgm:pt>
    <dgm:pt modelId="{82A0AC27-A1B4-4405-97C4-0EB03EFE69BD}" type="pres">
      <dgm:prSet presAssocID="{81B6EBAE-B42E-4EE8-9F39-96ADE0B2825B}" presName="vertTwo" presStyleCnt="0"/>
      <dgm:spPr/>
    </dgm:pt>
    <dgm:pt modelId="{BEC826FD-5607-453A-98DD-CF9CBE6098BD}" type="pres">
      <dgm:prSet presAssocID="{81B6EBAE-B42E-4EE8-9F39-96ADE0B2825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8F9CDD-E2B8-4046-92F2-D93C46B59CE8}" type="pres">
      <dgm:prSet presAssocID="{81B6EBAE-B42E-4EE8-9F39-96ADE0B2825B}" presName="horzTwo" presStyleCnt="0"/>
      <dgm:spPr/>
    </dgm:pt>
    <dgm:pt modelId="{135CFBAD-0D5E-4839-96A6-CF9BB62254EB}" type="pres">
      <dgm:prSet presAssocID="{7169009B-F56C-4CD0-B32E-FCDD0D64D3B1}" presName="sibSpaceTwo" presStyleCnt="0"/>
      <dgm:spPr/>
    </dgm:pt>
    <dgm:pt modelId="{E95D2ABC-8CE2-4522-930F-8A46702CF340}" type="pres">
      <dgm:prSet presAssocID="{D5043BCA-CF8C-433B-9E26-30135C37493E}" presName="vertTwo" presStyleCnt="0"/>
      <dgm:spPr/>
    </dgm:pt>
    <dgm:pt modelId="{FD2DE07E-B06E-4D86-B47B-80722F028A1E}" type="pres">
      <dgm:prSet presAssocID="{D5043BCA-CF8C-433B-9E26-30135C37493E}" presName="txTwo" presStyleLbl="node2" presStyleIdx="2" presStyleCnt="3" custLinFactNeighborX="-886" custLinFactNeighborY="-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CD741-C404-411A-9DF4-2660C5905D4B}" type="pres">
      <dgm:prSet presAssocID="{D5043BCA-CF8C-433B-9E26-30135C37493E}" presName="horzTwo" presStyleCnt="0"/>
      <dgm:spPr/>
    </dgm:pt>
  </dgm:ptLst>
  <dgm:cxnLst>
    <dgm:cxn modelId="{A634D4D8-A9FD-4DED-BBE4-8260B859AD6B}" srcId="{454BFF5C-B94E-40E6-8D80-26CAE1CCB2FB}" destId="{81B6EBAE-B42E-4EE8-9F39-96ADE0B2825B}" srcOrd="1" destOrd="0" parTransId="{E70E76CC-12BA-466C-A2C6-469A2B033353}" sibTransId="{7169009B-F56C-4CD0-B32E-FCDD0D64D3B1}"/>
    <dgm:cxn modelId="{43AC6287-2F72-418A-8344-7EABC3378210}" type="presOf" srcId="{81B6EBAE-B42E-4EE8-9F39-96ADE0B2825B}" destId="{BEC826FD-5607-453A-98DD-CF9CBE6098BD}" srcOrd="0" destOrd="0" presId="urn:microsoft.com/office/officeart/2005/8/layout/hierarchy4"/>
    <dgm:cxn modelId="{7A26BC5A-96B0-42AC-80E3-6A467A0B2AC1}" srcId="{5732E88C-1BED-4CE6-A140-7E721A34D531}" destId="{454BFF5C-B94E-40E6-8D80-26CAE1CCB2FB}" srcOrd="0" destOrd="0" parTransId="{7B4A44C5-B571-47FF-9D9B-924BC50F3EA3}" sibTransId="{6D9F87AB-CF06-4FC5-87E8-DD8A3059AD99}"/>
    <dgm:cxn modelId="{50E10A46-153A-43B1-932F-42D38E157C7C}" srcId="{454BFF5C-B94E-40E6-8D80-26CAE1CCB2FB}" destId="{7C069E8F-9F98-457D-928C-603B1A8076A2}" srcOrd="0" destOrd="0" parTransId="{023084F6-0BAD-4783-81ED-693EABFDC4B7}" sibTransId="{B67E6824-6CFF-4A4B-B0BC-C9170F034391}"/>
    <dgm:cxn modelId="{5957D124-814D-4208-9B7D-7778A40508B4}" type="presOf" srcId="{454BFF5C-B94E-40E6-8D80-26CAE1CCB2FB}" destId="{A8F9337F-48FF-4AD5-97EF-9DBCFEADEF46}" srcOrd="0" destOrd="0" presId="urn:microsoft.com/office/officeart/2005/8/layout/hierarchy4"/>
    <dgm:cxn modelId="{A9F66B89-8C6D-4B23-B75F-1CDCA171E8B2}" srcId="{454BFF5C-B94E-40E6-8D80-26CAE1CCB2FB}" destId="{D5043BCA-CF8C-433B-9E26-30135C37493E}" srcOrd="2" destOrd="0" parTransId="{BFE930DB-ED17-459B-A84D-5702C67C3912}" sibTransId="{D3D0DC57-446A-4EB7-8182-17E1D8161611}"/>
    <dgm:cxn modelId="{B423957E-AC82-4F8E-9D4A-2332AC216BC6}" type="presOf" srcId="{5732E88C-1BED-4CE6-A140-7E721A34D531}" destId="{736F7B7B-FDAE-45FC-8B18-5F399CBC6923}" srcOrd="0" destOrd="0" presId="urn:microsoft.com/office/officeart/2005/8/layout/hierarchy4"/>
    <dgm:cxn modelId="{D763FD69-DF6E-472A-A585-D35D516845CB}" type="presOf" srcId="{D5043BCA-CF8C-433B-9E26-30135C37493E}" destId="{FD2DE07E-B06E-4D86-B47B-80722F028A1E}" srcOrd="0" destOrd="0" presId="urn:microsoft.com/office/officeart/2005/8/layout/hierarchy4"/>
    <dgm:cxn modelId="{B6596180-D801-4999-92E6-9D46DDE35698}" type="presOf" srcId="{7C069E8F-9F98-457D-928C-603B1A8076A2}" destId="{C917229C-6BE0-4F81-A4FB-B55F8E12E92C}" srcOrd="0" destOrd="0" presId="urn:microsoft.com/office/officeart/2005/8/layout/hierarchy4"/>
    <dgm:cxn modelId="{C73B520C-0FCF-41C3-BAF0-E3812715C520}" type="presParOf" srcId="{736F7B7B-FDAE-45FC-8B18-5F399CBC6923}" destId="{F0954563-8E30-4232-8C84-5D70BEFDE135}" srcOrd="0" destOrd="0" presId="urn:microsoft.com/office/officeart/2005/8/layout/hierarchy4"/>
    <dgm:cxn modelId="{B42BA84D-6561-4506-B08F-AF795CDF9C99}" type="presParOf" srcId="{F0954563-8E30-4232-8C84-5D70BEFDE135}" destId="{A8F9337F-48FF-4AD5-97EF-9DBCFEADEF46}" srcOrd="0" destOrd="0" presId="urn:microsoft.com/office/officeart/2005/8/layout/hierarchy4"/>
    <dgm:cxn modelId="{1EF4D316-E81B-4655-89B7-B59C5FD6E697}" type="presParOf" srcId="{F0954563-8E30-4232-8C84-5D70BEFDE135}" destId="{4BA3349C-1261-4537-8B54-61C106C0E481}" srcOrd="1" destOrd="0" presId="urn:microsoft.com/office/officeart/2005/8/layout/hierarchy4"/>
    <dgm:cxn modelId="{FABE97BE-D5EA-494E-9F11-2CE45426E3DB}" type="presParOf" srcId="{F0954563-8E30-4232-8C84-5D70BEFDE135}" destId="{588F6437-6997-4D53-A835-0B32525F6F72}" srcOrd="2" destOrd="0" presId="urn:microsoft.com/office/officeart/2005/8/layout/hierarchy4"/>
    <dgm:cxn modelId="{11BB34F2-3D79-4FA8-8339-B37F2B5CE7FE}" type="presParOf" srcId="{588F6437-6997-4D53-A835-0B32525F6F72}" destId="{FB3AABA4-5796-4225-899C-4E52B30938A6}" srcOrd="0" destOrd="0" presId="urn:microsoft.com/office/officeart/2005/8/layout/hierarchy4"/>
    <dgm:cxn modelId="{E7EB6828-9EE3-4080-AE80-8FC7CA78A298}" type="presParOf" srcId="{FB3AABA4-5796-4225-899C-4E52B30938A6}" destId="{C917229C-6BE0-4F81-A4FB-B55F8E12E92C}" srcOrd="0" destOrd="0" presId="urn:microsoft.com/office/officeart/2005/8/layout/hierarchy4"/>
    <dgm:cxn modelId="{A13CE3B2-9B13-48C0-A851-C3E1086F10D3}" type="presParOf" srcId="{FB3AABA4-5796-4225-899C-4E52B30938A6}" destId="{27BCEB3A-66A8-444C-8201-FC9BBC45673B}" srcOrd="1" destOrd="0" presId="urn:microsoft.com/office/officeart/2005/8/layout/hierarchy4"/>
    <dgm:cxn modelId="{D0E129EC-F594-438D-960A-981BE7AC784D}" type="presParOf" srcId="{588F6437-6997-4D53-A835-0B32525F6F72}" destId="{C0BD904B-A333-468F-840A-A9DB4A0E6A62}" srcOrd="1" destOrd="0" presId="urn:microsoft.com/office/officeart/2005/8/layout/hierarchy4"/>
    <dgm:cxn modelId="{82BF8D72-1B6B-4D8D-ABB7-E7022A5759CE}" type="presParOf" srcId="{588F6437-6997-4D53-A835-0B32525F6F72}" destId="{82A0AC27-A1B4-4405-97C4-0EB03EFE69BD}" srcOrd="2" destOrd="0" presId="urn:microsoft.com/office/officeart/2005/8/layout/hierarchy4"/>
    <dgm:cxn modelId="{CD7EE553-A7C1-4836-B00C-E10AA958C4A0}" type="presParOf" srcId="{82A0AC27-A1B4-4405-97C4-0EB03EFE69BD}" destId="{BEC826FD-5607-453A-98DD-CF9CBE6098BD}" srcOrd="0" destOrd="0" presId="urn:microsoft.com/office/officeart/2005/8/layout/hierarchy4"/>
    <dgm:cxn modelId="{65D29C78-B36C-4B31-8F4E-37CD017869A3}" type="presParOf" srcId="{82A0AC27-A1B4-4405-97C4-0EB03EFE69BD}" destId="{B48F9CDD-E2B8-4046-92F2-D93C46B59CE8}" srcOrd="1" destOrd="0" presId="urn:microsoft.com/office/officeart/2005/8/layout/hierarchy4"/>
    <dgm:cxn modelId="{17020690-7141-44B8-A7D6-A6B05F88E980}" type="presParOf" srcId="{588F6437-6997-4D53-A835-0B32525F6F72}" destId="{135CFBAD-0D5E-4839-96A6-CF9BB62254EB}" srcOrd="3" destOrd="0" presId="urn:microsoft.com/office/officeart/2005/8/layout/hierarchy4"/>
    <dgm:cxn modelId="{9596CEB5-2364-4596-B464-A0106BFAF813}" type="presParOf" srcId="{588F6437-6997-4D53-A835-0B32525F6F72}" destId="{E95D2ABC-8CE2-4522-930F-8A46702CF340}" srcOrd="4" destOrd="0" presId="urn:microsoft.com/office/officeart/2005/8/layout/hierarchy4"/>
    <dgm:cxn modelId="{CDFC65D5-CA3B-4A9E-949A-2B4DAE720249}" type="presParOf" srcId="{E95D2ABC-8CE2-4522-930F-8A46702CF340}" destId="{FD2DE07E-B06E-4D86-B47B-80722F028A1E}" srcOrd="0" destOrd="0" presId="urn:microsoft.com/office/officeart/2005/8/layout/hierarchy4"/>
    <dgm:cxn modelId="{56FBBED9-5E6A-476A-85D0-4CB3EE2D8C4F}" type="presParOf" srcId="{E95D2ABC-8CE2-4522-930F-8A46702CF340}" destId="{F8CCD741-C404-411A-9DF4-2660C5905D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32E88C-1BED-4CE6-A140-7E721A34D531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BFF5C-B94E-40E6-8D80-26CAE1CCB2FB}">
      <dgm:prSet phldrT="[Text]" custT="1"/>
      <dgm:spPr/>
      <dgm:t>
        <a:bodyPr/>
        <a:lstStyle/>
        <a:p>
          <a:r>
            <a:rPr lang="ka-GE" sz="2500" b="1" dirty="0" smtClean="0">
              <a:solidFill>
                <a:schemeClr val="bg1"/>
              </a:solidFill>
            </a:rPr>
            <a:t>საჯარო ფინანსების ეფექტური მართვა</a:t>
          </a:r>
          <a:endParaRPr lang="en-US" sz="2500" b="1" dirty="0">
            <a:solidFill>
              <a:schemeClr val="bg1"/>
            </a:solidFill>
          </a:endParaRPr>
        </a:p>
      </dgm:t>
    </dgm:pt>
    <dgm:pt modelId="{7B4A44C5-B571-47FF-9D9B-924BC50F3EA3}" type="parTrans" cxnId="{7A26BC5A-96B0-42AC-80E3-6A467A0B2A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D9F87AB-CF06-4FC5-87E8-DD8A3059AD99}" type="sibTrans" cxnId="{7A26BC5A-96B0-42AC-80E3-6A467A0B2A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C069E8F-9F98-457D-928C-603B1A8076A2}">
      <dgm:prSet phldrT="[Text]" custT="1"/>
      <dgm:spPr/>
      <dgm:t>
        <a:bodyPr/>
        <a:lstStyle/>
        <a:p>
          <a:r>
            <a:rPr lang="ka-GE" sz="1600" b="1" dirty="0" smtClean="0">
              <a:solidFill>
                <a:schemeClr val="bg1"/>
              </a:solidFill>
            </a:rPr>
            <a:t>სახელმწიფო ინვესტიციების მართვის სისტემის დანერგვა</a:t>
          </a:r>
          <a:endParaRPr lang="en-US" sz="1600" b="1" dirty="0">
            <a:solidFill>
              <a:schemeClr val="bg1"/>
            </a:solidFill>
          </a:endParaRPr>
        </a:p>
      </dgm:t>
    </dgm:pt>
    <dgm:pt modelId="{023084F6-0BAD-4783-81ED-693EABFDC4B7}" type="parTrans" cxnId="{50E10A46-153A-43B1-932F-42D38E157C7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67E6824-6CFF-4A4B-B0BC-C9170F034391}" type="sibTrans" cxnId="{50E10A46-153A-43B1-932F-42D38E157C7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1B6EBAE-B42E-4EE8-9F39-96ADE0B2825B}">
      <dgm:prSet phldrT="[Text]" custT="1"/>
      <dgm:spPr/>
      <dgm:t>
        <a:bodyPr/>
        <a:lstStyle/>
        <a:p>
          <a:r>
            <a:rPr lang="ka-GE" sz="1600" b="1" dirty="0" smtClean="0">
              <a:solidFill>
                <a:schemeClr val="bg1"/>
              </a:solidFill>
            </a:rPr>
            <a:t>ფისკალური რისკების ანალიზის სრულყოფა</a:t>
          </a:r>
          <a:endParaRPr lang="en-US" sz="1600" b="1" dirty="0">
            <a:solidFill>
              <a:schemeClr val="bg1"/>
            </a:solidFill>
          </a:endParaRPr>
        </a:p>
      </dgm:t>
    </dgm:pt>
    <dgm:pt modelId="{E70E76CC-12BA-466C-A2C6-469A2B033353}" type="parTrans" cxnId="{A634D4D8-A9FD-4DED-BBE4-8260B859AD6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169009B-F56C-4CD0-B32E-FCDD0D64D3B1}" type="sibTrans" cxnId="{A634D4D8-A9FD-4DED-BBE4-8260B859AD6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5043BCA-CF8C-433B-9E26-30135C37493E}">
      <dgm:prSet custT="1"/>
      <dgm:spPr/>
      <dgm:t>
        <a:bodyPr/>
        <a:lstStyle/>
        <a:p>
          <a:r>
            <a:rPr lang="ka-GE" sz="1600" b="1" dirty="0" smtClean="0">
              <a:solidFill>
                <a:schemeClr val="bg1"/>
              </a:solidFill>
            </a:rPr>
            <a:t>ფისკალური წესების დახვეწა</a:t>
          </a:r>
        </a:p>
      </dgm:t>
    </dgm:pt>
    <dgm:pt modelId="{BFE930DB-ED17-459B-A84D-5702C67C3912}" type="parTrans" cxnId="{A9F66B89-8C6D-4B23-B75F-1CDCA171E8B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3D0DC57-446A-4EB7-8182-17E1D8161611}" type="sibTrans" cxnId="{A9F66B89-8C6D-4B23-B75F-1CDCA171E8B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36F7B7B-FDAE-45FC-8B18-5F399CBC6923}" type="pres">
      <dgm:prSet presAssocID="{5732E88C-1BED-4CE6-A140-7E721A34D5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954563-8E30-4232-8C84-5D70BEFDE135}" type="pres">
      <dgm:prSet presAssocID="{454BFF5C-B94E-40E6-8D80-26CAE1CCB2FB}" presName="vertOne" presStyleCnt="0"/>
      <dgm:spPr/>
    </dgm:pt>
    <dgm:pt modelId="{A8F9337F-48FF-4AD5-97EF-9DBCFEADEF46}" type="pres">
      <dgm:prSet presAssocID="{454BFF5C-B94E-40E6-8D80-26CAE1CCB2FB}" presName="txOne" presStyleLbl="node0" presStyleIdx="0" presStyleCnt="1" custScaleY="34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3349C-1261-4537-8B54-61C106C0E481}" type="pres">
      <dgm:prSet presAssocID="{454BFF5C-B94E-40E6-8D80-26CAE1CCB2FB}" presName="parTransOne" presStyleCnt="0"/>
      <dgm:spPr/>
    </dgm:pt>
    <dgm:pt modelId="{588F6437-6997-4D53-A835-0B32525F6F72}" type="pres">
      <dgm:prSet presAssocID="{454BFF5C-B94E-40E6-8D80-26CAE1CCB2FB}" presName="horzOne" presStyleCnt="0"/>
      <dgm:spPr/>
    </dgm:pt>
    <dgm:pt modelId="{FB3AABA4-5796-4225-899C-4E52B30938A6}" type="pres">
      <dgm:prSet presAssocID="{7C069E8F-9F98-457D-928C-603B1A8076A2}" presName="vertTwo" presStyleCnt="0"/>
      <dgm:spPr/>
    </dgm:pt>
    <dgm:pt modelId="{C917229C-6BE0-4F81-A4FB-B55F8E12E92C}" type="pres">
      <dgm:prSet presAssocID="{7C069E8F-9F98-457D-928C-603B1A8076A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BCEB3A-66A8-444C-8201-FC9BBC45673B}" type="pres">
      <dgm:prSet presAssocID="{7C069E8F-9F98-457D-928C-603B1A8076A2}" presName="horzTwo" presStyleCnt="0"/>
      <dgm:spPr/>
    </dgm:pt>
    <dgm:pt modelId="{C0BD904B-A333-468F-840A-A9DB4A0E6A62}" type="pres">
      <dgm:prSet presAssocID="{B67E6824-6CFF-4A4B-B0BC-C9170F034391}" presName="sibSpaceTwo" presStyleCnt="0"/>
      <dgm:spPr/>
    </dgm:pt>
    <dgm:pt modelId="{82A0AC27-A1B4-4405-97C4-0EB03EFE69BD}" type="pres">
      <dgm:prSet presAssocID="{81B6EBAE-B42E-4EE8-9F39-96ADE0B2825B}" presName="vertTwo" presStyleCnt="0"/>
      <dgm:spPr/>
    </dgm:pt>
    <dgm:pt modelId="{BEC826FD-5607-453A-98DD-CF9CBE6098BD}" type="pres">
      <dgm:prSet presAssocID="{81B6EBAE-B42E-4EE8-9F39-96ADE0B2825B}" presName="txTwo" presStyleLbl="node2" presStyleIdx="1" presStyleCnt="3" custScaleX="98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8F9CDD-E2B8-4046-92F2-D93C46B59CE8}" type="pres">
      <dgm:prSet presAssocID="{81B6EBAE-B42E-4EE8-9F39-96ADE0B2825B}" presName="horzTwo" presStyleCnt="0"/>
      <dgm:spPr/>
    </dgm:pt>
    <dgm:pt modelId="{135CFBAD-0D5E-4839-96A6-CF9BB62254EB}" type="pres">
      <dgm:prSet presAssocID="{7169009B-F56C-4CD0-B32E-FCDD0D64D3B1}" presName="sibSpaceTwo" presStyleCnt="0"/>
      <dgm:spPr/>
    </dgm:pt>
    <dgm:pt modelId="{E95D2ABC-8CE2-4522-930F-8A46702CF340}" type="pres">
      <dgm:prSet presAssocID="{D5043BCA-CF8C-433B-9E26-30135C37493E}" presName="vertTwo" presStyleCnt="0"/>
      <dgm:spPr/>
    </dgm:pt>
    <dgm:pt modelId="{FD2DE07E-B06E-4D86-B47B-80722F028A1E}" type="pres">
      <dgm:prSet presAssocID="{D5043BCA-CF8C-433B-9E26-30135C37493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CD741-C404-411A-9DF4-2660C5905D4B}" type="pres">
      <dgm:prSet presAssocID="{D5043BCA-CF8C-433B-9E26-30135C37493E}" presName="horzTwo" presStyleCnt="0"/>
      <dgm:spPr/>
    </dgm:pt>
  </dgm:ptLst>
  <dgm:cxnLst>
    <dgm:cxn modelId="{A634D4D8-A9FD-4DED-BBE4-8260B859AD6B}" srcId="{454BFF5C-B94E-40E6-8D80-26CAE1CCB2FB}" destId="{81B6EBAE-B42E-4EE8-9F39-96ADE0B2825B}" srcOrd="1" destOrd="0" parTransId="{E70E76CC-12BA-466C-A2C6-469A2B033353}" sibTransId="{7169009B-F56C-4CD0-B32E-FCDD0D64D3B1}"/>
    <dgm:cxn modelId="{CCDA699E-CE14-4200-8918-E4F24FFE85A2}" type="presOf" srcId="{81B6EBAE-B42E-4EE8-9F39-96ADE0B2825B}" destId="{BEC826FD-5607-453A-98DD-CF9CBE6098BD}" srcOrd="0" destOrd="0" presId="urn:microsoft.com/office/officeart/2005/8/layout/hierarchy4"/>
    <dgm:cxn modelId="{7A26BC5A-96B0-42AC-80E3-6A467A0B2AC1}" srcId="{5732E88C-1BED-4CE6-A140-7E721A34D531}" destId="{454BFF5C-B94E-40E6-8D80-26CAE1CCB2FB}" srcOrd="0" destOrd="0" parTransId="{7B4A44C5-B571-47FF-9D9B-924BC50F3EA3}" sibTransId="{6D9F87AB-CF06-4FC5-87E8-DD8A3059AD99}"/>
    <dgm:cxn modelId="{197FD57F-C460-4F50-A4AD-04F0DFC58373}" type="presOf" srcId="{5732E88C-1BED-4CE6-A140-7E721A34D531}" destId="{736F7B7B-FDAE-45FC-8B18-5F399CBC6923}" srcOrd="0" destOrd="0" presId="urn:microsoft.com/office/officeart/2005/8/layout/hierarchy4"/>
    <dgm:cxn modelId="{50E10A46-153A-43B1-932F-42D38E157C7C}" srcId="{454BFF5C-B94E-40E6-8D80-26CAE1CCB2FB}" destId="{7C069E8F-9F98-457D-928C-603B1A8076A2}" srcOrd="0" destOrd="0" parTransId="{023084F6-0BAD-4783-81ED-693EABFDC4B7}" sibTransId="{B67E6824-6CFF-4A4B-B0BC-C9170F034391}"/>
    <dgm:cxn modelId="{B52FAAA0-FC95-4B5F-8A3F-AE05C6BBFDF5}" type="presOf" srcId="{D5043BCA-CF8C-433B-9E26-30135C37493E}" destId="{FD2DE07E-B06E-4D86-B47B-80722F028A1E}" srcOrd="0" destOrd="0" presId="urn:microsoft.com/office/officeart/2005/8/layout/hierarchy4"/>
    <dgm:cxn modelId="{A9F66B89-8C6D-4B23-B75F-1CDCA171E8B2}" srcId="{454BFF5C-B94E-40E6-8D80-26CAE1CCB2FB}" destId="{D5043BCA-CF8C-433B-9E26-30135C37493E}" srcOrd="2" destOrd="0" parTransId="{BFE930DB-ED17-459B-A84D-5702C67C3912}" sibTransId="{D3D0DC57-446A-4EB7-8182-17E1D8161611}"/>
    <dgm:cxn modelId="{24EE57E9-31A8-4B41-9643-0236B6CBD9FE}" type="presOf" srcId="{7C069E8F-9F98-457D-928C-603B1A8076A2}" destId="{C917229C-6BE0-4F81-A4FB-B55F8E12E92C}" srcOrd="0" destOrd="0" presId="urn:microsoft.com/office/officeart/2005/8/layout/hierarchy4"/>
    <dgm:cxn modelId="{D4015F9E-6897-4DED-82DD-59EF7A8B3FEA}" type="presOf" srcId="{454BFF5C-B94E-40E6-8D80-26CAE1CCB2FB}" destId="{A8F9337F-48FF-4AD5-97EF-9DBCFEADEF46}" srcOrd="0" destOrd="0" presId="urn:microsoft.com/office/officeart/2005/8/layout/hierarchy4"/>
    <dgm:cxn modelId="{6CC8B1C8-A899-4692-8A0E-8A9F7E43A603}" type="presParOf" srcId="{736F7B7B-FDAE-45FC-8B18-5F399CBC6923}" destId="{F0954563-8E30-4232-8C84-5D70BEFDE135}" srcOrd="0" destOrd="0" presId="urn:microsoft.com/office/officeart/2005/8/layout/hierarchy4"/>
    <dgm:cxn modelId="{90701148-5809-4DF2-80D6-075D156A4AAE}" type="presParOf" srcId="{F0954563-8E30-4232-8C84-5D70BEFDE135}" destId="{A8F9337F-48FF-4AD5-97EF-9DBCFEADEF46}" srcOrd="0" destOrd="0" presId="urn:microsoft.com/office/officeart/2005/8/layout/hierarchy4"/>
    <dgm:cxn modelId="{4E82662E-66C9-4CBF-9F29-559B65144076}" type="presParOf" srcId="{F0954563-8E30-4232-8C84-5D70BEFDE135}" destId="{4BA3349C-1261-4537-8B54-61C106C0E481}" srcOrd="1" destOrd="0" presId="urn:microsoft.com/office/officeart/2005/8/layout/hierarchy4"/>
    <dgm:cxn modelId="{5FE2472F-C693-45FB-BDB2-F718087DD2F8}" type="presParOf" srcId="{F0954563-8E30-4232-8C84-5D70BEFDE135}" destId="{588F6437-6997-4D53-A835-0B32525F6F72}" srcOrd="2" destOrd="0" presId="urn:microsoft.com/office/officeart/2005/8/layout/hierarchy4"/>
    <dgm:cxn modelId="{E1486EB9-7898-4196-BF8A-9A84EFD130FA}" type="presParOf" srcId="{588F6437-6997-4D53-A835-0B32525F6F72}" destId="{FB3AABA4-5796-4225-899C-4E52B30938A6}" srcOrd="0" destOrd="0" presId="urn:microsoft.com/office/officeart/2005/8/layout/hierarchy4"/>
    <dgm:cxn modelId="{96311534-3FE9-42D2-9687-B4F7ED333FD1}" type="presParOf" srcId="{FB3AABA4-5796-4225-899C-4E52B30938A6}" destId="{C917229C-6BE0-4F81-A4FB-B55F8E12E92C}" srcOrd="0" destOrd="0" presId="urn:microsoft.com/office/officeart/2005/8/layout/hierarchy4"/>
    <dgm:cxn modelId="{5DE6CF38-77F9-4A40-8884-8064B43EE5D0}" type="presParOf" srcId="{FB3AABA4-5796-4225-899C-4E52B30938A6}" destId="{27BCEB3A-66A8-444C-8201-FC9BBC45673B}" srcOrd="1" destOrd="0" presId="urn:microsoft.com/office/officeart/2005/8/layout/hierarchy4"/>
    <dgm:cxn modelId="{9AE4DF4C-9EE4-46CD-9484-E1A87A2D31FA}" type="presParOf" srcId="{588F6437-6997-4D53-A835-0B32525F6F72}" destId="{C0BD904B-A333-468F-840A-A9DB4A0E6A62}" srcOrd="1" destOrd="0" presId="urn:microsoft.com/office/officeart/2005/8/layout/hierarchy4"/>
    <dgm:cxn modelId="{7E2D5B8A-F484-4390-80CE-F4C0531A921E}" type="presParOf" srcId="{588F6437-6997-4D53-A835-0B32525F6F72}" destId="{82A0AC27-A1B4-4405-97C4-0EB03EFE69BD}" srcOrd="2" destOrd="0" presId="urn:microsoft.com/office/officeart/2005/8/layout/hierarchy4"/>
    <dgm:cxn modelId="{316AA248-1730-4F1E-B871-2CF81088DF3B}" type="presParOf" srcId="{82A0AC27-A1B4-4405-97C4-0EB03EFE69BD}" destId="{BEC826FD-5607-453A-98DD-CF9CBE6098BD}" srcOrd="0" destOrd="0" presId="urn:microsoft.com/office/officeart/2005/8/layout/hierarchy4"/>
    <dgm:cxn modelId="{250B9285-1AE6-477E-AE9F-72BD4AE9FBCE}" type="presParOf" srcId="{82A0AC27-A1B4-4405-97C4-0EB03EFE69BD}" destId="{B48F9CDD-E2B8-4046-92F2-D93C46B59CE8}" srcOrd="1" destOrd="0" presId="urn:microsoft.com/office/officeart/2005/8/layout/hierarchy4"/>
    <dgm:cxn modelId="{8582B883-0B33-4586-AA10-E1378EBFB89A}" type="presParOf" srcId="{588F6437-6997-4D53-A835-0B32525F6F72}" destId="{135CFBAD-0D5E-4839-96A6-CF9BB62254EB}" srcOrd="3" destOrd="0" presId="urn:microsoft.com/office/officeart/2005/8/layout/hierarchy4"/>
    <dgm:cxn modelId="{775DB536-3F85-4790-ADE7-9FDA8ABC6741}" type="presParOf" srcId="{588F6437-6997-4D53-A835-0B32525F6F72}" destId="{E95D2ABC-8CE2-4522-930F-8A46702CF340}" srcOrd="4" destOrd="0" presId="urn:microsoft.com/office/officeart/2005/8/layout/hierarchy4"/>
    <dgm:cxn modelId="{CCA9FAFA-4990-4A71-A684-974031639C5D}" type="presParOf" srcId="{E95D2ABC-8CE2-4522-930F-8A46702CF340}" destId="{FD2DE07E-B06E-4D86-B47B-80722F028A1E}" srcOrd="0" destOrd="0" presId="urn:microsoft.com/office/officeart/2005/8/layout/hierarchy4"/>
    <dgm:cxn modelId="{F852A255-D2DE-47AD-8A81-CE2BA26CB462}" type="presParOf" srcId="{E95D2ABC-8CE2-4522-930F-8A46702CF340}" destId="{F8CCD741-C404-411A-9DF4-2660C5905D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6BC49-8B84-4084-9F71-FA58BA0723B8}">
      <dsp:nvSpPr>
        <dsp:cNvPr id="0" name=""/>
        <dsp:cNvSpPr/>
      </dsp:nvSpPr>
      <dsp:spPr>
        <a:xfrm>
          <a:off x="4346" y="0"/>
          <a:ext cx="8906707" cy="119821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100" kern="1200" dirty="0" smtClean="0">
              <a:solidFill>
                <a:schemeClr val="bg1"/>
              </a:solidFill>
            </a:rPr>
            <a:t>საერთაშორისო სავალუტო ფონდის მიერ პროგრამის წარმატების აღიარება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39440" y="35094"/>
        <a:ext cx="8836519" cy="1128025"/>
      </dsp:txXfrm>
    </dsp:sp>
    <dsp:sp modelId="{78632363-3724-4185-B450-88405FA5E7AD}">
      <dsp:nvSpPr>
        <dsp:cNvPr id="0" name=""/>
        <dsp:cNvSpPr/>
      </dsp:nvSpPr>
      <dsp:spPr>
        <a:xfrm>
          <a:off x="381008" y="1272475"/>
          <a:ext cx="8153383" cy="77005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>
              <a:solidFill>
                <a:srgbClr val="002060"/>
              </a:solidFill>
            </a:rPr>
            <a:t>სწრაფი ეკონომიკური ზრდა - ლიდერი რეგიონში</a:t>
          </a:r>
          <a:endParaRPr lang="en-US" sz="2500" b="1" kern="1200" dirty="0">
            <a:solidFill>
              <a:srgbClr val="002060"/>
            </a:solidFill>
          </a:endParaRPr>
        </a:p>
      </dsp:txBody>
      <dsp:txXfrm>
        <a:off x="403562" y="1295029"/>
        <a:ext cx="8108275" cy="724947"/>
      </dsp:txXfrm>
    </dsp:sp>
    <dsp:sp modelId="{E45A859E-2E61-4FA5-AEFC-13C8D0193E62}">
      <dsp:nvSpPr>
        <dsp:cNvPr id="0" name=""/>
        <dsp:cNvSpPr/>
      </dsp:nvSpPr>
      <dsp:spPr>
        <a:xfrm>
          <a:off x="380986" y="2113592"/>
          <a:ext cx="8153426" cy="77005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>
              <a:solidFill>
                <a:srgbClr val="002060"/>
              </a:solidFill>
            </a:rPr>
            <a:t>საგარეო პოზიციის გაუმჯობესება; </a:t>
          </a:r>
          <a:endParaRPr lang="en-US" sz="2500" b="1" kern="1200" dirty="0">
            <a:solidFill>
              <a:srgbClr val="002060"/>
            </a:solidFill>
          </a:endParaRPr>
        </a:p>
      </dsp:txBody>
      <dsp:txXfrm>
        <a:off x="403540" y="2136146"/>
        <a:ext cx="8108318" cy="724947"/>
      </dsp:txXfrm>
    </dsp:sp>
    <dsp:sp modelId="{E787E1B8-825E-468C-BF36-451650972B25}">
      <dsp:nvSpPr>
        <dsp:cNvPr id="0" name=""/>
        <dsp:cNvSpPr/>
      </dsp:nvSpPr>
      <dsp:spPr>
        <a:xfrm>
          <a:off x="365726" y="2971799"/>
          <a:ext cx="8153403" cy="77005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>
              <a:solidFill>
                <a:srgbClr val="002060"/>
              </a:solidFill>
            </a:rPr>
            <a:t>ფისკალური კონსოლიდაცია - დაბალი დეფიციტი;</a:t>
          </a:r>
          <a:endParaRPr lang="en-US" sz="2500" b="1" kern="1200" dirty="0">
            <a:solidFill>
              <a:srgbClr val="002060"/>
            </a:solidFill>
          </a:endParaRPr>
        </a:p>
      </dsp:txBody>
      <dsp:txXfrm>
        <a:off x="388280" y="2994353"/>
        <a:ext cx="8108295" cy="724947"/>
      </dsp:txXfrm>
    </dsp:sp>
    <dsp:sp modelId="{169D2CB8-E4AC-49A3-BF7B-3ED78DB15702}">
      <dsp:nvSpPr>
        <dsp:cNvPr id="0" name=""/>
        <dsp:cNvSpPr/>
      </dsp:nvSpPr>
      <dsp:spPr>
        <a:xfrm>
          <a:off x="380980" y="3795827"/>
          <a:ext cx="8153438" cy="77005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>
              <a:solidFill>
                <a:srgbClr val="002060"/>
              </a:solidFill>
            </a:rPr>
            <a:t>საინვესტიციო პროექტების მზარდი დაფინანსება;</a:t>
          </a:r>
          <a:endParaRPr lang="en-US" sz="2500" b="1" kern="1200" dirty="0">
            <a:solidFill>
              <a:srgbClr val="002060"/>
            </a:solidFill>
          </a:endParaRPr>
        </a:p>
      </dsp:txBody>
      <dsp:txXfrm>
        <a:off x="403534" y="3818381"/>
        <a:ext cx="8108330" cy="724947"/>
      </dsp:txXfrm>
    </dsp:sp>
    <dsp:sp modelId="{297675BD-9800-4C55-AC6C-1C2E54B4EEAE}">
      <dsp:nvSpPr>
        <dsp:cNvPr id="0" name=""/>
        <dsp:cNvSpPr/>
      </dsp:nvSpPr>
      <dsp:spPr>
        <a:xfrm>
          <a:off x="380980" y="4636944"/>
          <a:ext cx="8153438" cy="77005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>
              <a:solidFill>
                <a:srgbClr val="002060"/>
              </a:solidFill>
            </a:rPr>
            <a:t>ფასების სტაბილურობა - ინფლაცია 3%-ის ფარგლებში;</a:t>
          </a:r>
          <a:endParaRPr lang="en-US" sz="2500" b="1" kern="1200" dirty="0">
            <a:solidFill>
              <a:srgbClr val="002060"/>
            </a:solidFill>
          </a:endParaRPr>
        </a:p>
      </dsp:txBody>
      <dsp:txXfrm>
        <a:off x="403534" y="4659498"/>
        <a:ext cx="8108330" cy="724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F81AE-F312-4619-B245-1FEFBF75EF28}">
      <dsp:nvSpPr>
        <dsp:cNvPr id="0" name=""/>
        <dsp:cNvSpPr/>
      </dsp:nvSpPr>
      <dsp:spPr>
        <a:xfrm>
          <a:off x="595884" y="272132"/>
          <a:ext cx="3148550" cy="314855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ფისკალური რისკების ანალიზი და მართვა</a:t>
          </a:r>
          <a:endParaRPr lang="en-US" sz="1400" kern="1200" dirty="0"/>
        </a:p>
      </dsp:txBody>
      <dsp:txXfrm>
        <a:off x="2255245" y="939324"/>
        <a:ext cx="1124482" cy="937068"/>
      </dsp:txXfrm>
    </dsp:sp>
    <dsp:sp modelId="{C75ACBD9-08BD-4CBA-AEBA-148873D9E0DA}">
      <dsp:nvSpPr>
        <dsp:cNvPr id="0" name=""/>
        <dsp:cNvSpPr/>
      </dsp:nvSpPr>
      <dsp:spPr>
        <a:xfrm>
          <a:off x="474050" y="356086"/>
          <a:ext cx="3148550" cy="314855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ფისკალური პროგნოზირება და ბიუჯეტირება</a:t>
          </a:r>
          <a:endParaRPr lang="en-US" sz="1400" kern="1200" dirty="0"/>
        </a:p>
      </dsp:txBody>
      <dsp:txXfrm>
        <a:off x="1223705" y="2398895"/>
        <a:ext cx="1686723" cy="824620"/>
      </dsp:txXfrm>
    </dsp:sp>
    <dsp:sp modelId="{3267016A-62E3-4D99-96A7-F17E39A40D9A}">
      <dsp:nvSpPr>
        <dsp:cNvPr id="0" name=""/>
        <dsp:cNvSpPr/>
      </dsp:nvSpPr>
      <dsp:spPr>
        <a:xfrm>
          <a:off x="409205" y="243637"/>
          <a:ext cx="3148550" cy="314855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ka-GE" sz="1400" kern="1200" dirty="0" smtClean="0"/>
            <a:t>ფისკალური ანგარიშგება</a:t>
          </a:r>
          <a:endParaRPr lang="en-US" sz="1400" kern="1200" dirty="0"/>
        </a:p>
      </dsp:txBody>
      <dsp:txXfrm>
        <a:off x="773912" y="910830"/>
        <a:ext cx="1124482" cy="937068"/>
      </dsp:txXfrm>
    </dsp:sp>
    <dsp:sp modelId="{CC7A712B-18EF-4379-9D28-36168A2ABC64}">
      <dsp:nvSpPr>
        <dsp:cNvPr id="0" name=""/>
        <dsp:cNvSpPr/>
      </dsp:nvSpPr>
      <dsp:spPr>
        <a:xfrm>
          <a:off x="401234" y="77221"/>
          <a:ext cx="3538370" cy="35383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4F7719-226E-4BA1-9FA7-7E3F9CC14844}">
      <dsp:nvSpPr>
        <dsp:cNvPr id="0" name=""/>
        <dsp:cNvSpPr/>
      </dsp:nvSpPr>
      <dsp:spPr>
        <a:xfrm>
          <a:off x="279140" y="160976"/>
          <a:ext cx="3538370" cy="35383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86C272-AD89-43FE-BA13-B774FD958805}">
      <dsp:nvSpPr>
        <dsp:cNvPr id="0" name=""/>
        <dsp:cNvSpPr/>
      </dsp:nvSpPr>
      <dsp:spPr>
        <a:xfrm>
          <a:off x="214035" y="48727"/>
          <a:ext cx="3538370" cy="35383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9337F-48FF-4AD5-97EF-9DBCFEADEF46}">
      <dsp:nvSpPr>
        <dsp:cNvPr id="0" name=""/>
        <dsp:cNvSpPr/>
      </dsp:nvSpPr>
      <dsp:spPr>
        <a:xfrm>
          <a:off x="3149" y="90"/>
          <a:ext cx="8756701" cy="528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>
              <a:solidFill>
                <a:schemeClr val="tx1"/>
              </a:solidFill>
            </a:rPr>
            <a:t>ბიზნესის ხელშეწყობა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18637" y="15578"/>
        <a:ext cx="8725725" cy="497814"/>
      </dsp:txXfrm>
    </dsp:sp>
    <dsp:sp modelId="{C917229C-6BE0-4F81-A4FB-B55F8E12E92C}">
      <dsp:nvSpPr>
        <dsp:cNvPr id="0" name=""/>
        <dsp:cNvSpPr/>
      </dsp:nvSpPr>
      <dsp:spPr>
        <a:xfrm>
          <a:off x="0" y="844301"/>
          <a:ext cx="2764110" cy="1517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tx1"/>
              </a:solidFill>
            </a:rPr>
            <a:t>დღგ-ის ზედმეტობის დაბრუნების ავტომატიზაცია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4458" y="888759"/>
        <a:ext cx="2675194" cy="1428982"/>
      </dsp:txXfrm>
    </dsp:sp>
    <dsp:sp modelId="{BEC826FD-5607-453A-98DD-CF9CBE6098BD}">
      <dsp:nvSpPr>
        <dsp:cNvPr id="0" name=""/>
        <dsp:cNvSpPr/>
      </dsp:nvSpPr>
      <dsp:spPr>
        <a:xfrm>
          <a:off x="2999444" y="844211"/>
          <a:ext cx="2764110" cy="1517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tx1"/>
              </a:solidFill>
            </a:rPr>
            <a:t>ავტომატური ელექტრონული დეკლარირების დანერგვა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43902" y="888669"/>
        <a:ext cx="2675194" cy="1428982"/>
      </dsp:txXfrm>
    </dsp:sp>
    <dsp:sp modelId="{FD2DE07E-B06E-4D86-B47B-80722F028A1E}">
      <dsp:nvSpPr>
        <dsp:cNvPr id="0" name=""/>
        <dsp:cNvSpPr/>
      </dsp:nvSpPr>
      <dsp:spPr>
        <a:xfrm>
          <a:off x="5971250" y="841464"/>
          <a:ext cx="2764110" cy="1517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tx1"/>
              </a:solidFill>
            </a:rPr>
            <a:t>საბაჟო სერვისების დიგიტალიზაცია და ხარისხის გაუმჯობესება;</a:t>
          </a:r>
        </a:p>
      </dsp:txBody>
      <dsp:txXfrm>
        <a:off x="6015708" y="885922"/>
        <a:ext cx="2675194" cy="1428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9337F-48FF-4AD5-97EF-9DBCFEADEF46}">
      <dsp:nvSpPr>
        <dsp:cNvPr id="0" name=""/>
        <dsp:cNvSpPr/>
      </dsp:nvSpPr>
      <dsp:spPr>
        <a:xfrm>
          <a:off x="1153" y="90"/>
          <a:ext cx="8760693" cy="528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>
              <a:solidFill>
                <a:schemeClr val="bg1"/>
              </a:solidFill>
            </a:rPr>
            <a:t>საჯარო ფინანსების ეფექტური მართვა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6641" y="15578"/>
        <a:ext cx="8729717" cy="497814"/>
      </dsp:txXfrm>
    </dsp:sp>
    <dsp:sp modelId="{C917229C-6BE0-4F81-A4FB-B55F8E12E92C}">
      <dsp:nvSpPr>
        <dsp:cNvPr id="0" name=""/>
        <dsp:cNvSpPr/>
      </dsp:nvSpPr>
      <dsp:spPr>
        <a:xfrm>
          <a:off x="1153" y="844211"/>
          <a:ext cx="2781225" cy="1517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bg1"/>
              </a:solidFill>
            </a:rPr>
            <a:t>სახელმწიფო ინვესტიციების მართვის სისტემის დანერგვა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45611" y="888669"/>
        <a:ext cx="2692309" cy="1428982"/>
      </dsp:txXfrm>
    </dsp:sp>
    <dsp:sp modelId="{BEC826FD-5607-453A-98DD-CF9CBE6098BD}">
      <dsp:nvSpPr>
        <dsp:cNvPr id="0" name=""/>
        <dsp:cNvSpPr/>
      </dsp:nvSpPr>
      <dsp:spPr>
        <a:xfrm>
          <a:off x="3016001" y="844211"/>
          <a:ext cx="2730996" cy="1517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bg1"/>
              </a:solidFill>
            </a:rPr>
            <a:t>ფისკალური რისკების ანალიზის სრულყოფა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060459" y="888669"/>
        <a:ext cx="2642080" cy="1428982"/>
      </dsp:txXfrm>
    </dsp:sp>
    <dsp:sp modelId="{FD2DE07E-B06E-4D86-B47B-80722F028A1E}">
      <dsp:nvSpPr>
        <dsp:cNvPr id="0" name=""/>
        <dsp:cNvSpPr/>
      </dsp:nvSpPr>
      <dsp:spPr>
        <a:xfrm>
          <a:off x="5980621" y="844211"/>
          <a:ext cx="2781225" cy="1517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bg1"/>
              </a:solidFill>
            </a:rPr>
            <a:t>ფისკალური წესების დახვეწა</a:t>
          </a:r>
        </a:p>
      </dsp:txBody>
      <dsp:txXfrm>
        <a:off x="6025079" y="888669"/>
        <a:ext cx="2692309" cy="1428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0.61111</cdr:x>
      <cdr:y>0.23571</cdr:y>
    </cdr:from>
    <cdr:to>
      <cdr:x>0.71296</cdr:x>
      <cdr:y>0.29884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029200" y="1066800"/>
          <a:ext cx="838200" cy="28573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600" b="1" dirty="0" smtClean="0">
              <a:solidFill>
                <a:srgbClr val="006C31"/>
              </a:solidFill>
            </a:rPr>
            <a:t>29,4</a:t>
          </a:r>
          <a:r>
            <a:rPr lang="en-US" sz="1600" b="1" dirty="0" smtClean="0">
              <a:solidFill>
                <a:srgbClr val="006C31"/>
              </a:solidFill>
            </a:rPr>
            <a:t>%</a:t>
          </a:r>
          <a:endParaRPr lang="en-US" sz="1600" b="1" dirty="0">
            <a:solidFill>
              <a:srgbClr val="006C31"/>
            </a:solidFill>
          </a:endParaRPr>
        </a:p>
      </cdr:txBody>
    </cdr:sp>
  </cdr:relSizeAnchor>
  <cdr:relSizeAnchor xmlns:cdr="http://schemas.openxmlformats.org/drawingml/2006/chartDrawing">
    <cdr:from>
      <cdr:x>0.62037</cdr:x>
      <cdr:y>0.30305</cdr:y>
    </cdr:from>
    <cdr:to>
      <cdr:x>0.71296</cdr:x>
      <cdr:y>0.43774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5105400" y="1371600"/>
          <a:ext cx="761999" cy="6096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0.15652</cdr:x>
      <cdr:y>0.32692</cdr:y>
    </cdr:from>
    <cdr:to>
      <cdr:x>0.82609</cdr:x>
      <cdr:y>0.70385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371600" y="1295400"/>
          <a:ext cx="5867400" cy="14935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0.49565</cdr:x>
      <cdr:y>0.38462</cdr:y>
    </cdr:from>
    <cdr:to>
      <cdr:x>0.6087</cdr:x>
      <cdr:y>0.50129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43400" y="1524000"/>
          <a:ext cx="990657" cy="462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a-GE" sz="1600" b="1" dirty="0" smtClean="0">
              <a:solidFill>
                <a:srgbClr val="FF0000"/>
              </a:solidFill>
            </a:rPr>
            <a:t>+98%</a:t>
          </a:r>
          <a:endParaRPr lang="en-US" sz="16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0.44444</cdr:x>
      <cdr:y>0</cdr:y>
    </cdr:from>
    <cdr:to>
      <cdr:x>0.68254</cdr:x>
      <cdr:y>0.14286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133600" y="0"/>
          <a:ext cx="1143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I - III</a:t>
          </a:r>
          <a:r>
            <a:rPr lang="ka-GE" sz="2000" b="1" dirty="0" smtClean="0"/>
            <a:t>კვ.</a:t>
          </a:r>
          <a:endParaRPr lang="en-US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0.60208</cdr:x>
      <cdr:y>0.13889</cdr:y>
    </cdr:from>
    <cdr:to>
      <cdr:x>0.73333</cdr:x>
      <cdr:y>0.24305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752725" y="381000"/>
          <a:ext cx="600075" cy="28573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6C31"/>
              </a:solidFill>
            </a:rPr>
            <a:t>18%</a:t>
          </a:r>
        </a:p>
      </cdr:txBody>
    </cdr:sp>
  </cdr:relSizeAnchor>
  <cdr:relSizeAnchor xmlns:cdr="http://schemas.openxmlformats.org/drawingml/2006/chartDrawing">
    <cdr:from>
      <cdr:x>0.35</cdr:x>
      <cdr:y>0.02778</cdr:y>
    </cdr:from>
    <cdr:to>
      <cdr:x>0.6</cdr:x>
      <cdr:y>0.16667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1600200" y="76200"/>
          <a:ext cx="1143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III</a:t>
          </a:r>
          <a:r>
            <a:rPr lang="ka-GE" sz="2000" b="1" dirty="0" smtClean="0"/>
            <a:t>კვ.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0.6</cdr:x>
      <cdr:y>0.25</cdr:y>
    </cdr:from>
    <cdr:to>
      <cdr:x>0.7</cdr:x>
      <cdr:y>0.41667</cdr:y>
    </cdr:to>
    <cdr:sp macro="" textlink="">
      <cdr:nvSpPr>
        <cdr:cNvPr id="13" name="Up Arrow 12"/>
        <cdr:cNvSpPr/>
      </cdr:nvSpPr>
      <cdr:spPr>
        <a:xfrm xmlns:a="http://schemas.openxmlformats.org/drawingml/2006/main">
          <a:off x="2743200" y="685800"/>
          <a:ext cx="4572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0.67039</cdr:x>
      <cdr:y>0.23684</cdr:y>
    </cdr:from>
    <cdr:to>
      <cdr:x>0.79949</cdr:x>
      <cdr:y>0.33552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116097" y="685800"/>
          <a:ext cx="600075" cy="28573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1600" b="1" dirty="0" smtClean="0">
              <a:solidFill>
                <a:srgbClr val="006C31"/>
              </a:solidFill>
            </a:rPr>
            <a:t> </a:t>
          </a:r>
          <a:r>
            <a:rPr lang="en-US" sz="1600" b="1" dirty="0" smtClean="0">
              <a:solidFill>
                <a:srgbClr val="006C31"/>
              </a:solidFill>
            </a:rPr>
            <a:t>85%</a:t>
          </a:r>
          <a:endParaRPr lang="en-US" sz="1600" b="1" dirty="0">
            <a:solidFill>
              <a:srgbClr val="006C31"/>
            </a:solidFill>
          </a:endParaRPr>
        </a:p>
      </cdr:txBody>
    </cdr:sp>
  </cdr:relSizeAnchor>
  <cdr:relSizeAnchor xmlns:cdr="http://schemas.openxmlformats.org/drawingml/2006/chartDrawing">
    <cdr:from>
      <cdr:x>0.16393</cdr:x>
      <cdr:y>0.04386</cdr:y>
    </cdr:from>
    <cdr:to>
      <cdr:x>0.68852</cdr:x>
      <cdr:y>0.26316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0" y="127000"/>
          <a:ext cx="2438400" cy="6350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2000" b="1" dirty="0" smtClean="0"/>
            <a:t>რეინვესტირება</a:t>
          </a:r>
        </a:p>
        <a:p xmlns:a="http://schemas.openxmlformats.org/drawingml/2006/main">
          <a:pPr algn="ctr"/>
          <a:r>
            <a:rPr lang="en-US" sz="2000" b="1" dirty="0" smtClean="0"/>
            <a:t>I-III</a:t>
          </a:r>
          <a:r>
            <a:rPr lang="ka-GE" sz="2000" b="1" dirty="0" smtClean="0"/>
            <a:t>კვ.</a:t>
          </a:r>
          <a:endParaRPr lang="en-US" sz="2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0.68386</cdr:x>
      <cdr:y>0.38257</cdr:y>
    </cdr:from>
    <cdr:to>
      <cdr:x>1</cdr:x>
      <cdr:y>0.76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7038" y="728796"/>
          <a:ext cx="1371599" cy="71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000" b="1" dirty="0" smtClean="0">
              <a:solidFill>
                <a:schemeClr val="accent3">
                  <a:lumMod val="50000"/>
                </a:schemeClr>
              </a:solidFill>
            </a:rPr>
            <a:t>შემცირდა 1,4 პროცენტული პუნქტით</a:t>
          </a:r>
          <a:endParaRPr lang="en-US" sz="10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0.67447</cdr:x>
      <cdr:y>0.32</cdr:y>
    </cdr:from>
    <cdr:to>
      <cdr:x>1</cdr:x>
      <cdr:y>0.69743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609600"/>
          <a:ext cx="1323975" cy="71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1000" b="1" dirty="0" smtClean="0">
              <a:solidFill>
                <a:schemeClr val="accent1">
                  <a:lumMod val="50000"/>
                </a:schemeClr>
              </a:solidFill>
            </a:rPr>
            <a:t>რეალურ გამოხატულებაში შემცირდა 15%-ით</a:t>
          </a:r>
          <a:endParaRPr lang="en-US" sz="10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0.10185</cdr:x>
      <cdr:y>0.34847</cdr:y>
    </cdr:from>
    <cdr:to>
      <cdr:x>0.21296</cdr:x>
      <cdr:y>0.34847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38200" y="1577181"/>
          <a:ext cx="9144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0.43266</cdr:y>
    </cdr:from>
    <cdr:to>
      <cdr:x>0.40741</cdr:x>
      <cdr:y>0.43266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828800" y="1958181"/>
          <a:ext cx="15240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0.10185</cdr:x>
      <cdr:y>0.28113</cdr:y>
    </cdr:from>
    <cdr:to>
      <cdr:x>0.17593</cdr:x>
      <cdr:y>0.33164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38200" y="1272381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6%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0.27778</cdr:x>
      <cdr:y>0.36531</cdr:y>
    </cdr:from>
    <cdr:to>
      <cdr:x>0.35185</cdr:x>
      <cdr:y>0.41582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86000" y="1653381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5%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0.42105</cdr:x>
      <cdr:y>0.5</cdr:y>
    </cdr:from>
    <cdr:to>
      <cdr:x>0.63402</cdr:x>
      <cdr:y>0.5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3657600" y="2590800"/>
          <a:ext cx="1849967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0.50877</cdr:x>
      <cdr:y>0.44118</cdr:y>
    </cdr:from>
    <cdr:to>
      <cdr:x>0.58285</cdr:x>
      <cdr:y>0.49169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419600" y="2286000"/>
          <a:ext cx="643467" cy="261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4%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0.64912</cdr:x>
      <cdr:y>0.58824</cdr:y>
    </cdr:from>
    <cdr:to>
      <cdr:x>0.89912</cdr:x>
      <cdr:y>0.58824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5638800" y="3048000"/>
          <a:ext cx="21717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0.78947</cdr:x>
      <cdr:y>0.60294</cdr:y>
    </cdr:from>
    <cdr:to>
      <cdr:x>0.86355</cdr:x>
      <cdr:y>0.65345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858000" y="3124200"/>
          <a:ext cx="643467" cy="261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3%</a:t>
          </a:r>
          <a:endParaRPr lang="en-US" sz="1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0.26415</cdr:x>
      <cdr:y>0.21212</cdr:y>
    </cdr:from>
    <cdr:to>
      <cdr:x>0.46415</cdr:x>
      <cdr:y>0.30303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533400"/>
          <a:ext cx="80772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b="1" dirty="0" smtClean="0"/>
            <a:t>11 497,2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0.64151</cdr:x>
      <cdr:y>0.15152</cdr:y>
    </cdr:from>
    <cdr:to>
      <cdr:x>0.84151</cdr:x>
      <cdr:y>0.24242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90800" y="381000"/>
          <a:ext cx="80772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1100" b="1" dirty="0" smtClean="0"/>
            <a:t>12 441,0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A8BA5EFC-90F1-4442-A1E6-957A35A2578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D7F02014-836E-4FE7-ADA9-3E208D49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2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70892" y="4210688"/>
            <a:ext cx="5367130" cy="399051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 dirty="0"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687388"/>
            <a:ext cx="4578350" cy="3435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65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6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2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0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7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2621-29DB-4AE2-9523-8640C8BC03E1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4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2EEE-7D9F-43AA-8D42-11EB30B7B594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71E0-D2B3-4669-A144-FF10980C9B2E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 smtClean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 smtClean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5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 smtClean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 smtClean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7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0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 smtClean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 smtClean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Insert &gt; Header &amp; Footer &gt; </a:t>
            </a:r>
            <a:r>
              <a:rPr lang="ka-GE" dirty="0" smtClean="0">
                <a:solidFill>
                  <a:prstClr val="black">
                    <a:tint val="75000"/>
                  </a:prstClr>
                </a:solidFill>
              </a:rPr>
              <a:t>შეიყვანეთ პრეზენტაციის სათაური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A9DD-8DC8-4082-B4A0-9CE12BA84C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2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6FAB-C295-46F8-8966-199FF3C6A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89F-23D7-4C27-BE02-45CAFF0302A2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5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B043-8572-4A77-8446-FB268EAB16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2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63D5-73C2-40ED-91F1-F06FFFCFED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13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04BC-5D5D-42F7-94D8-44ED899B4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4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50B8-8457-41FE-91E3-9208FE992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2DFA-0466-4547-AD8D-A7D5B80E6D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39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C24-DC20-49EE-9F38-5BBB6B6834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9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18F0-2B6E-4C79-9DC7-EFB57C4D4C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6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78F9-7185-4407-AE8F-144ED9A961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2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C0F8-CB3C-4DF8-9394-3FB4ED682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28E2-EE57-4A0D-A285-B0304A71451F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C386-5BB0-481F-8BAF-22B69D16C6DA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2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BE92-75E8-401A-846C-FA941B1AC2C8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3499-94EA-4B73-A370-1FC8DB3BAFFD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98DA-2593-46FC-BD4C-9D9AEF082804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CA1A-DF93-4B84-B9A3-122CD5A6A69F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D4DD-78AF-40BA-A101-01E9D486454B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1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DE57-5999-4C8E-BA61-9BC11A4CBC5B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70" r:id="rId14"/>
    <p:sldLayoutId id="2147483677" r:id="rId15"/>
    <p:sldLayoutId id="2147483691" r:id="rId16"/>
    <p:sldLayoutId id="2147483698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BD68-D0EF-4F48-8E7D-ED3F83FDA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chart" Target="../charts/chart1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chart" Target="../charts/chart3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chart" Target="../charts/char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9.xml"/><Relationship Id="rId5" Type="http://schemas.openxmlformats.org/officeDocument/2006/relationships/chart" Target="../charts/chart43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chart" Target="../charts/chart44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chart" Target="../charts/char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chart" Target="../charts/chart46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" y="3200400"/>
            <a:ext cx="8915400" cy="2438400"/>
          </a:xfrm>
        </p:spPr>
        <p:txBody>
          <a:bodyPr>
            <a:normAutofit/>
          </a:bodyPr>
          <a:lstStyle/>
          <a:p>
            <a:endParaRPr lang="ka-GE" dirty="0" smtClean="0">
              <a:solidFill>
                <a:schemeClr val="bg1"/>
              </a:solidFill>
            </a:endParaRPr>
          </a:p>
          <a:p>
            <a:r>
              <a:rPr lang="ka-GE" dirty="0" smtClean="0">
                <a:solidFill>
                  <a:schemeClr val="bg1"/>
                </a:solidFill>
              </a:rPr>
              <a:t>2018 წლის სახელმწიფო</a:t>
            </a:r>
          </a:p>
          <a:p>
            <a:r>
              <a:rPr lang="ka-GE" dirty="0" smtClean="0">
                <a:solidFill>
                  <a:schemeClr val="bg1"/>
                </a:solidFill>
              </a:rPr>
              <a:t> ბიუჯეტის პროექტი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924800" cy="563562"/>
          </a:xfrm>
        </p:spPr>
        <p:txBody>
          <a:bodyPr>
            <a:noAutofit/>
          </a:bodyPr>
          <a:lstStyle/>
          <a:p>
            <a:pPr algn="l"/>
            <a:r>
              <a:rPr lang="ka-GE" sz="1800" b="1" dirty="0" smtClean="0">
                <a:solidFill>
                  <a:schemeClr val="accent1">
                    <a:lumMod val="50000"/>
                  </a:schemeClr>
                </a:solidFill>
              </a:rPr>
              <a:t>ფისკალური კონსოლიდაცია - საბიუჯეტო დეფიციტი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ka-GE" sz="12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6200" y="1600200"/>
          <a:ext cx="412432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343400" y="19050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143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2017 წელი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1143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2018-2021 წლები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238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924800" cy="563562"/>
          </a:xfrm>
        </p:spPr>
        <p:txBody>
          <a:bodyPr>
            <a:noAutofit/>
          </a:bodyPr>
          <a:lstStyle/>
          <a:p>
            <a:pPr algn="l"/>
            <a:r>
              <a:rPr lang="ka-GE" sz="1800" b="1" dirty="0" smtClean="0">
                <a:solidFill>
                  <a:schemeClr val="accent1">
                    <a:lumMod val="50000"/>
                  </a:schemeClr>
                </a:solidFill>
              </a:rPr>
              <a:t>ფისკალური კონსოლიდაცია - მიმდინარე ხარჯები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ka-GE" sz="12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033046"/>
            <a:ext cx="4114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prstClr val="black"/>
                </a:solidFill>
              </a:rPr>
              <a:t>2017 წელს ადმინისტრაციული ხარჯები შემცირდა 140,0 მლნ ლარით, მათ შორის:</a:t>
            </a:r>
          </a:p>
          <a:p>
            <a:endParaRPr lang="ka-GE" sz="14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>
                <a:solidFill>
                  <a:prstClr val="black"/>
                </a:solidFill>
              </a:rPr>
              <a:t>შრომის ანაზღაურება 100,0 მლნ ლარით;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>
                <a:solidFill>
                  <a:prstClr val="black"/>
                </a:solidFill>
              </a:rPr>
              <a:t>ადმინისტრაციული შესყიდვები 40,0 მლნ ლარით;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059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prstClr val="black"/>
                </a:solidFill>
              </a:rPr>
              <a:t>2016-2021 წლები</a:t>
            </a: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63199"/>
              </p:ext>
            </p:extLst>
          </p:nvPr>
        </p:nvGraphicFramePr>
        <p:xfrm>
          <a:off x="76200" y="1033046"/>
          <a:ext cx="4338637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068393"/>
              </p:ext>
            </p:extLst>
          </p:nvPr>
        </p:nvGraphicFramePr>
        <p:xfrm>
          <a:off x="76200" y="4191000"/>
          <a:ext cx="4419599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495800" y="3619500"/>
          <a:ext cx="449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5743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924800" cy="563562"/>
          </a:xfrm>
        </p:spPr>
        <p:txBody>
          <a:bodyPr>
            <a:noAutofit/>
          </a:bodyPr>
          <a:lstStyle/>
          <a:p>
            <a:pPr algn="l"/>
            <a:r>
              <a:rPr lang="ka-GE" sz="1800" b="1" dirty="0" smtClean="0">
                <a:solidFill>
                  <a:schemeClr val="accent1">
                    <a:lumMod val="50000"/>
                  </a:schemeClr>
                </a:solidFill>
              </a:rPr>
              <a:t>ფისკალური კონსოლიდაცია - კაპიტალური ხარჯები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28600" y="1066800"/>
          <a:ext cx="86106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6019799" y="-76200"/>
            <a:ext cx="304801" cy="3505200"/>
          </a:xfrm>
          <a:prstGeom prst="rightBrace">
            <a:avLst>
              <a:gd name="adj1" fmla="val 8333"/>
              <a:gd name="adj2" fmla="val 502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11251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chemeClr val="accent1">
                    <a:lumMod val="75000"/>
                  </a:schemeClr>
                </a:solidFill>
              </a:rPr>
              <a:t>19.4 მლრდ ლარი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1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487362"/>
          </a:xfrm>
        </p:spPr>
        <p:txBody>
          <a:bodyPr>
            <a:normAutofit/>
          </a:bodyPr>
          <a:lstStyle/>
          <a:p>
            <a:pPr algn="l"/>
            <a:r>
              <a:rPr lang="ka-GE" sz="2400" dirty="0"/>
              <a:t>ინფლაცია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3964"/>
              </p:ext>
            </p:extLst>
          </p:nvPr>
        </p:nvGraphicFramePr>
        <p:xfrm>
          <a:off x="228600" y="990600"/>
          <a:ext cx="86868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829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563562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/>
              <a:t>ძირითადი მაკროეკონომიკური </a:t>
            </a:r>
            <a:r>
              <a:rPr lang="ka-GE" sz="2000" b="1" dirty="0" smtClean="0"/>
              <a:t>პარამეტრები 2017-2021 წლები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381069"/>
              </p:ext>
            </p:extLst>
          </p:nvPr>
        </p:nvGraphicFramePr>
        <p:xfrm>
          <a:off x="609600" y="11430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33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563562"/>
          </a:xfrm>
        </p:spPr>
        <p:txBody>
          <a:bodyPr>
            <a:normAutofit/>
          </a:bodyPr>
          <a:lstStyle/>
          <a:p>
            <a:pPr algn="l"/>
            <a:r>
              <a:rPr lang="ka-GE" sz="2400" dirty="0" smtClean="0"/>
              <a:t>ნაერთი ბიუჯეტის გადასახადები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275399"/>
              </p:ext>
            </p:extLst>
          </p:nvPr>
        </p:nvGraphicFramePr>
        <p:xfrm>
          <a:off x="361951" y="1070594"/>
          <a:ext cx="3829049" cy="426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58187"/>
              </p:ext>
            </p:extLst>
          </p:nvPr>
        </p:nvGraphicFramePr>
        <p:xfrm>
          <a:off x="4038600" y="1752600"/>
          <a:ext cx="4572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841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>
            <a:noAutofit/>
          </a:bodyPr>
          <a:lstStyle/>
          <a:p>
            <a:pPr algn="l"/>
            <a:r>
              <a:rPr lang="ka-GE" sz="2000" b="1" dirty="0" smtClean="0">
                <a:solidFill>
                  <a:schemeClr val="tx2"/>
                </a:solidFill>
              </a:rPr>
              <a:t>201</a:t>
            </a:r>
            <a:r>
              <a:rPr lang="en-US" sz="2000" b="1" dirty="0">
                <a:solidFill>
                  <a:schemeClr val="tx2"/>
                </a:solidFill>
              </a:rPr>
              <a:t>8</a:t>
            </a:r>
            <a:r>
              <a:rPr lang="ka-GE" sz="2000" b="1" dirty="0" smtClean="0">
                <a:solidFill>
                  <a:schemeClr val="tx2"/>
                </a:solidFill>
              </a:rPr>
              <a:t> </a:t>
            </a:r>
            <a:r>
              <a:rPr lang="ka-GE" sz="2000" b="1" dirty="0">
                <a:solidFill>
                  <a:schemeClr val="tx2"/>
                </a:solidFill>
              </a:rPr>
              <a:t>წლის სახელმწიფო ბიუჯეტის შემოსულობები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52400" y="10668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171950" y="1429583"/>
          <a:ext cx="481965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9200" y="1066800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b="1" dirty="0" smtClean="0"/>
              <a:t>საბიუჯეტო სახსრები - 10 490,0 მლნ ლარი</a:t>
            </a:r>
            <a:endParaRPr lang="en-US" sz="13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52400" y="4191000"/>
          <a:ext cx="3886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3807023"/>
            <a:ext cx="441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b="1" dirty="0" smtClean="0"/>
              <a:t>დონორების დაფინანსება - 1 951,0 მლნ ლარი</a:t>
            </a:r>
            <a:endParaRPr lang="en-US" sz="1300" b="1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572000" y="4267200"/>
          <a:ext cx="4191000" cy="199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95800" y="3807023"/>
            <a:ext cx="4495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b="1" dirty="0" smtClean="0"/>
              <a:t>დეფიციტის დაფინანსების წყაროები - 1 206,0 მლნ ლარი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92305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9926078" cy="6400800"/>
            <a:chOff x="0" y="152400"/>
            <a:chExt cx="9926078" cy="6400800"/>
          </a:xfrm>
        </p:grpSpPr>
        <p:sp>
          <p:nvSpPr>
            <p:cNvPr id="7" name="Title 2"/>
            <p:cNvSpPr txBox="1">
              <a:spLocks/>
            </p:cNvSpPr>
            <p:nvPr/>
          </p:nvSpPr>
          <p:spPr>
            <a:xfrm>
              <a:off x="1295400" y="152400"/>
              <a:ext cx="71628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a-GE" sz="2000" b="1" dirty="0" smtClean="0">
                  <a:solidFill>
                    <a:schemeClr val="tx2"/>
                  </a:solidFill>
                </a:rPr>
                <a:t>მთავრობის ვალი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914400"/>
              <a:ext cx="4419600" cy="307777"/>
            </a:xfrm>
            <a:prstGeom prst="rect">
              <a:avLst/>
            </a:prstGeom>
            <a:solidFill>
              <a:srgbClr val="205A6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bg1"/>
                  </a:solidFill>
                </a:rPr>
                <a:t>მთავრობის ვალის დინამიკა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" y="3875532"/>
              <a:ext cx="4419600" cy="307777"/>
            </a:xfrm>
            <a:prstGeom prst="rect">
              <a:avLst/>
            </a:prstGeom>
            <a:solidFill>
              <a:srgbClr val="205A6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 smtClean="0">
                  <a:solidFill>
                    <a:schemeClr val="bg1"/>
                  </a:solidFill>
                </a:rPr>
                <a:t>საგარეო ვალი ვალუტების </a:t>
              </a:r>
              <a:r>
                <a:rPr lang="ka-GE" sz="1400" dirty="0">
                  <a:solidFill>
                    <a:schemeClr val="bg1"/>
                  </a:solidFill>
                </a:rPr>
                <a:t>მიხედვით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1923" y="3875532"/>
              <a:ext cx="4439678" cy="307777"/>
            </a:xfrm>
            <a:prstGeom prst="rect">
              <a:avLst/>
            </a:prstGeom>
            <a:solidFill>
              <a:srgbClr val="205A6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 smtClean="0">
                  <a:solidFill>
                    <a:schemeClr val="bg1"/>
                  </a:solidFill>
                </a:rPr>
                <a:t>ევრობონდების სარგებლიანობა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0480" y="914400"/>
              <a:ext cx="9895598" cy="5638800"/>
              <a:chOff x="30480" y="914400"/>
              <a:chExt cx="9895598" cy="5638800"/>
            </a:xfrm>
          </p:grpSpPr>
          <p:graphicFrame>
            <p:nvGraphicFramePr>
              <p:cNvPr id="11" name="Chart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6315691"/>
                  </p:ext>
                </p:extLst>
              </p:nvPr>
            </p:nvGraphicFramePr>
            <p:xfrm>
              <a:off x="30480" y="1361194"/>
              <a:ext cx="4389120" cy="25603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2" name="Chart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77402114"/>
                  </p:ext>
                </p:extLst>
              </p:nvPr>
            </p:nvGraphicFramePr>
            <p:xfrm>
              <a:off x="457200" y="4398752"/>
              <a:ext cx="3733800" cy="21544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3" name="Group 2"/>
              <p:cNvGrpSpPr/>
              <p:nvPr/>
            </p:nvGrpSpPr>
            <p:grpSpPr>
              <a:xfrm>
                <a:off x="4399522" y="914400"/>
                <a:ext cx="5526556" cy="3115020"/>
                <a:chOff x="-152400" y="988769"/>
                <a:chExt cx="5526556" cy="3155249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0" y="988769"/>
                  <a:ext cx="4439678" cy="311752"/>
                </a:xfrm>
                <a:prstGeom prst="rect">
                  <a:avLst/>
                </a:prstGeom>
                <a:solidFill>
                  <a:srgbClr val="205A68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400" dirty="0">
                      <a:solidFill>
                        <a:schemeClr val="bg1"/>
                      </a:solidFill>
                    </a:rPr>
                    <a:t>მთავრობის</a:t>
                  </a:r>
                  <a:r>
                    <a:rPr lang="ka-GE" sz="1400" dirty="0" smtClean="0">
                      <a:solidFill>
                        <a:schemeClr val="bg1"/>
                      </a:solidFill>
                    </a:rPr>
                    <a:t> ვალის კომპოზიცია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-152400" y="1400818"/>
                  <a:ext cx="5526556" cy="2743200"/>
                  <a:chOff x="-152400" y="1400818"/>
                  <a:chExt cx="5526556" cy="2743200"/>
                </a:xfrm>
              </p:grpSpPr>
              <p:graphicFrame>
                <p:nvGraphicFramePr>
                  <p:cNvPr id="22" name="Chart 21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-152400" y="1400818"/>
                  <a:ext cx="43815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sp>
                <p:nvSpPr>
                  <p:cNvPr id="18" name="TextBox 25"/>
                  <p:cNvSpPr txBox="1"/>
                  <p:nvPr/>
                </p:nvSpPr>
                <p:spPr>
                  <a:xfrm>
                    <a:off x="3657600" y="2584073"/>
                    <a:ext cx="17165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ka-GE" sz="800" kern="1200" dirty="0" smtClean="0">
                        <a:solidFill>
                          <a:srgbClr val="000000"/>
                        </a:solidFill>
                        <a:effectLst/>
                        <a:latin typeface="Sylfaen"/>
                        <a:ea typeface="Times New Roman"/>
                        <a:cs typeface="Times New Roman"/>
                      </a:rPr>
                      <a:t>საშ. განაკვეთი</a:t>
                    </a:r>
                    <a:endParaRPr lang="en-US" sz="800" kern="1200" dirty="0" smtClean="0">
                      <a:solidFill>
                        <a:srgbClr val="000000"/>
                      </a:solidFill>
                      <a:effectLst/>
                      <a:latin typeface="Sylfaen"/>
                      <a:ea typeface="Times New Roman"/>
                      <a:cs typeface="Times New Roman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800" b="1" kern="1200" dirty="0" smtClean="0">
                        <a:solidFill>
                          <a:srgbClr val="8064A2"/>
                        </a:solidFill>
                        <a:effectLst/>
                        <a:latin typeface="Sylfaen"/>
                        <a:ea typeface="Times New Roman"/>
                        <a:cs typeface="Times New Roman"/>
                      </a:rPr>
                      <a:t>2.0%</a:t>
                    </a:r>
                    <a:endParaRPr lang="en-US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graphicFrame>
            <p:nvGraphicFramePr>
              <p:cNvPr id="14" name="Chart 1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0134480"/>
                  </p:ext>
                </p:extLst>
              </p:nvPr>
            </p:nvGraphicFramePr>
            <p:xfrm>
              <a:off x="4371462" y="4183309"/>
              <a:ext cx="4800600" cy="23698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26086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96200" cy="685800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სახელმწიფო ბიუჯეტის ასიგნებები (</a:t>
            </a:r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2010-201</a:t>
            </a:r>
            <a:r>
              <a:rPr lang="en-US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8</a:t>
            </a:r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წლები</a:t>
            </a:r>
            <a:r>
              <a:rPr lang="en-US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496089"/>
              </p:ext>
            </p:extLst>
          </p:nvPr>
        </p:nvGraphicFramePr>
        <p:xfrm>
          <a:off x="228600" y="12954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6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8001000" cy="838200"/>
          </a:xfrm>
        </p:spPr>
        <p:txBody>
          <a:bodyPr>
            <a:noAutofit/>
          </a:bodyPr>
          <a:lstStyle/>
          <a:p>
            <a:pPr algn="l"/>
            <a:r>
              <a:rPr lang="ka-GE" sz="2000" b="1" dirty="0">
                <a:solidFill>
                  <a:schemeClr val="tx2"/>
                </a:solidFill>
              </a:rPr>
              <a:t>საქართველოს რეგიონული განვითარებისა და ინფრასტრუქტურის სამინისტრო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299279"/>
              </p:ext>
            </p:extLst>
          </p:nvPr>
        </p:nvGraphicFramePr>
        <p:xfrm>
          <a:off x="228600" y="1066800"/>
          <a:ext cx="8458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742571"/>
              </p:ext>
            </p:extLst>
          </p:nvPr>
        </p:nvGraphicFramePr>
        <p:xfrm>
          <a:off x="609600" y="3795712"/>
          <a:ext cx="7239000" cy="25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58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563562"/>
          </a:xfrm>
        </p:spPr>
        <p:txBody>
          <a:bodyPr>
            <a:normAutofit/>
          </a:bodyPr>
          <a:lstStyle/>
          <a:p>
            <a:pPr algn="l"/>
            <a:r>
              <a:rPr lang="ka-GE" sz="2400" b="1" dirty="0" smtClean="0"/>
              <a:t>მიმდინარე ფისკალური პოლიტიკის შედეგები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1072420"/>
              </p:ext>
            </p:extLst>
          </p:nvPr>
        </p:nvGraphicFramePr>
        <p:xfrm>
          <a:off x="152400" y="9906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896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838200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>
                <a:solidFill>
                  <a:schemeClr val="tx2"/>
                </a:solidFill>
              </a:rPr>
              <a:t>საქართველოს რეგიონული განვითარებისა და ინფრასტრუქტურის სამინისტრო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562600"/>
          </a:xfrm>
          <a:prstGeom prst="rect">
            <a:avLst/>
          </a:prstGeom>
          <a:solidFill>
            <a:srgbClr val="BFE6EA"/>
          </a:solidFill>
        </p:spPr>
      </p:pic>
    </p:spTree>
    <p:extLst>
      <p:ext uri="{BB962C8B-B14F-4D97-AF65-F5344CB8AC3E}">
        <p14:creationId xmlns:p14="http://schemas.microsoft.com/office/powerpoint/2010/main" val="42778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762000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 smtClean="0"/>
              <a:t>საქართველოს შრომის, ჯანმრთელობის და სოციალური დაცვის სამინისტრო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066801"/>
            <a:ext cx="8343900" cy="5105399"/>
            <a:chOff x="685800" y="1066801"/>
            <a:chExt cx="8343900" cy="5105399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8358875"/>
                </p:ext>
              </p:extLst>
            </p:nvPr>
          </p:nvGraphicFramePr>
          <p:xfrm>
            <a:off x="685800" y="1066801"/>
            <a:ext cx="8343900" cy="190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0388914"/>
                </p:ext>
              </p:extLst>
            </p:nvPr>
          </p:nvGraphicFramePr>
          <p:xfrm>
            <a:off x="990600" y="3048000"/>
            <a:ext cx="7620000" cy="312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98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/>
              <a:t>საქართველოს განათლებისა და მეცნიერების სამინისტრო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371600"/>
            <a:ext cx="8458200" cy="4984750"/>
            <a:chOff x="304800" y="1371600"/>
            <a:chExt cx="8458200" cy="498475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7108269"/>
                </p:ext>
              </p:extLst>
            </p:nvPr>
          </p:nvGraphicFramePr>
          <p:xfrm>
            <a:off x="457200" y="1371600"/>
            <a:ext cx="8229600" cy="1752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6349555"/>
                </p:ext>
              </p:extLst>
            </p:nvPr>
          </p:nvGraphicFramePr>
          <p:xfrm>
            <a:off x="304800" y="3276600"/>
            <a:ext cx="8458200" cy="3079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46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7632848" cy="609600"/>
          </a:xfrm>
        </p:spPr>
        <p:txBody>
          <a:bodyPr/>
          <a:lstStyle/>
          <a:p>
            <a:r>
              <a:rPr lang="ka-GE" sz="2000" dirty="0" smtClean="0">
                <a:solidFill>
                  <a:schemeClr val="tx1"/>
                </a:solidFill>
                <a:latin typeface="BPG Nateli Mtavruli" panose="02000503000000020002" pitchFamily="2" charset="0"/>
              </a:rPr>
              <a:t>ეკონომიკისა და ენერგეტიკის სამინისტროების დაფინანსება</a:t>
            </a:r>
            <a:endParaRPr lang="ru-RU" sz="2000" dirty="0">
              <a:solidFill>
                <a:schemeClr val="tx1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3492" y="6546507"/>
            <a:ext cx="685776" cy="365125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MOF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1412776"/>
            <a:ext cx="8928992" cy="4248472"/>
            <a:chOff x="107504" y="1412776"/>
            <a:chExt cx="8928992" cy="4617223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786577"/>
                </p:ext>
              </p:extLst>
            </p:nvPr>
          </p:nvGraphicFramePr>
          <p:xfrm>
            <a:off x="107504" y="1412776"/>
            <a:ext cx="4176464" cy="3528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3151709"/>
                </p:ext>
              </p:extLst>
            </p:nvPr>
          </p:nvGraphicFramePr>
          <p:xfrm>
            <a:off x="4572000" y="1484784"/>
            <a:ext cx="4464496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5" name="Right Brace 14"/>
            <p:cNvSpPr/>
            <p:nvPr/>
          </p:nvSpPr>
          <p:spPr>
            <a:xfrm rot="5400000">
              <a:off x="4123103" y="1922161"/>
              <a:ext cx="598242" cy="6492240"/>
            </a:xfrm>
            <a:prstGeom prst="rightBrac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449" y="5445224"/>
              <a:ext cx="7829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b="1" dirty="0">
                  <a:solidFill>
                    <a:schemeClr val="accent4">
                      <a:lumMod val="50000"/>
                    </a:schemeClr>
                  </a:solidFill>
                </a:rPr>
                <a:t>ეკონომიკისა და მდგრადი განვითარების </a:t>
              </a:r>
              <a:r>
                <a:rPr lang="ka-GE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სამინისტრო</a:t>
              </a:r>
            </a:p>
            <a:p>
              <a:pPr algn="ctr"/>
              <a:r>
                <a:rPr lang="ka-GE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229,6 მლნ ლარი</a:t>
              </a:r>
              <a:endParaRPr lang="en-US" sz="1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43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0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762000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/>
              <a:t>საქართველოს </a:t>
            </a:r>
            <a:r>
              <a:rPr lang="ka-GE" sz="2000" b="1" dirty="0" smtClean="0"/>
              <a:t>ეკონომიკისა და მდგრადი განვითარების სამინისტრო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262173"/>
              </p:ext>
            </p:extLst>
          </p:nvPr>
        </p:nvGraphicFramePr>
        <p:xfrm>
          <a:off x="35496" y="1196752"/>
          <a:ext cx="8784976" cy="483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608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7488832" cy="609600"/>
          </a:xfrm>
        </p:spPr>
        <p:txBody>
          <a:bodyPr/>
          <a:lstStyle/>
          <a:p>
            <a:r>
              <a:rPr lang="ka-GE" sz="2000" dirty="0" smtClean="0">
                <a:solidFill>
                  <a:schemeClr val="tx1"/>
                </a:solidFill>
                <a:latin typeface="BPG Nateli Mtavruli" panose="02000503000000020002" pitchFamily="2" charset="0"/>
              </a:rPr>
              <a:t>გარემოს დაცვისა და სოფლის მეურნეობის დაფინანსება</a:t>
            </a:r>
            <a:endParaRPr lang="ru-RU" sz="2000" dirty="0">
              <a:solidFill>
                <a:schemeClr val="tx1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3492" y="6546507"/>
            <a:ext cx="685776" cy="365125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MOF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0497"/>
            <a:ext cx="88773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5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0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7488832" cy="609600"/>
          </a:xfrm>
        </p:spPr>
        <p:txBody>
          <a:bodyPr/>
          <a:lstStyle/>
          <a:p>
            <a:r>
              <a:rPr lang="ka-GE" sz="2000" dirty="0" smtClean="0">
                <a:solidFill>
                  <a:schemeClr val="tx1"/>
                </a:solidFill>
                <a:latin typeface="BPG Nateli Mtavruli" panose="02000503000000020002" pitchFamily="2" charset="0"/>
              </a:rPr>
              <a:t>გარემოს დაცვისა და სოფლის მეურნეობის დაფინანსება</a:t>
            </a:r>
            <a:endParaRPr lang="ru-RU" sz="2000" dirty="0">
              <a:solidFill>
                <a:schemeClr val="tx1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3492" y="6546507"/>
            <a:ext cx="685776" cy="365125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MOF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60375"/>
            <a:ext cx="82121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9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0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6521152" cy="609600"/>
          </a:xfrm>
        </p:spPr>
        <p:txBody>
          <a:bodyPr/>
          <a:lstStyle/>
          <a:p>
            <a:r>
              <a:rPr lang="ka-GE" sz="2000" dirty="0" smtClean="0">
                <a:solidFill>
                  <a:schemeClr val="tx1"/>
                </a:solidFill>
                <a:latin typeface="BPG Nateli Mtavruli" panose="02000503000000020002" pitchFamily="2" charset="0"/>
              </a:rPr>
              <a:t>სპორტის და კულტურის დაფინანსება</a:t>
            </a:r>
            <a:endParaRPr lang="ru-RU" sz="2000" dirty="0">
              <a:solidFill>
                <a:schemeClr val="tx1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3492" y="6546507"/>
            <a:ext cx="685776" cy="365125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MOF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81001"/>
            <a:ext cx="8766175" cy="426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18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0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6521152" cy="609600"/>
          </a:xfrm>
        </p:spPr>
        <p:txBody>
          <a:bodyPr/>
          <a:lstStyle/>
          <a:p>
            <a:r>
              <a:rPr lang="ka-GE" sz="2000" dirty="0" smtClean="0">
                <a:solidFill>
                  <a:schemeClr val="tx1"/>
                </a:solidFill>
                <a:latin typeface="BPG Nateli Mtavruli" panose="02000503000000020002" pitchFamily="2" charset="0"/>
              </a:rPr>
              <a:t>სპორტის და კულტურის დაფინანსება</a:t>
            </a:r>
            <a:endParaRPr lang="ru-RU" sz="2000" dirty="0">
              <a:solidFill>
                <a:schemeClr val="tx1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3492" y="6546507"/>
            <a:ext cx="685776" cy="365125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MOF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334417"/>
            <a:ext cx="8066087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3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0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Autofit/>
          </a:bodyPr>
          <a:lstStyle/>
          <a:p>
            <a:pPr algn="just"/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201</a:t>
            </a: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8</a:t>
            </a:r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წლის</a:t>
            </a: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ბიუჯეტის</a:t>
            </a: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ასიგნებების გადანაწილება</a:t>
            </a:r>
            <a:endParaRPr lang="ru-RU" sz="2000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294168"/>
              </p:ext>
            </p:extLst>
          </p:nvPr>
        </p:nvGraphicFramePr>
        <p:xfrm>
          <a:off x="533400" y="1143000"/>
          <a:ext cx="8153400" cy="51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6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563562"/>
          </a:xfrm>
        </p:spPr>
        <p:txBody>
          <a:bodyPr>
            <a:normAutofit/>
          </a:bodyPr>
          <a:lstStyle/>
          <a:p>
            <a:pPr algn="l"/>
            <a:r>
              <a:rPr lang="ka-GE" sz="2400" dirty="0" smtClean="0"/>
              <a:t>ეკონომიკური ზრდა - ლიდერი რეგიონში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151254"/>
            <a:ext cx="8724900" cy="5325747"/>
            <a:chOff x="152400" y="1151254"/>
            <a:chExt cx="8724900" cy="532574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134466052"/>
                </p:ext>
              </p:extLst>
            </p:nvPr>
          </p:nvGraphicFramePr>
          <p:xfrm>
            <a:off x="152400" y="1828801"/>
            <a:ext cx="3810000" cy="464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940471601"/>
                </p:ext>
              </p:extLst>
            </p:nvPr>
          </p:nvGraphicFramePr>
          <p:xfrm>
            <a:off x="3810000" y="1151254"/>
            <a:ext cx="5067300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838200" y="1295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b="1" dirty="0" smtClean="0"/>
                <a:t>2017 წელი</a:t>
              </a:r>
              <a:endParaRPr lang="en-US" b="1" dirty="0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1690480"/>
                </p:ext>
              </p:extLst>
            </p:nvPr>
          </p:nvGraphicFramePr>
          <p:xfrm>
            <a:off x="3962400" y="3681096"/>
            <a:ext cx="48387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1564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Autofit/>
          </a:bodyPr>
          <a:lstStyle/>
          <a:p>
            <a:pPr algn="just"/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2018 წლის</a:t>
            </a: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ბიუჯეტის</a:t>
            </a: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ასიგნებების </a:t>
            </a:r>
            <a:r>
              <a:rPr lang="ka-GE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გადანაწილება</a:t>
            </a:r>
            <a:endParaRPr lang="ru-RU" sz="2000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61252"/>
              </p:ext>
            </p:extLst>
          </p:nvPr>
        </p:nvGraphicFramePr>
        <p:xfrm>
          <a:off x="571500" y="1219200"/>
          <a:ext cx="81153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4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76200"/>
            <a:ext cx="755296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800" dirty="0" smtClean="0">
                <a:solidFill>
                  <a:prstClr val="black"/>
                </a:solidFill>
                <a:cs typeface="Calibri" pitchFamily="34" charset="0"/>
              </a:rPr>
              <a:t>საქართველოს საერთაშორისო რეიტინგები</a:t>
            </a:r>
            <a:endParaRPr lang="ka-GE" sz="1400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885" y="1371600"/>
            <a:ext cx="8532684" cy="4343399"/>
            <a:chOff x="391885" y="1821915"/>
            <a:chExt cx="4901841" cy="3002634"/>
          </a:xfrm>
        </p:grpSpPr>
        <p:pic>
          <p:nvPicPr>
            <p:cNvPr id="5" name="Picture 4" descr="C:\Documents and Settings\Kote\Desktop\standard_and_poor_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885" y="1923886"/>
              <a:ext cx="1162102" cy="666914"/>
            </a:xfrm>
            <a:prstGeom prst="rect">
              <a:avLst/>
            </a:prstGeom>
            <a:noFill/>
          </p:spPr>
        </p:pic>
        <p:pic>
          <p:nvPicPr>
            <p:cNvPr id="6" name="Picture 5" descr="C:\Documents and Settings\Kote\Desktop\FitchL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885" y="2928257"/>
              <a:ext cx="1698974" cy="516490"/>
            </a:xfrm>
            <a:prstGeom prst="rect">
              <a:avLst/>
            </a:prstGeom>
            <a:noFill/>
          </p:spPr>
        </p:pic>
        <p:pic>
          <p:nvPicPr>
            <p:cNvPr id="7" name="Picture 6" descr="C:\Documents and Settings\Kote\Desktop\Moodys%20MIS%20Logo%20-%20Blu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1885" y="3864428"/>
              <a:ext cx="1317049" cy="631092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1947174" y="1821915"/>
              <a:ext cx="3345370" cy="870857"/>
              <a:chOff x="519445" y="0"/>
              <a:chExt cx="1954127" cy="2819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19445" y="0"/>
                <a:ext cx="1954127" cy="2819400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519445" y="0"/>
                <a:ext cx="1954127" cy="2819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0" numCol="1" spcCol="1270" anchor="t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BB- </a:t>
                </a:r>
                <a:r>
                  <a:rPr lang="ka-GE" sz="2000" b="1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სტაბილური</a:t>
                </a:r>
                <a:endParaRPr lang="en-US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ka-GE" sz="1600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დადასტურებული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ka-GE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ნოემბერში</a:t>
                </a:r>
                <a:r>
                  <a:rPr lang="ka-GE" sz="1600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2017)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948356" y="2751074"/>
              <a:ext cx="3345370" cy="870857"/>
              <a:chOff x="519445" y="0"/>
              <a:chExt cx="1954127" cy="28194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19445" y="0"/>
                <a:ext cx="1954127" cy="2819400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519445" y="0"/>
                <a:ext cx="1954127" cy="2819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0" numCol="1" spcCol="1270" anchor="t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BB- </a:t>
                </a:r>
                <a:r>
                  <a:rPr lang="ka-GE" sz="2000" b="1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სტაბილური</a:t>
                </a:r>
                <a:endParaRPr lang="en-US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ka-GE" sz="1600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დადასტურებული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ka-GE" sz="1600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ოქტომბერში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2017)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945088" y="3678529"/>
              <a:ext cx="3345370" cy="1146020"/>
              <a:chOff x="519445" y="0"/>
              <a:chExt cx="1954127" cy="28194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19445" y="0"/>
                <a:ext cx="1954127" cy="2819400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519445" y="0"/>
                <a:ext cx="1954127" cy="2819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0" numCol="1" spcCol="1270" anchor="t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Ba2 </a:t>
                </a:r>
                <a:r>
                  <a:rPr lang="ka-GE" sz="2000" b="1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სტაბილური</a:t>
                </a:r>
                <a:endParaRPr lang="en-US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ka-GE" sz="1600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დადასტურებული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ka-GE" sz="1600" dirty="0" smtClean="0">
                    <a:solidFill>
                      <a:prstClr val="black"/>
                    </a:solidFill>
                    <a:latin typeface="Calibri" pitchFamily="34" charset="0"/>
                    <a:cs typeface="Arial" panose="020B0604020202020204" pitchFamily="34" charset="0"/>
                  </a:rPr>
                  <a:t>სექტემბერში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2017)</a:t>
                </a:r>
                <a:r>
                  <a:rPr lang="ka-GE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400" b="1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გაუმჯობესდა </a:t>
                </a:r>
                <a:r>
                  <a:rPr lang="en-US" sz="1400" b="1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Ba3</a:t>
                </a:r>
                <a:r>
                  <a:rPr lang="ka-GE" sz="1400" b="1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სტაბილურიდან</a:t>
                </a:r>
                <a:endParaRPr lang="en-US" sz="1400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153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ing bussiness world bank 2017-ის სურათის შედეგ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97742"/>
            <a:ext cx="1276711" cy="9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otched Right Arrow 13"/>
          <p:cNvSpPr/>
          <p:nvPr/>
        </p:nvSpPr>
        <p:spPr>
          <a:xfrm>
            <a:off x="457200" y="2362200"/>
            <a:ext cx="268664" cy="23953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152400"/>
            <a:ext cx="7696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dirty="0" smtClean="0">
                <a:solidFill>
                  <a:prstClr val="black"/>
                </a:solidFill>
              </a:rPr>
              <a:t>ბიზნესის კეთება, </a:t>
            </a:r>
            <a:r>
              <a:rPr lang="en-US" dirty="0" smtClean="0">
                <a:solidFill>
                  <a:prstClr val="black"/>
                </a:solidFill>
              </a:rPr>
              <a:t>World Bank/IFC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360882"/>
              </p:ext>
            </p:extLst>
          </p:nvPr>
        </p:nvGraphicFramePr>
        <p:xfrm>
          <a:off x="838200" y="1447800"/>
          <a:ext cx="8374119" cy="508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209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520"/>
            <a:ext cx="9144000" cy="100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696744"/>
            <a:ext cx="9144000" cy="260648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6521152" cy="609600"/>
          </a:xfrm>
        </p:spPr>
        <p:txBody>
          <a:bodyPr/>
          <a:lstStyle/>
          <a:p>
            <a:r>
              <a:rPr lang="ka-GE" sz="2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ქვეყნების ღია ბიუჯეტის ინდექსი</a:t>
            </a:r>
            <a:r>
              <a:rPr lang="en-US" sz="2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(OBI)</a:t>
            </a:r>
            <a:endParaRPr lang="ru-RU" sz="2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63828" y="6546507"/>
            <a:ext cx="6000792" cy="365125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www.mof.ge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3492" y="6546507"/>
            <a:ext cx="685776" cy="365125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551633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3245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056" y="1105944"/>
            <a:ext cx="8523911" cy="5149481"/>
            <a:chOff x="121056" y="1105944"/>
            <a:chExt cx="8523911" cy="51494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425926"/>
              <a:ext cx="5063567" cy="274627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1056" y="3810337"/>
              <a:ext cx="2880320" cy="2445088"/>
              <a:chOff x="121056" y="3810337"/>
              <a:chExt cx="2880320" cy="244508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21056" y="3810337"/>
                <a:ext cx="2880320" cy="9144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a-GE" b="1" dirty="0">
                    <a:solidFill>
                      <a:schemeClr val="tx2">
                        <a:lumMod val="75000"/>
                      </a:schemeClr>
                    </a:solidFill>
                    <a:latin typeface="Sylfaen" panose="010A0502050306030303" pitchFamily="18" charset="0"/>
                  </a:rPr>
                  <a:t>გამჭვირვალობა</a:t>
                </a:r>
              </a:p>
              <a:p>
                <a:pPr algn="ctr"/>
                <a:r>
                  <a:rPr lang="ka-GE" sz="1600" dirty="0">
                    <a:solidFill>
                      <a:schemeClr val="tx2">
                        <a:lumMod val="75000"/>
                      </a:schemeClr>
                    </a:solidFill>
                    <a:latin typeface="Sylfaen" panose="010A0502050306030303" pitchFamily="18" charset="0"/>
                  </a:rPr>
                  <a:t>(ღია ბიუჯეტის ინდექსი)</a:t>
                </a:r>
                <a:endParaRPr lang="en-US" sz="1600" dirty="0">
                  <a:solidFill>
                    <a:schemeClr val="tx2">
                      <a:lumMod val="75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77090" y="4938118"/>
                <a:ext cx="2395962" cy="131730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dirty="0" smtClean="0">
                    <a:solidFill>
                      <a:schemeClr val="tx2">
                        <a:lumMod val="75000"/>
                      </a:schemeClr>
                    </a:solidFill>
                  </a:rPr>
                  <a:t>16</a:t>
                </a:r>
                <a:endParaRPr lang="en-US" sz="55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1600" y="1105944"/>
              <a:ext cx="5871116" cy="2316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18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34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52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ფისკალური გამჭვირვალობის შეფასება</a:t>
            </a:r>
            <a:r>
              <a:rPr lang="en-US" b="1" dirty="0" smtClean="0"/>
              <a:t> (IMF)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981200"/>
            <a:ext cx="8305800" cy="3962400"/>
            <a:chOff x="301077" y="1957967"/>
            <a:chExt cx="11281323" cy="3732776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127300999"/>
                </p:ext>
              </p:extLst>
            </p:nvPr>
          </p:nvGraphicFramePr>
          <p:xfrm>
            <a:off x="301077" y="2159684"/>
            <a:ext cx="5564263" cy="35310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4912537"/>
                </p:ext>
              </p:extLst>
            </p:nvPr>
          </p:nvGraphicFramePr>
          <p:xfrm>
            <a:off x="5715000" y="1957967"/>
            <a:ext cx="5867400" cy="2843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1295400" y="1066800"/>
            <a:ext cx="19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36 ინდიკატორი</a:t>
            </a:r>
            <a:endParaRPr lang="en-US" b="1" dirty="0"/>
          </a:p>
        </p:txBody>
      </p:sp>
      <p:sp>
        <p:nvSpPr>
          <p:cNvPr id="10" name="Down Arrow 9"/>
          <p:cNvSpPr/>
          <p:nvPr/>
        </p:nvSpPr>
        <p:spPr>
          <a:xfrm>
            <a:off x="1994780" y="1650258"/>
            <a:ext cx="411892" cy="46131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95400" y="15240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b="1" dirty="0" smtClean="0">
                <a:solidFill>
                  <a:schemeClr val="tx2"/>
                </a:solidFill>
              </a:rPr>
              <a:t>მთავრობის ვალი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solidFill>
            <a:srgbClr val="205A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ევრობონდების შემოსავლიანობის დინამიკა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817275"/>
              </p:ext>
            </p:extLst>
          </p:nvPr>
        </p:nvGraphicFramePr>
        <p:xfrm>
          <a:off x="1" y="1283733"/>
          <a:ext cx="9067800" cy="526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526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3751"/>
            <a:ext cx="8077200" cy="938151"/>
          </a:xfrm>
        </p:spPr>
        <p:txBody>
          <a:bodyPr>
            <a:noAutofit/>
          </a:bodyPr>
          <a:lstStyle/>
          <a:p>
            <a:pPr algn="l"/>
            <a:r>
              <a:rPr lang="ka-GE" sz="2800" dirty="0" smtClean="0"/>
              <a:t>მიმდინარე ანგარიშის დეფიციტის დეკომპოზიცია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68014"/>
              </p:ext>
            </p:extLst>
          </p:nvPr>
        </p:nvGraphicFramePr>
        <p:xfrm>
          <a:off x="304800" y="11430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791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41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დაგეგმილი რეფორმები</a:t>
            </a:r>
            <a:endParaRPr lang="en-US" sz="24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5270465"/>
              </p:ext>
            </p:extLst>
          </p:nvPr>
        </p:nvGraphicFramePr>
        <p:xfrm>
          <a:off x="228600" y="4114800"/>
          <a:ext cx="8763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9912077"/>
              </p:ext>
            </p:extLst>
          </p:nvPr>
        </p:nvGraphicFramePr>
        <p:xfrm>
          <a:off x="228600" y="1066800"/>
          <a:ext cx="8763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2253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09800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100" dirty="0" smtClean="0">
                <a:solidFill>
                  <a:schemeClr val="accent5">
                    <a:lumMod val="50000"/>
                  </a:schemeClr>
                </a:solidFill>
              </a:rPr>
              <a:t>მადლობა</a:t>
            </a:r>
          </a:p>
          <a:p>
            <a:pPr algn="ctr"/>
            <a:r>
              <a:rPr lang="ka-GE" sz="4100" dirty="0" smtClean="0">
                <a:solidFill>
                  <a:schemeClr val="accent5">
                    <a:lumMod val="50000"/>
                  </a:schemeClr>
                </a:solidFill>
              </a:rPr>
              <a:t> ყურადღებისათვის</a:t>
            </a:r>
            <a:endParaRPr lang="en-US" sz="4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48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ka-GE" sz="2400" dirty="0"/>
              <a:t>საგარეო პოზიცია </a:t>
            </a:r>
            <a:r>
              <a:rPr lang="ka-GE" sz="2400" dirty="0" smtClean="0"/>
              <a:t>- ექსპორტის დინამიკა (10 თვე)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696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14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ka-GE" sz="2400" dirty="0" smtClean="0"/>
              <a:t>საგარეო პოზიცია - ექსპორტი 2017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839200" cy="1038573"/>
          </a:xfrm>
        </p:spPr>
        <p:txBody>
          <a:bodyPr>
            <a:noAutofit/>
          </a:bodyPr>
          <a:lstStyle/>
          <a:p>
            <a:r>
              <a:rPr lang="ka-GE" sz="1400" dirty="0" smtClean="0"/>
              <a:t>ექსპორტმა 201</a:t>
            </a:r>
            <a:r>
              <a:rPr lang="ka-GE" sz="1400" dirty="0"/>
              <a:t>7</a:t>
            </a:r>
            <a:r>
              <a:rPr lang="ka-GE" sz="1400" dirty="0" smtClean="0"/>
              <a:t> წლის 10 თვეში 2,203 მლნ აშშ დოლარი შეადგინა (29.4 პროცენტით ზრდა)</a:t>
            </a:r>
          </a:p>
          <a:p>
            <a:r>
              <a:rPr lang="ka-GE" sz="1400" dirty="0" smtClean="0"/>
              <a:t>15 უმსხვილესი საექსპორტო პროდუქტის მოცულობა მთლიანი ექსპორტის 70%-ს შეადგენს</a:t>
            </a:r>
          </a:p>
          <a:p>
            <a:pPr lvl="1"/>
            <a:r>
              <a:rPr lang="ka-GE" sz="1050" dirty="0" smtClean="0"/>
              <a:t>დივერსიფიკაცია გაზრდილია, გასულ წელს 1</a:t>
            </a:r>
            <a:r>
              <a:rPr lang="en-US" sz="1050" dirty="0" smtClean="0"/>
              <a:t>5</a:t>
            </a:r>
            <a:r>
              <a:rPr lang="ka-GE" sz="1050" dirty="0" smtClean="0"/>
              <a:t> უმსხვილესი საექსპორტო პროდუქციის მოცულობა მთლიანი ექსპორტის 76 პროცენტი იყო</a:t>
            </a:r>
          </a:p>
          <a:p>
            <a:pPr lvl="1"/>
            <a:r>
              <a:rPr lang="ka-GE" sz="1050" dirty="0" smtClean="0"/>
              <a:t>ნედლეულის ექსპორტი 34 პროცენტიდან 31 პროცენტამდე შემცირდა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7512183"/>
              </p:ext>
            </p:extLst>
          </p:nvPr>
        </p:nvGraphicFramePr>
        <p:xfrm>
          <a:off x="762000" y="990600"/>
          <a:ext cx="784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084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-35896"/>
            <a:ext cx="8153400" cy="868362"/>
          </a:xfrm>
        </p:spPr>
        <p:txBody>
          <a:bodyPr>
            <a:normAutofit/>
          </a:bodyPr>
          <a:lstStyle/>
          <a:p>
            <a:pPr algn="l"/>
            <a:r>
              <a:rPr lang="ka-GE" sz="2400" dirty="0"/>
              <a:t>საგარეო პოზიცია </a:t>
            </a:r>
            <a:r>
              <a:rPr lang="ka-GE" sz="2400" dirty="0" smtClean="0"/>
              <a:t>- ტურიზმი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18034793"/>
              </p:ext>
            </p:extLst>
          </p:nvPr>
        </p:nvGraphicFramePr>
        <p:xfrm>
          <a:off x="228600" y="1066800"/>
          <a:ext cx="8763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781" y="5105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+mj-lt"/>
              </a:rPr>
              <a:t>2017 წლის </a:t>
            </a:r>
            <a:r>
              <a:rPr lang="en-US" dirty="0">
                <a:latin typeface="Sylfaen" panose="010A0502050306030303" pitchFamily="18" charset="0"/>
              </a:rPr>
              <a:t>11</a:t>
            </a:r>
            <a:r>
              <a:rPr lang="ka-GE" dirty="0">
                <a:latin typeface="+mj-lt"/>
              </a:rPr>
              <a:t> თვეში ვიზიტორების რაოდენობამ შეადგინა 6.</a:t>
            </a:r>
            <a:r>
              <a:rPr lang="en-US" dirty="0">
                <a:latin typeface="Sylfaen" panose="010A0502050306030303" pitchFamily="18" charset="0"/>
              </a:rPr>
              <a:t>955</a:t>
            </a:r>
            <a:r>
              <a:rPr lang="ka-GE" dirty="0">
                <a:latin typeface="Sylfaen" panose="010A0502050306030303" pitchFamily="18" charset="0"/>
              </a:rPr>
              <a:t> </a:t>
            </a:r>
            <a:r>
              <a:rPr lang="ka-GE" dirty="0">
                <a:latin typeface="+mj-lt"/>
              </a:rPr>
              <a:t>მლნ ადამიანი</a:t>
            </a:r>
            <a:r>
              <a:rPr lang="en-US" dirty="0">
                <a:latin typeface="+mj-lt"/>
              </a:rPr>
              <a:t>, </a:t>
            </a:r>
            <a:r>
              <a:rPr lang="ka-GE" dirty="0">
                <a:latin typeface="+mj-lt"/>
              </a:rPr>
              <a:t>ხოლო შემოსავლებმა </a:t>
            </a:r>
            <a:r>
              <a:rPr lang="en-US" dirty="0">
                <a:latin typeface="Sylfaen" panose="010A0502050306030303" pitchFamily="18" charset="0"/>
              </a:rPr>
              <a:t>2.5</a:t>
            </a:r>
            <a:r>
              <a:rPr lang="ka-GE" dirty="0">
                <a:latin typeface="+mj-lt"/>
              </a:rPr>
              <a:t> მილიარდ აშშ დოლარს გადააჭარბა.</a:t>
            </a:r>
          </a:p>
          <a:p>
            <a:r>
              <a:rPr lang="ka-GE" dirty="0">
                <a:latin typeface="+mj-lt"/>
              </a:rPr>
              <a:t>2017 წელს ტურიზმიდან მიღებული შემოსავლები 2012 წელთან შედარებით თითქმის გაორმაგდება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09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143000" y="17633"/>
            <a:ext cx="8001000" cy="639762"/>
          </a:xfrm>
        </p:spPr>
        <p:txBody>
          <a:bodyPr>
            <a:normAutofit/>
          </a:bodyPr>
          <a:lstStyle/>
          <a:p>
            <a:pPr algn="l"/>
            <a:r>
              <a:rPr lang="ka-GE" sz="2400" dirty="0"/>
              <a:t>საგარეო პოზიცია </a:t>
            </a:r>
            <a:r>
              <a:rPr lang="ka-GE" sz="2400" dirty="0" smtClean="0"/>
              <a:t>- ფულადი </a:t>
            </a:r>
            <a:r>
              <a:rPr lang="ka-GE" sz="2400" dirty="0"/>
              <a:t>გზავნილები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2400" y="1066800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753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ka-GE" sz="2400" dirty="0"/>
              <a:t>საგარეო პოზიცია </a:t>
            </a:r>
            <a:r>
              <a:rPr lang="ka-GE" sz="2400" dirty="0" smtClean="0"/>
              <a:t>- მიმდინარე </a:t>
            </a:r>
            <a:r>
              <a:rPr lang="ka-GE" sz="2400" dirty="0"/>
              <a:t>ანგარიშის დეფიციტი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492875"/>
            <a:ext cx="2133600" cy="365125"/>
          </a:xfrm>
        </p:spPr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4488995"/>
              </p:ext>
            </p:extLst>
          </p:nvPr>
        </p:nvGraphicFramePr>
        <p:xfrm>
          <a:off x="3810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876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ka-GE" sz="2400" dirty="0"/>
              <a:t>საგარეო პოზიცია </a:t>
            </a:r>
            <a:r>
              <a:rPr lang="ka-GE" sz="2400" dirty="0" smtClean="0"/>
              <a:t>- პირდაპირი უცხოური ინვესტიციები</a:t>
            </a:r>
            <a:br>
              <a:rPr lang="ka-GE" sz="2400" dirty="0" smtClean="0"/>
            </a:br>
            <a:r>
              <a:rPr lang="ka-GE" sz="1800" dirty="0" smtClean="0"/>
              <a:t>(მლნ აშშ დოლარი)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077997"/>
              </p:ext>
            </p:extLst>
          </p:nvPr>
        </p:nvGraphicFramePr>
        <p:xfrm>
          <a:off x="4267200" y="990600"/>
          <a:ext cx="4800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286495"/>
              </p:ext>
            </p:extLst>
          </p:nvPr>
        </p:nvGraphicFramePr>
        <p:xfrm>
          <a:off x="-76200" y="914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57615"/>
              </p:ext>
            </p:extLst>
          </p:nvPr>
        </p:nvGraphicFramePr>
        <p:xfrm>
          <a:off x="5181600" y="3581400"/>
          <a:ext cx="39624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000981"/>
              </p:ext>
            </p:extLst>
          </p:nvPr>
        </p:nvGraphicFramePr>
        <p:xfrm>
          <a:off x="0" y="3657600"/>
          <a:ext cx="464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Up Arrow 16"/>
          <p:cNvSpPr/>
          <p:nvPr/>
        </p:nvSpPr>
        <p:spPr>
          <a:xfrm>
            <a:off x="3276600" y="4648200"/>
            <a:ext cx="304800" cy="4572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1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MOF">
    <a:majorFont>
      <a:latin typeface="BPG Algeti Compact"/>
      <a:ea typeface=""/>
      <a:cs typeface=""/>
    </a:majorFont>
    <a:minorFont>
      <a:latin typeface="BPG Glah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11991</TotalTime>
  <Words>804</Words>
  <Application>Microsoft Office PowerPoint</Application>
  <PresentationFormat>On-screen Show (4:3)</PresentationFormat>
  <Paragraphs>290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BPG Algeti Compact</vt:lpstr>
      <vt:lpstr>BPG Glaho</vt:lpstr>
      <vt:lpstr>BPG Nateli Mtavruli</vt:lpstr>
      <vt:lpstr>Calibri</vt:lpstr>
      <vt:lpstr>DejaVu Sans</vt:lpstr>
      <vt:lpstr>Sylfaen</vt:lpstr>
      <vt:lpstr>Times New Roman</vt:lpstr>
      <vt:lpstr>Office Theme</vt:lpstr>
      <vt:lpstr>1_Office Theme</vt:lpstr>
      <vt:lpstr>PowerPoint Presentation</vt:lpstr>
      <vt:lpstr>მიმდინარე ფისკალური პოლიტიკის შედეგები</vt:lpstr>
      <vt:lpstr>ეკონომიკური ზრდა - ლიდერი რეგიონში</vt:lpstr>
      <vt:lpstr>საგარეო პოზიცია - ექსპორტის დინამიკა (10 თვე)</vt:lpstr>
      <vt:lpstr>საგარეო პოზიცია - ექსპორტი 2017</vt:lpstr>
      <vt:lpstr>საგარეო პოზიცია - ტურიზმი</vt:lpstr>
      <vt:lpstr>საგარეო პოზიცია - ფულადი გზავნილები</vt:lpstr>
      <vt:lpstr>საგარეო პოზიცია - მიმდინარე ანგარიშის დეფიციტი</vt:lpstr>
      <vt:lpstr>საგარეო პოზიცია - პირდაპირი უცხოური ინვესტიციები (მლნ აშშ დოლარი)</vt:lpstr>
      <vt:lpstr>ფისკალური კონსოლიდაცია - საბიუჯეტო დეფიციტი</vt:lpstr>
      <vt:lpstr>ფისკალური კონსოლიდაცია - მიმდინარე ხარჯები</vt:lpstr>
      <vt:lpstr>ფისკალური კონსოლიდაცია - კაპიტალური ხარჯები</vt:lpstr>
      <vt:lpstr>ინფლაცია</vt:lpstr>
      <vt:lpstr>ძირითადი მაკროეკონომიკური პარამეტრები 2017-2021 წლები</vt:lpstr>
      <vt:lpstr>ნაერთი ბიუჯეტის გადასახადები</vt:lpstr>
      <vt:lpstr>2018 წლის სახელმწიფო ბიუჯეტის შემოსულობები </vt:lpstr>
      <vt:lpstr>PowerPoint Presentation</vt:lpstr>
      <vt:lpstr>სახელმწიფო ბიუჯეტის ასიგნებები (2010-2018 წლები)</vt:lpstr>
      <vt:lpstr>საქართველოს რეგიონული განვითარებისა და ინფრასტრუქტურის სამინისტრო</vt:lpstr>
      <vt:lpstr>საქართველოს რეგიონული განვითარებისა და ინფრასტრუქტურის სამინისტრო</vt:lpstr>
      <vt:lpstr>საქართველოს შრომის, ჯანმრთელობის და სოციალური დაცვის სამინისტრო</vt:lpstr>
      <vt:lpstr>საქართველოს განათლებისა და მეცნიერების სამინისტრო</vt:lpstr>
      <vt:lpstr>ეკონომიკისა და ენერგეტიკის სამინისტროების დაფინანსება</vt:lpstr>
      <vt:lpstr>საქართველოს ეკონომიკისა და მდგრადი განვითარების სამინისტრო</vt:lpstr>
      <vt:lpstr>გარემოს დაცვისა და სოფლის მეურნეობის დაფინანსება</vt:lpstr>
      <vt:lpstr>გარემოს დაცვისა და სოფლის მეურნეობის დაფინანსება</vt:lpstr>
      <vt:lpstr>სპორტის და კულტურის დაფინანსება</vt:lpstr>
      <vt:lpstr>სპორტის და კულტურის დაფინანსება</vt:lpstr>
      <vt:lpstr>2018 წლის ბიუჯეტის ასიგნებების გადანაწილება</vt:lpstr>
      <vt:lpstr>2018 წლის ბიუჯეტის ასიგნებების გადანაწილება</vt:lpstr>
      <vt:lpstr>PowerPoint Presentation</vt:lpstr>
      <vt:lpstr>PowerPoint Presentation</vt:lpstr>
      <vt:lpstr>ქვეყნების ღია ბიუჯეტის ინდექსი (OBI)</vt:lpstr>
      <vt:lpstr>PowerPoint Presentation</vt:lpstr>
      <vt:lpstr>PowerPoint Presentation</vt:lpstr>
      <vt:lpstr>მიმდინარე ანგარიშის დეფიციტის დეკომპოზიცია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Gugava</dc:creator>
  <cp:lastModifiedBy>Ekaterine Guntsadze</cp:lastModifiedBy>
  <cp:revision>483</cp:revision>
  <cp:lastPrinted>2017-12-05T08:18:16Z</cp:lastPrinted>
  <dcterms:created xsi:type="dcterms:W3CDTF">2016-12-09T09:00:00Z</dcterms:created>
  <dcterms:modified xsi:type="dcterms:W3CDTF">2017-12-12T15:02:11Z</dcterms:modified>
</cp:coreProperties>
</file>